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embeddedFontLs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3"/>
  </p:normalViewPr>
  <p:slideViewPr>
    <p:cSldViewPr snapToGrid="0" snapToObjects="1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7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094476" y="650365"/>
            <a:ext cx="6155465" cy="46806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6145"/>
              </a:lnSpc>
              <a:buNone/>
            </a:pPr>
            <a:r>
              <a:rPr lang="en-US" sz="4877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Center of Excellence: Driving Ukrainian Progress through Artificial Intelligence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6094476" y="5346058"/>
            <a:ext cx="5564124" cy="7340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27"/>
              </a:lnSpc>
              <a:spcBef>
                <a:spcPts val="116"/>
              </a:spcBef>
              <a:buNone/>
            </a:pPr>
            <a:r>
              <a:rPr lang="en-US" sz="153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 innovative initiative to unite Ukrainian and global AI experts across industries like healthcare, education, and government.</a:t>
            </a:r>
            <a:endParaRPr lang="en-US" dirty="0"/>
          </a:p>
        </p:txBody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l="22193" r="22193"/>
          <a:stretch/>
        </p:blipFill>
        <p:spPr>
          <a:xfrm>
            <a:off x="0" y="0"/>
            <a:ext cx="5713571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Mission and Goals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4991" y="2343015"/>
            <a:ext cx="866558" cy="85703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346623" y="3584076"/>
            <a:ext cx="3687158" cy="2304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Advance government efficiency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46623" y="3892370"/>
            <a:ext cx="3687158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60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 innovative technologies to improve administrative processes and reduce bureaucracy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2739" y="2331853"/>
            <a:ext cx="790377" cy="885604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4256134" y="3584076"/>
            <a:ext cx="3676683" cy="2304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 healthcare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256134" y="3892370"/>
            <a:ext cx="3676683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60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 AI to analyze medical data for improved diagnostics and optimized treatment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8894" y="2488083"/>
            <a:ext cx="952262" cy="580880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8149933" y="3584076"/>
            <a:ext cx="3697633" cy="2304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Educate new generations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149933" y="3892370"/>
            <a:ext cx="3697633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60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 educational programs and trainings on AI and IT for students and professionals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0" y="5637390"/>
            <a:ext cx="12188952" cy="1218895"/>
          </a:xfrm>
          <a:prstGeom prst="rect">
            <a:avLst/>
          </a:prstGeom>
          <a:solidFill>
            <a:srgbClr val="F0B356"/>
          </a:solidFill>
        </p:spPr>
        <p:txBody>
          <a:bodyPr/>
          <a:lstStyle/>
          <a:p>
            <a:endParaRPr lang="uk-UA"/>
          </a:p>
        </p:txBody>
      </p:sp>
      <p:sp>
        <p:nvSpPr>
          <p:cNvPr id="13" name="Object 12"/>
          <p:cNvSpPr/>
          <p:nvPr/>
        </p:nvSpPr>
        <p:spPr>
          <a:xfrm>
            <a:off x="2606668" y="5954315"/>
            <a:ext cx="6975616" cy="5758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uniting Ukrainian and global AI leaders across key industries, we can accelerate innovation and progress.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Governance Structure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23619"/>
            <a:ext cx="3618595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uk-UA"/>
          </a:p>
        </p:txBody>
      </p:sp>
      <p:sp>
        <p:nvSpPr>
          <p:cNvPr id="4" name="Object 3"/>
          <p:cNvSpPr/>
          <p:nvPr/>
        </p:nvSpPr>
        <p:spPr>
          <a:xfrm>
            <a:off x="761810" y="1751343"/>
            <a:ext cx="3456711" cy="2610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57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Directorate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2129570"/>
            <a:ext cx="3456711" cy="8531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905"/>
              </a:spcBef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Provides strategic planning and day-to-day management of the Centre. Responsible for the implementation of the tasks set by the Supreme Body.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285178" y="1523619"/>
            <a:ext cx="3618595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uk-UA"/>
          </a:p>
        </p:txBody>
      </p:sp>
      <p:sp>
        <p:nvSpPr>
          <p:cNvPr id="7" name="Object 6"/>
          <p:cNvSpPr/>
          <p:nvPr/>
        </p:nvSpPr>
        <p:spPr>
          <a:xfrm>
            <a:off x="4570857" y="1751343"/>
            <a:ext cx="2972943" cy="7831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57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Administration and Operational Support Department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570857" y="2651677"/>
            <a:ext cx="3456711" cy="8531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905"/>
              </a:spcBef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Responsible for ensuring the day-to-day functioning of the centre and organizing events and ensuring the working environment and internal processes.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8094226" y="1523619"/>
            <a:ext cx="3618595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uk-UA"/>
          </a:p>
        </p:txBody>
      </p:sp>
      <p:sp>
        <p:nvSpPr>
          <p:cNvPr id="10" name="Object 9"/>
          <p:cNvSpPr/>
          <p:nvPr/>
        </p:nvSpPr>
        <p:spPr>
          <a:xfrm>
            <a:off x="8379905" y="1751343"/>
            <a:ext cx="2630995" cy="5221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57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Staff Training and Development Department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379906" y="2746606"/>
            <a:ext cx="3332916" cy="4971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905"/>
              </a:spcBef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Develops and implements training programmes for government staff and organizes training seminars for professional development.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476131" y="4047113"/>
            <a:ext cx="5523119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uk-UA"/>
          </a:p>
        </p:txBody>
      </p:sp>
      <p:sp>
        <p:nvSpPr>
          <p:cNvPr id="13" name="Object 12"/>
          <p:cNvSpPr/>
          <p:nvPr/>
        </p:nvSpPr>
        <p:spPr>
          <a:xfrm>
            <a:off x="761810" y="4274837"/>
            <a:ext cx="5551687" cy="5221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57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Communications and External Relations </a:t>
            </a:r>
            <a:b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Department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61811" y="4914118"/>
            <a:ext cx="4826190" cy="639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905"/>
              </a:spcBef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Maintains relations with the public, partners and media. Promotes the development of international partnerships and ensures effective cooperation.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6189702" y="4047113"/>
            <a:ext cx="5523119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uk-UA"/>
          </a:p>
        </p:txBody>
      </p:sp>
      <p:sp>
        <p:nvSpPr>
          <p:cNvPr id="16" name="Object 15"/>
          <p:cNvSpPr/>
          <p:nvPr/>
        </p:nvSpPr>
        <p:spPr>
          <a:xfrm>
            <a:off x="6475381" y="4274837"/>
            <a:ext cx="5551687" cy="2610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57"/>
              </a:lnSpc>
              <a:buNone/>
            </a:pPr>
            <a:r>
              <a:rPr lang="en-US" sz="163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Finance and Budgeting Department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6475381" y="4653064"/>
            <a:ext cx="4421219" cy="4265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80"/>
              </a:lnSpc>
              <a:spcBef>
                <a:spcPts val="905"/>
              </a:spcBef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Manages the budget and financial planning. Controls financial activities and ensures efficient use of resources.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1"/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Legal Framework</a:t>
            </a:r>
          </a:p>
        </p:txBody>
      </p:sp>
      <p:sp>
        <p:nvSpPr>
          <p:cNvPr id="3" name="Object 2"/>
          <p:cNvSpPr/>
          <p:nvPr/>
        </p:nvSpPr>
        <p:spPr>
          <a:xfrm>
            <a:off x="4776788" y="642938"/>
            <a:ext cx="6780213" cy="2616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90000"/>
              </a:lnSpc>
              <a:buSzPct val="100000"/>
            </a:pPr>
            <a:r>
              <a:rPr lang="en-US" sz="20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  International agreements</a:t>
            </a: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sz="20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Signing bilateral and multilateral agreements between Ukraine and other states on cooperation, financing, information exchange</a:t>
            </a: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endParaRPr lang="en-US" sz="2000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sz="20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Regulation of activities</a:t>
            </a: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sz="20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Developing and implementing internal legal regulations of the </a:t>
            </a:r>
            <a:r>
              <a:rPr lang="en-US" sz="2000" dirty="0" err="1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centre</a:t>
            </a:r>
            <a:r>
              <a:rPr lang="en-US" sz="20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which define its structure, tasks and principles</a:t>
            </a:r>
            <a:endParaRPr lang="en-US" sz="2000" dirty="0"/>
          </a:p>
        </p:txBody>
      </p:sp>
      <p:sp>
        <p:nvSpPr>
          <p:cNvPr id="4" name="Object 3"/>
          <p:cNvSpPr/>
          <p:nvPr/>
        </p:nvSpPr>
        <p:spPr>
          <a:xfrm>
            <a:off x="4776788" y="3667126"/>
            <a:ext cx="6780213" cy="2884488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l">
              <a:lnSpc>
                <a:spcPct val="90000"/>
              </a:lnSpc>
              <a:buSzPct val="100000"/>
            </a:pPr>
            <a:r>
              <a:rPr lang="en-US" sz="20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  Interaction with government agencies</a:t>
            </a: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sz="20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Establishing cooperation and information exchange with government agencies</a:t>
            </a: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endParaRPr lang="en-US" sz="2000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sz="20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Legal support for projects</a:t>
            </a:r>
          </a:p>
          <a:p>
            <a:pPr lvl="1" algn="l">
              <a:lnSpc>
                <a:spcPct val="90000"/>
              </a:lnSpc>
              <a:spcBef>
                <a:spcPts val="404"/>
              </a:spcBef>
              <a:buNone/>
            </a:pPr>
            <a:r>
              <a:rPr lang="en-US" sz="20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Providing legal support and recommendations for projects, in particular in the field of regulation and use of AI in government agencies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GovTech Initiatives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532" y="1785697"/>
            <a:ext cx="8417995" cy="1047488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66583" y="2150550"/>
            <a:ext cx="8059357" cy="3071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42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Improved efficiency of governance processes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532" y="2880798"/>
            <a:ext cx="11284303" cy="1047488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666583" y="3245651"/>
            <a:ext cx="10951012" cy="3071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42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Higher quality and accessibility of public services</a:t>
            </a:r>
            <a:endParaRPr lang="en-US" dirty="0"/>
          </a:p>
        </p:txBody>
      </p:sp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532" y="3975899"/>
            <a:ext cx="4323269" cy="1047488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666583" y="4188390"/>
            <a:ext cx="3860485" cy="6143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42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Enhanced skills and capabilities of civil servants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532" y="5071001"/>
            <a:ext cx="9236940" cy="1047488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666583" y="5435853"/>
            <a:ext cx="8899148" cy="3071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420"/>
              </a:lnSpc>
              <a:buNone/>
            </a:pPr>
            <a:r>
              <a:rPr lang="en-US" sz="192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Increased accountability and transparency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2914888"/>
            <a:ext cx="2044320" cy="10198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016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MedTech Projects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577" y="1166728"/>
            <a:ext cx="2875831" cy="1095101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4475631" y="1433675"/>
            <a:ext cx="2266175" cy="5527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177"/>
              </a:lnSpc>
              <a:buNone/>
            </a:pPr>
            <a:r>
              <a:rPr lang="en-US" sz="172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AI+Medicine Elective Discipline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1577" y="2309442"/>
            <a:ext cx="4028068" cy="1095101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4475631" y="2576389"/>
            <a:ext cx="3401799" cy="5527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177"/>
              </a:lnSpc>
              <a:buNone/>
            </a:pPr>
            <a:r>
              <a:rPr lang="en-US" sz="172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Platform Training for Healthcare Professionals</a:t>
            </a:r>
            <a:endParaRPr lang="en-US" dirty="0"/>
          </a:p>
        </p:txBody>
      </p:sp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1577" y="3452155"/>
            <a:ext cx="7475256" cy="1095101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4475631" y="3857181"/>
            <a:ext cx="6808672" cy="2763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177"/>
              </a:lnSpc>
              <a:buNone/>
            </a:pPr>
            <a:r>
              <a:rPr lang="en-US" sz="172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Implementation in Diagnostics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1577" y="4594870"/>
            <a:ext cx="4028068" cy="1095101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4475631" y="4861818"/>
            <a:ext cx="3401799" cy="5527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177"/>
              </a:lnSpc>
              <a:buNone/>
            </a:pPr>
            <a:r>
              <a:rPr lang="en-US" sz="172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Personalized Treatment with AI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Education Programs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4550" y="2291530"/>
            <a:ext cx="1085579" cy="1009398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435660" y="3610739"/>
            <a:ext cx="3509085" cy="460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International exchange of AI students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35660" y="4157471"/>
            <a:ext cx="3509085" cy="4265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Facilitating international internships and study abroad programs at top universities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6064" y="2391962"/>
            <a:ext cx="904649" cy="914171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4439445" y="3610739"/>
            <a:ext cx="3310062" cy="2304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competitions for students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439445" y="3927068"/>
            <a:ext cx="3310062" cy="4265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Organizing hackathons and contests to stimulate innovation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1645" y="2369639"/>
            <a:ext cx="714196" cy="876081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8432755" y="3610739"/>
            <a:ext cx="3131989" cy="460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4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Joint projects with global institutions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432755" y="4157471"/>
            <a:ext cx="3131989" cy="4265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680"/>
              </a:lnSpc>
              <a:spcBef>
                <a:spcPts val="663"/>
              </a:spcBef>
              <a:buNone/>
            </a:pPr>
            <a:r>
              <a:rPr lang="en-US" sz="12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Developing collaborative educational projects on AI topics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0" y="5637390"/>
            <a:ext cx="12188952" cy="1218895"/>
          </a:xfrm>
          <a:prstGeom prst="rect">
            <a:avLst/>
          </a:prstGeom>
          <a:solidFill>
            <a:srgbClr val="62A8BB"/>
          </a:solidFill>
        </p:spPr>
        <p:txBody>
          <a:bodyPr/>
          <a:lstStyle/>
          <a:p>
            <a:endParaRPr lang="uk-UA"/>
          </a:p>
        </p:txBody>
      </p:sp>
      <p:sp>
        <p:nvSpPr>
          <p:cNvPr id="13" name="Object 12"/>
          <p:cNvSpPr/>
          <p:nvPr/>
        </p:nvSpPr>
        <p:spPr>
          <a:xfrm>
            <a:off x="2263125" y="5954315"/>
            <a:ext cx="7662703" cy="5758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exchanging ideas, competing, and partnering globally, we will develop the next generation of Ukrainian AI experts.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412</Words>
  <Application>Microsoft Macintosh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Center of Excellence Driving Ukrainian Progress through Artificial Intelligence</dc:title>
  <dc:subject>AI Center of Excellence Driving Ukrainian Progress through Artificial Intelligence</dc:subject>
  <dc:creator>Diana Khrushchova</dc:creator>
  <cp:lastModifiedBy>Хрущова Діана</cp:lastModifiedBy>
  <cp:revision>3</cp:revision>
  <dcterms:created xsi:type="dcterms:W3CDTF">2024-02-05T09:42:03Z</dcterms:created>
  <dcterms:modified xsi:type="dcterms:W3CDTF">2024-02-06T09:12:29Z</dcterms:modified>
</cp:coreProperties>
</file>