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Pavlo Syrvatk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1DFC1C-F314-40EE-B2CF-ABDBC0CEFF72}">
  <a:tblStyle styleId="{511DFC1C-F314-40EE-B2CF-ABDBC0CEFF7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commentAuthors" Target="commentAuthors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1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3-11T19:01:41.169">
    <p:pos x="6000" y="0"/>
    <p:text>Тут лше про зупинки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a7bea93f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aa7bea93f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a7bea93f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a7bea93f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a7bea93f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aa7bea93f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1b1165a5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1b1165a5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a7bea93f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a7bea93f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1b1165a5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1b1165a5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a7bea93f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aa7bea93f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a7bea93f0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a7bea93f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a7bea93f0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a7bea93f0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a7bea93f0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aa7bea93f0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a7bea93f0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a7bea93f0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a7bea93f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a7bea93f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252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023200" y="638851"/>
            <a:ext cx="49797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latin typeface="Calibri"/>
                <a:ea typeface="Calibri"/>
                <a:cs typeface="Calibri"/>
                <a:sym typeface="Calibri"/>
              </a:rPr>
              <a:t>Lviv urban space accessibility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936550" y="3911750"/>
            <a:ext cx="2207400" cy="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6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1067000" y="0"/>
            <a:ext cx="80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chemeClr val="dk1"/>
                </a:solidFill>
              </a:rPr>
              <a:t>5</a:t>
            </a:r>
            <a:r>
              <a:rPr lang="uk" sz="2800">
                <a:solidFill>
                  <a:schemeClr val="dk1"/>
                </a:solidFill>
              </a:rPr>
              <a:t> tram stops - “Vienna style” stops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1" name="Google Shape;131;p22"/>
          <p:cNvGraphicFramePr/>
          <p:nvPr/>
        </p:nvGraphicFramePr>
        <p:xfrm>
          <a:off x="6767825" y="104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{511DFC1C-F314-40EE-B2CF-ABDBC0CEFF72}</a:tableStyleId>
              </a:tblPr>
              <a:tblGrid>
                <a:gridCol w="362425"/>
                <a:gridCol w="776700"/>
                <a:gridCol w="776700"/>
              </a:tblGrid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Routes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Academy of Arts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T04, T08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Park of Culture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T03, T04, T09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Park of Culture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T03, T04, T09</a:t>
                      </a:r>
                      <a:endParaRPr sz="11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Mechnykova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T01, T07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Pidzamche station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</a:tbl>
          </a:graphicData>
        </a:graphic>
      </p:graphicFrame>
      <p:sp>
        <p:nvSpPr>
          <p:cNvPr id="132" name="Google Shape;132;p22"/>
          <p:cNvSpPr txBox="1"/>
          <p:nvPr/>
        </p:nvSpPr>
        <p:spPr>
          <a:xfrm>
            <a:off x="1193349" y="4643725"/>
            <a:ext cx="383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9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Example of “Viena type” stop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b="0" l="0" r="18837" t="0"/>
          <a:stretch/>
        </p:blipFill>
        <p:spPr>
          <a:xfrm>
            <a:off x="1131600" y="1046700"/>
            <a:ext cx="4617249" cy="360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1067000" y="123825"/>
            <a:ext cx="8020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chemeClr val="dk1"/>
                </a:solidFill>
              </a:rPr>
              <a:t>7 Island stops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4">
            <a:alphaModFix/>
          </a:blip>
          <a:srcRect b="0" l="0" r="12884" t="0"/>
          <a:stretch/>
        </p:blipFill>
        <p:spPr>
          <a:xfrm>
            <a:off x="1143200" y="857125"/>
            <a:ext cx="3924450" cy="3000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" name="Google Shape;141;p23"/>
          <p:cNvGraphicFramePr/>
          <p:nvPr/>
        </p:nvGraphicFramePr>
        <p:xfrm>
          <a:off x="5131950" y="1009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{511DFC1C-F314-40EE-B2CF-ABDBC0CEFF72}</a:tableStyleId>
              </a:tblPr>
              <a:tblGrid>
                <a:gridCol w="704850"/>
                <a:gridCol w="1409700"/>
                <a:gridCol w="1840700"/>
              </a:tblGrid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000">
                          <a:solidFill>
                            <a:schemeClr val="dk1"/>
                          </a:solidFill>
                        </a:rPr>
                        <a:t>ID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000">
                          <a:solidFill>
                            <a:schemeClr val="dk1"/>
                          </a:solidFill>
                        </a:rPr>
                        <a:t>Name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000">
                          <a:solidFill>
                            <a:schemeClr val="dk1"/>
                          </a:solidFill>
                        </a:rPr>
                        <a:t>Routes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18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Kropyvnytskoho sq.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А06 А07 А20 А25 А29 А31 А34 А51 А52 Т06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23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Pid Dubom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Т06 Т09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40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Teatralna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А01 А03 А05 А06 А15 А29 А37 А39 А46 А47 А53 А61 Т06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41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Opera Theatre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А06 А07 А20 А25 А29 А31 А34 А41 А51 А52 Т06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42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Mytna sq.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А05 А15 А18 А29 А39 А47 А61 Т02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242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Military Hospital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А05 А15 А18 А29 А39 А47 А61 Т02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245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Medical </a:t>
                      </a:r>
                      <a:r>
                        <a:rPr lang="uk" sz="1000"/>
                        <a:t>University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/>
                        <a:t>А05 А15 А18 А29 А39 А47 А61 Т02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B2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2" name="Google Shape;142;p23"/>
          <p:cNvSpPr txBox="1"/>
          <p:nvPr/>
        </p:nvSpPr>
        <p:spPr>
          <a:xfrm>
            <a:off x="1040949" y="3805525"/>
            <a:ext cx="383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9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island stop on Zamarstynivska str. in Lviv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7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1040950" y="3957925"/>
            <a:ext cx="449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9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Stop requiring significant construction works to provide full </a:t>
            </a:r>
            <a:r>
              <a:rPr i="1" lang="uk" sz="9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accessibility</a:t>
            </a:r>
            <a:endParaRPr/>
          </a:p>
        </p:txBody>
      </p:sp>
      <p:graphicFrame>
        <p:nvGraphicFramePr>
          <p:cNvPr id="149" name="Google Shape;149;p24"/>
          <p:cNvGraphicFramePr/>
          <p:nvPr/>
        </p:nvGraphicFramePr>
        <p:xfrm>
          <a:off x="4419600" y="121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{511DFC1C-F314-40EE-B2CF-ABDBC0CEFF72}</a:tableStyleId>
              </a:tblPr>
              <a:tblGrid>
                <a:gridCol w="562700"/>
                <a:gridCol w="1335900"/>
                <a:gridCol w="1218450"/>
              </a:tblGrid>
              <a:tr h="244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Routes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244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Stryiskyi market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T04, T08, A53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244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Krupzavod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Т07, A06, А11, А61, А131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Pasichna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Т02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Franka sq.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Tatarbunarska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T01, T07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5F7"/>
                    </a:solidFill>
                  </a:tcPr>
                </a:tc>
              </a:tr>
            </a:tbl>
          </a:graphicData>
        </a:graphic>
      </p:graphicFrame>
      <p:pic>
        <p:nvPicPr>
          <p:cNvPr id="150" name="Google Shape;150;p24"/>
          <p:cNvPicPr preferRelativeResize="0"/>
          <p:nvPr/>
        </p:nvPicPr>
        <p:blipFill rotWithShape="1">
          <a:blip r:embed="rId4">
            <a:alphaModFix/>
          </a:blip>
          <a:srcRect b="0" l="0" r="0" t="32831"/>
          <a:stretch/>
        </p:blipFill>
        <p:spPr>
          <a:xfrm>
            <a:off x="1130050" y="1103850"/>
            <a:ext cx="3186889" cy="285407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1047950" y="57150"/>
            <a:ext cx="800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chemeClr val="dk1"/>
                </a:solidFill>
              </a:rPr>
              <a:t>5</a:t>
            </a:r>
            <a:r>
              <a:rPr lang="uk" sz="2800">
                <a:solidFill>
                  <a:schemeClr val="dk1"/>
                </a:solidFill>
              </a:rPr>
              <a:t> stops require significant construction works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/>
          <p:nvPr/>
        </p:nvSpPr>
        <p:spPr>
          <a:xfrm>
            <a:off x="4327500" y="3101625"/>
            <a:ext cx="47163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uk" sz="2400">
                <a:latin typeface="Calibri"/>
                <a:ea typeface="Calibri"/>
                <a:cs typeface="Calibri"/>
                <a:sym typeface="Calibri"/>
              </a:rPr>
              <a:t>Mobility and Street </a:t>
            </a:r>
            <a:r>
              <a:rPr lang="uk" sz="2400">
                <a:latin typeface="Calibri"/>
                <a:ea typeface="Calibri"/>
                <a:cs typeface="Calibri"/>
                <a:sym typeface="Calibri"/>
              </a:rPr>
              <a:t>Infrastructure</a:t>
            </a:r>
            <a:r>
              <a:rPr lang="uk" sz="2400">
                <a:latin typeface="Calibri"/>
                <a:ea typeface="Calibri"/>
                <a:cs typeface="Calibri"/>
                <a:sym typeface="Calibri"/>
              </a:rPr>
              <a:t> Department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uk" sz="2000">
                <a:latin typeface="Calibri"/>
                <a:ea typeface="Calibri"/>
                <a:cs typeface="Calibri"/>
                <a:sym typeface="Calibri"/>
              </a:rPr>
              <a:t>+380 (32) 297-58-45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uk" sz="2000">
                <a:latin typeface="Calibri"/>
                <a:ea typeface="Calibri"/>
                <a:cs typeface="Calibri"/>
                <a:sym typeface="Calibri"/>
              </a:rPr>
              <a:t>dep.mobility@lvivcity.gov.ua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855774" y="152250"/>
            <a:ext cx="45852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uk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main purpose of the project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855775" y="2273400"/>
            <a:ext cx="38271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a barrier-free city environment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3855780" y="1224374"/>
            <a:ext cx="4585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accessible public transport stops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uk" sz="1200">
                <a:latin typeface="Calibri"/>
                <a:ea typeface="Calibri"/>
                <a:cs typeface="Calibri"/>
                <a:sym typeface="Calibri"/>
              </a:rPr>
            </a:br>
            <a:endParaRPr sz="800"/>
          </a:p>
        </p:txBody>
      </p:sp>
      <p:sp>
        <p:nvSpPr>
          <p:cNvPr id="65" name="Google Shape;65;p14"/>
          <p:cNvSpPr/>
          <p:nvPr/>
        </p:nvSpPr>
        <p:spPr>
          <a:xfrm>
            <a:off x="2981252" y="1084293"/>
            <a:ext cx="702000" cy="701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981252" y="2102862"/>
            <a:ext cx="702000" cy="701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855781" y="58202"/>
            <a:ext cx="41307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400">
                <a:latin typeface="Calibri"/>
                <a:ea typeface="Calibri"/>
                <a:cs typeface="Calibri"/>
                <a:sym typeface="Calibri"/>
              </a:rPr>
              <a:t>Our inspiration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3024752" y="617743"/>
            <a:ext cx="702000" cy="701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855775" y="2417027"/>
            <a:ext cx="382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latin typeface="Calibri"/>
                <a:ea typeface="Calibri"/>
                <a:cs typeface="Calibri"/>
                <a:sym typeface="Calibri"/>
              </a:rPr>
              <a:t>Strasbourg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855775" y="1503570"/>
            <a:ext cx="38271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latin typeface="Calibri"/>
                <a:ea typeface="Calibri"/>
                <a:cs typeface="Calibri"/>
                <a:sym typeface="Calibri"/>
              </a:rPr>
              <a:t>Vienna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855780" y="669074"/>
            <a:ext cx="4585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latin typeface="Calibri"/>
                <a:ea typeface="Calibri"/>
                <a:cs typeface="Calibri"/>
                <a:sym typeface="Calibri"/>
              </a:rPr>
              <a:t>Prague</a:t>
            </a:r>
            <a:endParaRPr sz="800"/>
          </a:p>
        </p:txBody>
      </p:sp>
      <p:sp>
        <p:nvSpPr>
          <p:cNvPr id="77" name="Google Shape;77;p15"/>
          <p:cNvSpPr/>
          <p:nvPr/>
        </p:nvSpPr>
        <p:spPr>
          <a:xfrm>
            <a:off x="3024752" y="1417062"/>
            <a:ext cx="702000" cy="701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3024752" y="2228477"/>
            <a:ext cx="702000" cy="701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633" y="58195"/>
            <a:ext cx="2436968" cy="18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625" y="2005243"/>
            <a:ext cx="2436974" cy="182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5775" y="3089669"/>
            <a:ext cx="2436975" cy="1827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" y="0"/>
            <a:ext cx="914171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067000" y="104775"/>
            <a:ext cx="802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lang="uk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uk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tram stops fully accessible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1139350" y="4276675"/>
            <a:ext cx="5881200" cy="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2"/>
                </a:solidFill>
              </a:rPr>
              <a:t>But only 17% in total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375" y="1278487"/>
            <a:ext cx="4355175" cy="287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10754" l="27800" r="27237" t="0"/>
          <a:stretch/>
        </p:blipFill>
        <p:spPr>
          <a:xfrm>
            <a:off x="5621950" y="1256000"/>
            <a:ext cx="2172150" cy="28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" y="0"/>
            <a:ext cx="914171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Діагра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1900" y="0"/>
            <a:ext cx="7053075" cy="43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" y="0"/>
            <a:ext cx="914171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6425450" y="498625"/>
            <a:ext cx="2479500" cy="2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2"/>
                </a:solidFill>
              </a:rPr>
              <a:t>930 public transport stops in municipality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75" y="0"/>
            <a:ext cx="5216699" cy="48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" y="0"/>
            <a:ext cx="9141714" cy="5143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9" name="Google Shape;109;p19"/>
          <p:cNvGraphicFramePr/>
          <p:nvPr/>
        </p:nvGraphicFramePr>
        <p:xfrm>
          <a:off x="11430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{511DFC1C-F314-40EE-B2CF-ABDBC0CEFF72}</a:tableStyleId>
              </a:tblPr>
              <a:tblGrid>
                <a:gridCol w="1891375"/>
                <a:gridCol w="733575"/>
                <a:gridCol w="1134625"/>
                <a:gridCol w="639775"/>
                <a:gridCol w="9859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As of 12.2023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1000 UAH / unit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Proposed to implement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Reachable till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12.2024</a:t>
                      </a:r>
                      <a:endParaRPr sz="900"/>
                    </a:p>
                  </a:txBody>
                  <a:tcPr marT="19050" marB="19050" marR="91425" marL="9142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uk" sz="900">
                          <a:solidFill>
                            <a:schemeClr val="dk1"/>
                          </a:solidFill>
                        </a:rPr>
                        <a:t>A</a:t>
                      </a:r>
                      <a:r>
                        <a:rPr b="1" lang="uk" sz="900">
                          <a:solidFill>
                            <a:schemeClr val="dk1"/>
                          </a:solidFill>
                        </a:rPr>
                        <a:t>ccessible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158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511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uk" sz="900">
                          <a:solidFill>
                            <a:schemeClr val="dk1"/>
                          </a:solidFill>
                        </a:rPr>
                        <a:t>Partly accessible: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536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>
                          <a:highlight>
                            <a:srgbClr val="FFFF00"/>
                          </a:highlight>
                        </a:rPr>
                        <a:t>125</a:t>
                      </a:r>
                      <a:endParaRPr sz="900">
                        <a:highlight>
                          <a:srgbClr val="FFFF00"/>
                        </a:highlight>
                      </a:endParaRPr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411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Increase curb height for 5-10cm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431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220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411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Extend tram boarding platform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56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165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56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Remove  bus bay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49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230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49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uk" sz="900">
                          <a:solidFill>
                            <a:schemeClr val="dk1"/>
                          </a:solidFill>
                        </a:rPr>
                        <a:t>Not accessible: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236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228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8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No boarding platform at all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135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160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135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Island stop needed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7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315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Vienna stop needed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5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250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4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Increase curb height for 15-20cm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83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230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83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900">
                          <a:solidFill>
                            <a:schemeClr val="dk1"/>
                          </a:solidFill>
                        </a:rPr>
                        <a:t>Reconstruction needed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-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6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900"/>
                        <a:t>Not maintained by municipality:</a:t>
                      </a:r>
                      <a:endParaRPr b="1"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116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116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Partly accessible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39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220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39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Not accessible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77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160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77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900"/>
                        <a:t>0</a:t>
                      </a:r>
                      <a:endParaRPr sz="900"/>
                    </a:p>
                  </a:txBody>
                  <a:tcPr marT="19050" marB="19050" marR="28575" marL="28575">
                    <a:lnL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" y="0"/>
            <a:ext cx="914171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1446150" y="4518325"/>
            <a:ext cx="65682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2"/>
                </a:solidFill>
              </a:rPr>
              <a:t>Estimated costs - 1,8 mEUR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6" name="Google Shape;116;p20" title="Діагра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8823" y="0"/>
            <a:ext cx="6842349" cy="42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1067000" y="0"/>
            <a:ext cx="8020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chemeClr val="dk1"/>
                </a:solidFill>
              </a:rPr>
              <a:t>50</a:t>
            </a:r>
            <a:r>
              <a:rPr lang="uk" sz="2800">
                <a:solidFill>
                  <a:schemeClr val="dk1"/>
                </a:solidFill>
              </a:rPr>
              <a:t>% (72 tram stops) Require to move curb or raise curb more than 5 cm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51"/>
            <a:ext cx="9143999" cy="5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984" y="1405150"/>
            <a:ext cx="3876017" cy="29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249" y="1862338"/>
            <a:ext cx="3813362" cy="290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