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8" r:id="rId3"/>
    <p:sldId id="260" r:id="rId4"/>
    <p:sldId id="275" r:id="rId5"/>
    <p:sldId id="276" r:id="rId6"/>
    <p:sldId id="278" r:id="rId7"/>
    <p:sldId id="279" r:id="rId8"/>
    <p:sldId id="280" r:id="rId9"/>
    <p:sldId id="284" r:id="rId10"/>
    <p:sldId id="282" r:id="rId11"/>
    <p:sldId id="263" r:id="rId12"/>
    <p:sldId id="265" r:id="rId13"/>
    <p:sldId id="269" r:id="rId14"/>
    <p:sldId id="271" r:id="rId15"/>
    <p:sldId id="273" r:id="rId16"/>
  </p:sldIdLst>
  <p:sldSz cx="12192000" cy="6858000"/>
  <p:notesSz cx="6858000" cy="994727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uk-UA"/>
              <a:t>Цільова аудиторія</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uk-UA"/>
        </a:p>
      </c:txPr>
    </c:title>
    <c:autoTitleDeleted val="0"/>
    <c:plotArea>
      <c:layout/>
      <c:barChart>
        <c:barDir val="col"/>
        <c:grouping val="clustered"/>
        <c:varyColors val="0"/>
        <c:ser>
          <c:idx val="0"/>
          <c:order val="0"/>
          <c:tx>
            <c:strRef>
              <c:f>Аркуш1!$B$1</c:f>
              <c:strCache>
                <c:ptCount val="1"/>
                <c:pt idx="0">
                  <c:v>Здобувачі освіти</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uk-UA"/>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Аркуш1!$A$2:$A$5</c:f>
              <c:strCache>
                <c:ptCount val="4"/>
                <c:pt idx="0">
                  <c:v>Школа №7</c:v>
                </c:pt>
                <c:pt idx="1">
                  <c:v>Соснівськийс ліцей</c:v>
                </c:pt>
                <c:pt idx="2">
                  <c:v>Школа №14</c:v>
                </c:pt>
                <c:pt idx="3">
                  <c:v>Загальна кількість</c:v>
                </c:pt>
              </c:strCache>
            </c:strRef>
          </c:cat>
          <c:val>
            <c:numRef>
              <c:f>Аркуш1!$B$2:$B$5</c:f>
              <c:numCache>
                <c:formatCode>General</c:formatCode>
                <c:ptCount val="4"/>
                <c:pt idx="0">
                  <c:v>279</c:v>
                </c:pt>
                <c:pt idx="1">
                  <c:v>515</c:v>
                </c:pt>
                <c:pt idx="2">
                  <c:v>252</c:v>
                </c:pt>
                <c:pt idx="3">
                  <c:v>1046</c:v>
                </c:pt>
              </c:numCache>
            </c:numRef>
          </c:val>
        </c:ser>
        <c:ser>
          <c:idx val="1"/>
          <c:order val="1"/>
          <c:tx>
            <c:strRef>
              <c:f>Аркуш1!$C$1</c:f>
              <c:strCache>
                <c:ptCount val="1"/>
                <c:pt idx="0">
                  <c:v>Персонал шкіл</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uk-UA"/>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Аркуш1!$A$2:$A$5</c:f>
              <c:strCache>
                <c:ptCount val="4"/>
                <c:pt idx="0">
                  <c:v>Школа №7</c:v>
                </c:pt>
                <c:pt idx="1">
                  <c:v>Соснівськийс ліцей</c:v>
                </c:pt>
                <c:pt idx="2">
                  <c:v>Школа №14</c:v>
                </c:pt>
                <c:pt idx="3">
                  <c:v>Загальна кількість</c:v>
                </c:pt>
              </c:strCache>
            </c:strRef>
          </c:cat>
          <c:val>
            <c:numRef>
              <c:f>Аркуш1!$C$2:$C$5</c:f>
              <c:numCache>
                <c:formatCode>General</c:formatCode>
                <c:ptCount val="4"/>
                <c:pt idx="0">
                  <c:v>49</c:v>
                </c:pt>
                <c:pt idx="1">
                  <c:v>66</c:v>
                </c:pt>
                <c:pt idx="2">
                  <c:v>42</c:v>
                </c:pt>
                <c:pt idx="3">
                  <c:v>157</c:v>
                </c:pt>
              </c:numCache>
            </c:numRef>
          </c:val>
        </c:ser>
        <c:dLbls>
          <c:dLblPos val="inEnd"/>
          <c:showLegendKey val="0"/>
          <c:showVal val="1"/>
          <c:showCatName val="0"/>
          <c:showSerName val="0"/>
          <c:showPercent val="0"/>
          <c:showBubbleSize val="0"/>
        </c:dLbls>
        <c:gapWidth val="65"/>
        <c:axId val="323108912"/>
        <c:axId val="323110872"/>
      </c:barChart>
      <c:catAx>
        <c:axId val="3231089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uk-UA"/>
          </a:p>
        </c:txPr>
        <c:crossAx val="323110872"/>
        <c:crosses val="autoZero"/>
        <c:auto val="1"/>
        <c:lblAlgn val="ctr"/>
        <c:lblOffset val="100"/>
        <c:noMultiLvlLbl val="0"/>
      </c:catAx>
      <c:valAx>
        <c:axId val="3231108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2310891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uk-UA"/>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uk-UA" smtClean="0"/>
              <a:t>Зразок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818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Зразок тексту</a:t>
            </a:r>
          </a:p>
        </p:txBody>
      </p:sp>
      <p:sp>
        <p:nvSpPr>
          <p:cNvPr id="3" name="Date Placeholder 2"/>
          <p:cNvSpPr>
            <a:spLocks noGrp="1"/>
          </p:cNvSpPr>
          <p:nvPr>
            <p:ph type="dt" sz="half" idx="10"/>
          </p:nvPr>
        </p:nvSpPr>
        <p:spPr/>
        <p:txBody>
          <a:bodyPr/>
          <a:lstStyle/>
          <a:p>
            <a:fld id="{563A6D94-1071-465D-A295-C2A3073BEA07}" type="datetimeFigureOut">
              <a:rPr lang="uk-UA" smtClean="0"/>
              <a:t>01.03.2024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317842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2082706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uk-UA" smtClean="0"/>
              <a:t>Зразок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Зразок тексту</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10177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2211351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uk-UA" smtClean="0"/>
              <a:t>Зразок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uk-UA" smtClean="0"/>
              <a:t>Зразок тексту</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85142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uk-UA" smtClean="0"/>
              <a:t>Зразок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uk-UA" smtClean="0"/>
              <a:t>Зразок тексту</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1451054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3670626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350531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nchor="ct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382739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563A6D94-1071-465D-A295-C2A3073BEA07}" type="datetimeFigureOut">
              <a:rPr lang="uk-UA" smtClean="0"/>
              <a:t>01.03.2024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186802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563A6D94-1071-465D-A295-C2A3073BEA07}" type="datetimeFigureOut">
              <a:rPr lang="uk-UA" smtClean="0"/>
              <a:t>01.03.2024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425868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563A6D94-1071-465D-A295-C2A3073BEA07}" type="datetimeFigureOut">
              <a:rPr lang="uk-UA" smtClean="0"/>
              <a:t>01.03.2024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413422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563A6D94-1071-465D-A295-C2A3073BEA07}" type="datetimeFigureOut">
              <a:rPr lang="uk-UA" smtClean="0"/>
              <a:t>01.03.2024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128116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A6D94-1071-465D-A295-C2A3073BEA07}" type="datetimeFigureOut">
              <a:rPr lang="uk-UA" smtClean="0"/>
              <a:t>01.03.2024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114147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uk-UA" smtClean="0"/>
              <a:t>Зразок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563A6D94-1071-465D-A295-C2A3073BEA07}" type="datetimeFigureOut">
              <a:rPr lang="uk-UA" smtClean="0"/>
              <a:t>01.03.2024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125706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uk-UA" smtClean="0"/>
              <a:t>Зразок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563A6D94-1071-465D-A295-C2A3073BEA07}" type="datetimeFigureOut">
              <a:rPr lang="uk-UA" smtClean="0"/>
              <a:t>01.03.2024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0391473-A937-4ABC-A6A5-62F037BC0012}" type="slidenum">
              <a:rPr lang="uk-UA" smtClean="0"/>
              <a:t>‹№›</a:t>
            </a:fld>
            <a:endParaRPr lang="uk-UA"/>
          </a:p>
        </p:txBody>
      </p:sp>
    </p:spTree>
    <p:extLst>
      <p:ext uri="{BB962C8B-B14F-4D97-AF65-F5344CB8AC3E}">
        <p14:creationId xmlns:p14="http://schemas.microsoft.com/office/powerpoint/2010/main" val="1692921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63A6D94-1071-465D-A295-C2A3073BEA07}" type="datetimeFigureOut">
              <a:rPr lang="uk-UA" smtClean="0"/>
              <a:t>01.03.2024</a:t>
            </a:fld>
            <a:endParaRPr lang="uk-U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uk-U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0391473-A937-4ABC-A6A5-62F037BC0012}" type="slidenum">
              <a:rPr lang="uk-UA" smtClean="0"/>
              <a:t>‹№›</a:t>
            </a:fld>
            <a:endParaRPr lang="uk-UA"/>
          </a:p>
        </p:txBody>
      </p:sp>
    </p:spTree>
    <p:extLst>
      <p:ext uri="{BB962C8B-B14F-4D97-AF65-F5344CB8AC3E}">
        <p14:creationId xmlns:p14="http://schemas.microsoft.com/office/powerpoint/2010/main" val="4021423283"/>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1895"/>
            <a:ext cx="12192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cstate="print"/>
            <a:stretch>
              <a:fillRect l="-11756" r="-11756"/>
            </a:stretch>
          </a:blipFill>
        </p:spPr>
        <p:txBody>
          <a:bodyPr/>
          <a:lstStyle/>
          <a:p>
            <a:endParaRPr lang="uk-UA" sz="1200"/>
          </a:p>
        </p:txBody>
      </p:sp>
      <p:sp>
        <p:nvSpPr>
          <p:cNvPr id="10" name="TextBox 10"/>
          <p:cNvSpPr txBox="1"/>
          <p:nvPr/>
        </p:nvSpPr>
        <p:spPr>
          <a:xfrm>
            <a:off x="254000" y="482600"/>
            <a:ext cx="8441944" cy="670120"/>
          </a:xfrm>
          <a:prstGeom prst="rect">
            <a:avLst/>
          </a:prstGeom>
        </p:spPr>
        <p:txBody>
          <a:bodyPr wrap="square" lIns="0" tIns="0" rIns="0" bIns="0" rtlCol="0" anchor="t">
            <a:spAutoFit/>
          </a:bodyPr>
          <a:lstStyle/>
          <a:p>
            <a:pPr algn="ctr">
              <a:lnSpc>
                <a:spcPts val="5693"/>
              </a:lnSpc>
            </a:pPr>
            <a:r>
              <a:rPr lang="uk-UA" sz="4066" dirty="0" smtClean="0">
                <a:solidFill>
                  <a:srgbClr val="FF0000"/>
                </a:solidFill>
                <a:latin typeface="Lato Bold Bold"/>
              </a:rPr>
              <a:t>НАЗВА</a:t>
            </a:r>
            <a:r>
              <a:rPr lang="en-US" sz="4066" dirty="0" smtClean="0">
                <a:solidFill>
                  <a:srgbClr val="FF0000"/>
                </a:solidFill>
                <a:latin typeface="Harrington" panose="04040505050A02020702" pitchFamily="82" charset="0"/>
              </a:rPr>
              <a:t> ПРО</a:t>
            </a:r>
            <a:r>
              <a:rPr lang="uk-UA" sz="4066" dirty="0">
                <a:solidFill>
                  <a:srgbClr val="FF0000"/>
                </a:solidFill>
                <a:latin typeface="Harrington" panose="04040505050A02020702" pitchFamily="82" charset="0"/>
              </a:rPr>
              <a:t>Е</a:t>
            </a:r>
            <a:r>
              <a:rPr lang="en-US" sz="4066" dirty="0" smtClean="0">
                <a:solidFill>
                  <a:srgbClr val="FF0000"/>
                </a:solidFill>
                <a:latin typeface="Harrington" panose="04040505050A02020702" pitchFamily="82" charset="0"/>
              </a:rPr>
              <a:t>КТУ</a:t>
            </a:r>
            <a:endParaRPr lang="en-US" sz="4066" dirty="0">
              <a:solidFill>
                <a:srgbClr val="FF0000"/>
              </a:solidFill>
              <a:latin typeface="Harrington" panose="04040505050A02020702" pitchFamily="82" charset="0"/>
            </a:endParaRPr>
          </a:p>
        </p:txBody>
      </p:sp>
      <p:sp>
        <p:nvSpPr>
          <p:cNvPr id="11" name="TextBox 11"/>
          <p:cNvSpPr txBox="1"/>
          <p:nvPr/>
        </p:nvSpPr>
        <p:spPr>
          <a:xfrm>
            <a:off x="254000" y="1162000"/>
            <a:ext cx="10271395" cy="1577355"/>
          </a:xfrm>
          <a:prstGeom prst="rect">
            <a:avLst/>
          </a:prstGeom>
        </p:spPr>
        <p:txBody>
          <a:bodyPr wrap="square" lIns="0" tIns="0" rIns="0" bIns="0" rtlCol="0" anchor="t">
            <a:spAutoFit/>
          </a:bodyPr>
          <a:lstStyle/>
          <a:p>
            <a:pPr algn="ctr">
              <a:lnSpc>
                <a:spcPts val="4085"/>
              </a:lnSpc>
            </a:pPr>
            <a:r>
              <a:rPr lang="uk-UA" sz="3600" dirty="0">
                <a:solidFill>
                  <a:schemeClr val="bg1"/>
                </a:solidFill>
                <a:latin typeface="Times New Roman" panose="02020603050405020304" pitchFamily="18" charset="0"/>
                <a:cs typeface="Times New Roman" panose="02020603050405020304" pitchFamily="18" charset="0"/>
              </a:rPr>
              <a:t>Будівництво </a:t>
            </a:r>
            <a:r>
              <a:rPr lang="uk-UA" sz="3600" dirty="0" smtClean="0">
                <a:solidFill>
                  <a:schemeClr val="bg1"/>
                </a:solidFill>
                <a:latin typeface="Times New Roman" panose="02020603050405020304" pitchFamily="18" charset="0"/>
                <a:cs typeface="Times New Roman" panose="02020603050405020304" pitchFamily="18" charset="0"/>
              </a:rPr>
              <a:t>модульних котельнь для трьох шкіл в </a:t>
            </a:r>
            <a:endParaRPr lang="uk-UA" sz="3600" dirty="0">
              <a:solidFill>
                <a:schemeClr val="bg1"/>
              </a:solidFill>
              <a:latin typeface="Times New Roman" panose="02020603050405020304" pitchFamily="18" charset="0"/>
              <a:cs typeface="Times New Roman" panose="02020603050405020304" pitchFamily="18" charset="0"/>
            </a:endParaRPr>
          </a:p>
          <a:p>
            <a:pPr algn="ctr">
              <a:lnSpc>
                <a:spcPts val="4085"/>
              </a:lnSpc>
            </a:pPr>
            <a:r>
              <a:rPr lang="uk-UA" sz="3600" dirty="0">
                <a:solidFill>
                  <a:schemeClr val="bg1"/>
                </a:solidFill>
                <a:latin typeface="Times New Roman" panose="02020603050405020304" pitchFamily="18" charset="0"/>
                <a:cs typeface="Times New Roman" panose="02020603050405020304" pitchFamily="18" charset="0"/>
              </a:rPr>
              <a:t>м. </a:t>
            </a:r>
            <a:r>
              <a:rPr lang="uk-UA" sz="3600" dirty="0" err="1">
                <a:solidFill>
                  <a:schemeClr val="bg1"/>
                </a:solidFill>
                <a:latin typeface="Times New Roman" panose="02020603050405020304" pitchFamily="18" charset="0"/>
                <a:cs typeface="Times New Roman" panose="02020603050405020304" pitchFamily="18" charset="0"/>
              </a:rPr>
              <a:t>Соснівка</a:t>
            </a:r>
            <a:r>
              <a:rPr lang="uk-UA" sz="3600" dirty="0">
                <a:solidFill>
                  <a:schemeClr val="bg1"/>
                </a:solidFill>
                <a:latin typeface="Times New Roman" panose="02020603050405020304" pitchFamily="18" charset="0"/>
                <a:cs typeface="Times New Roman" panose="02020603050405020304" pitchFamily="18" charset="0"/>
              </a:rPr>
              <a:t> Червоноградської територіальної громади</a:t>
            </a:r>
            <a:endParaRPr lang="en-US" sz="3600" dirty="0">
              <a:solidFill>
                <a:schemeClr val="bg1"/>
              </a:solidFill>
              <a:latin typeface="Times New Roman" panose="02020603050405020304" pitchFamily="18" charset="0"/>
              <a:cs typeface="Times New Roman" panose="02020603050405020304" pitchFamily="18" charset="0"/>
            </a:endParaRPr>
          </a:p>
        </p:txBody>
      </p:sp>
      <p:pic>
        <p:nvPicPr>
          <p:cNvPr id="15" name="Рисунок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spTree>
    <p:extLst>
      <p:ext uri="{BB962C8B-B14F-4D97-AF65-F5344CB8AC3E}">
        <p14:creationId xmlns:p14="http://schemas.microsoft.com/office/powerpoint/2010/main" val="122832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sp>
        <p:nvSpPr>
          <p:cNvPr id="3" name="Овал 2"/>
          <p:cNvSpPr/>
          <p:nvPr/>
        </p:nvSpPr>
        <p:spPr>
          <a:xfrm>
            <a:off x="914400" y="431800"/>
            <a:ext cx="8077200" cy="13208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4000" dirty="0">
                <a:latin typeface="Times New Roman" panose="02020603050405020304" pitchFamily="18" charset="0"/>
                <a:cs typeface="Times New Roman" panose="02020603050405020304" pitchFamily="18" charset="0"/>
              </a:rPr>
              <a:t>Очікувані результати</a:t>
            </a:r>
          </a:p>
        </p:txBody>
      </p:sp>
      <p:sp>
        <p:nvSpPr>
          <p:cNvPr id="4" name="Округлений прямокутник 3"/>
          <p:cNvSpPr/>
          <p:nvPr/>
        </p:nvSpPr>
        <p:spPr>
          <a:xfrm>
            <a:off x="660400" y="4394200"/>
            <a:ext cx="7834376" cy="2133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uk-UA" sz="1600" dirty="0" smtClean="0">
                <a:latin typeface="Times New Roman" panose="02020603050405020304" pitchFamily="18" charset="0"/>
                <a:cs typeface="Times New Roman" panose="02020603050405020304" pitchFamily="18" charset="0"/>
              </a:rPr>
              <a:t>1.Досягнення </a:t>
            </a:r>
            <a:r>
              <a:rPr lang="uk-UA" sz="1600" dirty="0">
                <a:latin typeface="Times New Roman" panose="02020603050405020304" pitchFamily="18" charset="0"/>
                <a:cs typeface="Times New Roman" panose="02020603050405020304" pitchFamily="18" charset="0"/>
              </a:rPr>
              <a:t>максимального теплового комфорту для здобувачів освіти шляхом будівництва нових модульних </a:t>
            </a:r>
            <a:r>
              <a:rPr lang="uk-UA" sz="1600" dirty="0" smtClean="0">
                <a:latin typeface="Times New Roman" panose="02020603050405020304" pitchFamily="18" charset="0"/>
                <a:cs typeface="Times New Roman" panose="02020603050405020304" pitchFamily="18" charset="0"/>
              </a:rPr>
              <a:t>котельнь. </a:t>
            </a:r>
            <a:r>
              <a:rPr lang="uk-UA" sz="1600" dirty="0">
                <a:latin typeface="Times New Roman" panose="02020603050405020304" pitchFamily="18" charset="0"/>
                <a:cs typeface="Times New Roman" panose="02020603050405020304" pitchFamily="18" charset="0"/>
              </a:rPr>
              <a:t/>
            </a:r>
            <a:br>
              <a:rPr lang="uk-UA" sz="1600" dirty="0">
                <a:latin typeface="Times New Roman" panose="02020603050405020304" pitchFamily="18" charset="0"/>
                <a:cs typeface="Times New Roman" panose="02020603050405020304" pitchFamily="18" charset="0"/>
              </a:rPr>
            </a:br>
            <a:r>
              <a:rPr lang="uk-UA" sz="1600" dirty="0">
                <a:latin typeface="Times New Roman" panose="02020603050405020304" pitchFamily="18" charset="0"/>
                <a:cs typeface="Times New Roman" panose="02020603050405020304" pitchFamily="18" charset="0"/>
              </a:rPr>
              <a:t>2. Зменшення витрат на опалення та гаряче водопостачання завдяки ефективному використанню газу.</a:t>
            </a:r>
            <a:br>
              <a:rPr lang="uk-UA" sz="1600" dirty="0">
                <a:latin typeface="Times New Roman" panose="02020603050405020304" pitchFamily="18" charset="0"/>
                <a:cs typeface="Times New Roman" panose="02020603050405020304" pitchFamily="18" charset="0"/>
              </a:rPr>
            </a:br>
            <a:r>
              <a:rPr lang="uk-UA" sz="1600" dirty="0">
                <a:latin typeface="Times New Roman" panose="02020603050405020304" pitchFamily="18" charset="0"/>
                <a:cs typeface="Times New Roman" panose="02020603050405020304" pitchFamily="18" charset="0"/>
              </a:rPr>
              <a:t>3. Зниження викидів </a:t>
            </a:r>
            <a:r>
              <a:rPr lang="en-US" sz="1600" dirty="0">
                <a:latin typeface="Times New Roman" panose="02020603050405020304" pitchFamily="18" charset="0"/>
                <a:cs typeface="Times New Roman" panose="02020603050405020304" pitchFamily="18" charset="0"/>
              </a:rPr>
              <a:t>CO2 </a:t>
            </a:r>
            <a:r>
              <a:rPr lang="uk-UA" sz="1600" dirty="0">
                <a:latin typeface="Times New Roman" panose="02020603050405020304" pitchFamily="18" charset="0"/>
                <a:cs typeface="Times New Roman" panose="02020603050405020304" pitchFamily="18" charset="0"/>
              </a:rPr>
              <a:t>та інших шкідливих речовин у атмосферу, що сприяє збереженню навколишнього середовища</a:t>
            </a:r>
            <a:r>
              <a:rPr lang="uk-UA" sz="1600" dirty="0" smtClean="0">
                <a:latin typeface="Times New Roman" panose="02020603050405020304" pitchFamily="18" charset="0"/>
                <a:cs typeface="Times New Roman" panose="02020603050405020304" pitchFamily="18" charset="0"/>
              </a:rPr>
              <a:t>.</a:t>
            </a:r>
            <a:r>
              <a:rPr lang="uk-UA" sz="1600" dirty="0">
                <a:latin typeface="Times New Roman" panose="02020603050405020304" pitchFamily="18" charset="0"/>
                <a:cs typeface="Times New Roman" panose="02020603050405020304" pitchFamily="18" charset="0"/>
              </a:rPr>
              <a:t/>
            </a:r>
            <a:br>
              <a:rPr lang="uk-UA" sz="1600" dirty="0">
                <a:latin typeface="Times New Roman" panose="02020603050405020304" pitchFamily="18" charset="0"/>
                <a:cs typeface="Times New Roman" panose="02020603050405020304" pitchFamily="18" charset="0"/>
              </a:rPr>
            </a:br>
            <a:r>
              <a:rPr lang="uk-UA" sz="1600" dirty="0" smtClean="0">
                <a:latin typeface="Times New Roman" panose="02020603050405020304" pitchFamily="18" charset="0"/>
                <a:cs typeface="Times New Roman" panose="02020603050405020304" pitchFamily="18" charset="0"/>
              </a:rPr>
              <a:t>4. </a:t>
            </a:r>
            <a:r>
              <a:rPr lang="uk-UA" sz="1600" dirty="0">
                <a:latin typeface="Times New Roman" panose="02020603050405020304" pitchFamily="18" charset="0"/>
                <a:cs typeface="Times New Roman" panose="02020603050405020304" pitchFamily="18" charset="0"/>
              </a:rPr>
              <a:t>Можливість модульної конструкції для збільшення потужності та гнучкості в управлінні системою опалення.</a:t>
            </a:r>
            <a:br>
              <a:rPr lang="uk-UA" sz="1600" dirty="0">
                <a:latin typeface="Times New Roman" panose="02020603050405020304" pitchFamily="18" charset="0"/>
                <a:cs typeface="Times New Roman" panose="02020603050405020304" pitchFamily="18" charset="0"/>
              </a:rPr>
            </a:br>
            <a:r>
              <a:rPr lang="uk-UA" sz="1600" dirty="0" smtClean="0">
                <a:latin typeface="Times New Roman" panose="02020603050405020304" pitchFamily="18" charset="0"/>
                <a:cs typeface="Times New Roman" panose="02020603050405020304" pitchFamily="18" charset="0"/>
              </a:rPr>
              <a:t>5. </a:t>
            </a:r>
            <a:r>
              <a:rPr lang="uk-UA" sz="1600" dirty="0">
                <a:latin typeface="Times New Roman" panose="02020603050405020304" pitchFamily="18" charset="0"/>
                <a:cs typeface="Times New Roman" panose="02020603050405020304" pitchFamily="18" charset="0"/>
              </a:rPr>
              <a:t>Економія часу та зусиль на обслуговування та технічне обслуговування котельні</a:t>
            </a:r>
            <a:r>
              <a:rPr lang="uk-UA" sz="1600" dirty="0"/>
              <a:t>.</a:t>
            </a:r>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0" y="2108200"/>
            <a:ext cx="5638800" cy="2116667"/>
          </a:xfrm>
          <a:prstGeom prst="rect">
            <a:avLst/>
          </a:prstGeom>
        </p:spPr>
      </p:pic>
    </p:spTree>
    <p:extLst>
      <p:ext uri="{BB962C8B-B14F-4D97-AF65-F5344CB8AC3E}">
        <p14:creationId xmlns:p14="http://schemas.microsoft.com/office/powerpoint/2010/main" val="1267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7"/>
          <p:cNvSpPr txBox="1"/>
          <p:nvPr/>
        </p:nvSpPr>
        <p:spPr>
          <a:xfrm>
            <a:off x="5824662" y="2175450"/>
            <a:ext cx="6214939" cy="1487587"/>
          </a:xfrm>
          <a:prstGeom prst="rect">
            <a:avLst/>
          </a:prstGeom>
        </p:spPr>
        <p:txBody>
          <a:bodyPr wrap="square" lIns="0" tIns="0" rIns="0" bIns="0" rtlCol="0" anchor="t">
            <a:spAutoFit/>
          </a:bodyPr>
          <a:lstStyle/>
          <a:p>
            <a:pPr marL="277895" lvl="1">
              <a:lnSpc>
                <a:spcPts val="2857"/>
              </a:lnSpc>
            </a:pPr>
            <a:endParaRPr lang="uk-UA" sz="2574" dirty="0">
              <a:solidFill>
                <a:srgbClr val="FFFFFF"/>
              </a:solidFill>
              <a:latin typeface="Lato Bold"/>
            </a:endParaRPr>
          </a:p>
          <a:p>
            <a:pPr marL="277895" lvl="1">
              <a:lnSpc>
                <a:spcPts val="2857"/>
              </a:lnSpc>
            </a:pPr>
            <a:endParaRPr lang="uk-UA" sz="2574" dirty="0">
              <a:solidFill>
                <a:srgbClr val="FFFFFF"/>
              </a:solidFill>
              <a:latin typeface="Lato Bold"/>
            </a:endParaRPr>
          </a:p>
          <a:p>
            <a:pPr marL="773219" lvl="1" indent="-495325">
              <a:lnSpc>
                <a:spcPts val="2857"/>
              </a:lnSpc>
              <a:buAutoNum type="arabicPeriod" startAt="4"/>
            </a:pPr>
            <a:endParaRPr lang="uk-UA" sz="2574" dirty="0">
              <a:solidFill>
                <a:srgbClr val="FFFFFF"/>
              </a:solidFill>
              <a:latin typeface="Lato Bold"/>
            </a:endParaRPr>
          </a:p>
          <a:p>
            <a:pPr marL="773219" lvl="1" indent="-495325">
              <a:lnSpc>
                <a:spcPts val="2857"/>
              </a:lnSpc>
              <a:buAutoNum type="arabicPeriod" startAt="4"/>
            </a:pPr>
            <a:endParaRPr lang="en-US" sz="2574" dirty="0">
              <a:solidFill>
                <a:srgbClr val="FFFFFF"/>
              </a:solidFill>
              <a:latin typeface="Lato Bold"/>
            </a:endParaRPr>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1" y="12602"/>
            <a:ext cx="2133600" cy="2154381"/>
          </a:xfrm>
          <a:prstGeom prst="rect">
            <a:avLst/>
          </a:prstGeom>
        </p:spPr>
      </p:pic>
      <p:sp>
        <p:nvSpPr>
          <p:cNvPr id="12" name="Овал 11"/>
          <p:cNvSpPr/>
          <p:nvPr/>
        </p:nvSpPr>
        <p:spPr>
          <a:xfrm>
            <a:off x="1219200" y="584200"/>
            <a:ext cx="6197600" cy="12192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nSpc>
                <a:spcPts val="5693"/>
              </a:lnSpc>
            </a:pPr>
            <a:r>
              <a:rPr lang="uk-UA" sz="3600" dirty="0" smtClean="0">
                <a:solidFill>
                  <a:schemeClr val="tx1"/>
                </a:solidFill>
                <a:latin typeface="Times New Roman" panose="02020603050405020304" pitchFamily="18" charset="0"/>
                <a:cs typeface="Times New Roman" panose="02020603050405020304" pitchFamily="18" charset="0"/>
              </a:rPr>
              <a:t>ОПИС ПРОЕКТУ</a:t>
            </a:r>
            <a:endParaRPr lang="en-US" sz="3600" dirty="0">
              <a:solidFill>
                <a:schemeClr val="tx1"/>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92" y="2175450"/>
            <a:ext cx="3662744" cy="2945190"/>
          </a:xfrm>
          <a:prstGeom prst="rect">
            <a:avLst/>
          </a:prstGeom>
        </p:spPr>
      </p:pic>
      <p:sp>
        <p:nvSpPr>
          <p:cNvPr id="3" name="Округлений прямокутник 2"/>
          <p:cNvSpPr/>
          <p:nvPr/>
        </p:nvSpPr>
        <p:spPr>
          <a:xfrm>
            <a:off x="4160520" y="2166982"/>
            <a:ext cx="7562088" cy="432525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lvl="1"/>
            <a:r>
              <a:rPr lang="uk-UA" sz="1600" dirty="0">
                <a:solidFill>
                  <a:schemeClr val="bg1"/>
                </a:solidFill>
                <a:latin typeface="Times New Roman" panose="02020603050405020304" pitchFamily="18" charset="0"/>
                <a:cs typeface="Times New Roman" panose="02020603050405020304" pitchFamily="18" charset="0"/>
              </a:rPr>
              <a:t>1. Визначення ділянок, місць для будівництва котельнь.</a:t>
            </a:r>
          </a:p>
          <a:p>
            <a:pPr marL="0" lvl="1"/>
            <a:r>
              <a:rPr lang="uk-UA" sz="1600" dirty="0">
                <a:solidFill>
                  <a:schemeClr val="bg1"/>
                </a:solidFill>
                <a:latin typeface="Times New Roman" panose="02020603050405020304" pitchFamily="18" charset="0"/>
                <a:cs typeface="Times New Roman" panose="02020603050405020304" pitchFamily="18" charset="0"/>
              </a:rPr>
              <a:t>2. Розроблення проектно-кошторисної документації.</a:t>
            </a:r>
          </a:p>
          <a:p>
            <a:pPr marL="0" lvl="1"/>
            <a:r>
              <a:rPr lang="uk-UA" sz="1600" dirty="0">
                <a:solidFill>
                  <a:schemeClr val="bg1"/>
                </a:solidFill>
                <a:latin typeface="Times New Roman" panose="02020603050405020304" pitchFamily="18" charset="0"/>
                <a:cs typeface="Times New Roman" panose="02020603050405020304" pitchFamily="18" charset="0"/>
              </a:rPr>
              <a:t>3. Пошук та залучення грантів.</a:t>
            </a:r>
          </a:p>
          <a:p>
            <a:pPr marL="0" lvl="1"/>
            <a:r>
              <a:rPr lang="uk-UA" sz="1600" dirty="0">
                <a:solidFill>
                  <a:schemeClr val="bg1"/>
                </a:solidFill>
                <a:latin typeface="Times New Roman" panose="02020603050405020304" pitchFamily="18" charset="0"/>
                <a:cs typeface="Times New Roman" panose="02020603050405020304" pitchFamily="18" charset="0"/>
              </a:rPr>
              <a:t>4. Освоєння коштів.</a:t>
            </a:r>
          </a:p>
          <a:p>
            <a:pPr marL="0" lvl="1"/>
            <a:r>
              <a:rPr lang="uk-UA" sz="1600" dirty="0">
                <a:solidFill>
                  <a:schemeClr val="bg1"/>
                </a:solidFill>
                <a:latin typeface="Times New Roman" panose="02020603050405020304" pitchFamily="18" charset="0"/>
                <a:cs typeface="Times New Roman" panose="02020603050405020304" pitchFamily="18" charset="0"/>
              </a:rPr>
              <a:t>4.1. Закупівля необхідного обладнання.</a:t>
            </a:r>
          </a:p>
          <a:p>
            <a:pPr marL="0" lvl="1"/>
            <a:r>
              <a:rPr lang="uk-UA" sz="1600" dirty="0">
                <a:solidFill>
                  <a:schemeClr val="bg1"/>
                </a:solidFill>
                <a:latin typeface="Times New Roman" panose="02020603050405020304" pitchFamily="18" charset="0"/>
                <a:cs typeface="Times New Roman" panose="02020603050405020304" pitchFamily="18" charset="0"/>
              </a:rPr>
              <a:t>5. Будівництво модульних </a:t>
            </a:r>
            <a:r>
              <a:rPr lang="uk-UA" sz="1600" dirty="0" smtClean="0">
                <a:solidFill>
                  <a:schemeClr val="bg1"/>
                </a:solidFill>
                <a:latin typeface="Times New Roman" panose="02020603050405020304" pitchFamily="18" charset="0"/>
                <a:cs typeface="Times New Roman" panose="02020603050405020304" pitchFamily="18" charset="0"/>
              </a:rPr>
              <a:t>котельнь.</a:t>
            </a:r>
            <a:endParaRPr lang="uk-UA" sz="1600" dirty="0">
              <a:solidFill>
                <a:schemeClr val="bg1"/>
              </a:solidFill>
              <a:latin typeface="Times New Roman" panose="02020603050405020304" pitchFamily="18" charset="0"/>
              <a:cs typeface="Times New Roman" panose="02020603050405020304" pitchFamily="18" charset="0"/>
            </a:endParaRPr>
          </a:p>
          <a:p>
            <a:pPr marL="0" lvl="1"/>
            <a:r>
              <a:rPr lang="uk-UA" sz="1600" dirty="0">
                <a:solidFill>
                  <a:schemeClr val="bg1"/>
                </a:solidFill>
                <a:latin typeface="Times New Roman" panose="02020603050405020304" pitchFamily="18" charset="0"/>
                <a:cs typeface="Times New Roman" panose="02020603050405020304" pitchFamily="18" charset="0"/>
              </a:rPr>
              <a:t>5.1. Монтаж.</a:t>
            </a:r>
          </a:p>
          <a:p>
            <a:pPr marL="0" lvl="1"/>
            <a:r>
              <a:rPr lang="uk-UA" sz="1600" dirty="0">
                <a:solidFill>
                  <a:schemeClr val="bg1"/>
                </a:solidFill>
                <a:latin typeface="Times New Roman" panose="02020603050405020304" pitchFamily="18" charset="0"/>
                <a:cs typeface="Times New Roman" panose="02020603050405020304" pitchFamily="18" charset="0"/>
              </a:rPr>
              <a:t>5.2. </a:t>
            </a:r>
            <a:r>
              <a:rPr lang="uk-UA" sz="1600" dirty="0" err="1">
                <a:solidFill>
                  <a:schemeClr val="bg1"/>
                </a:solidFill>
                <a:latin typeface="Times New Roman" panose="02020603050405020304" pitchFamily="18" charset="0"/>
                <a:cs typeface="Times New Roman" panose="02020603050405020304" pitchFamily="18" charset="0"/>
              </a:rPr>
              <a:t>Пусконалагодження</a:t>
            </a:r>
            <a:r>
              <a:rPr lang="uk-UA" sz="1600" dirty="0">
                <a:solidFill>
                  <a:schemeClr val="bg1"/>
                </a:solidFill>
                <a:latin typeface="Times New Roman" panose="02020603050405020304" pitchFamily="18" charset="0"/>
                <a:cs typeface="Times New Roman" panose="02020603050405020304" pitchFamily="18" charset="0"/>
              </a:rPr>
              <a:t>.</a:t>
            </a:r>
          </a:p>
          <a:p>
            <a:pPr marL="0" lvl="1"/>
            <a:r>
              <a:rPr lang="uk-UA" sz="1600" dirty="0">
                <a:solidFill>
                  <a:schemeClr val="bg1"/>
                </a:solidFill>
                <a:latin typeface="Times New Roman" panose="02020603050405020304" pitchFamily="18" charset="0"/>
                <a:cs typeface="Times New Roman" panose="02020603050405020304" pitchFamily="18" charset="0"/>
              </a:rPr>
              <a:t>5.3. Запуск в експлуатацію</a:t>
            </a:r>
            <a:r>
              <a:rPr lang="uk-UA" sz="1600" dirty="0" smtClean="0">
                <a:solidFill>
                  <a:schemeClr val="bg1"/>
                </a:solidFill>
                <a:latin typeface="Times New Roman" panose="02020603050405020304" pitchFamily="18" charset="0"/>
                <a:cs typeface="Times New Roman" panose="02020603050405020304" pitchFamily="18" charset="0"/>
              </a:rPr>
              <a:t>.</a:t>
            </a:r>
          </a:p>
          <a:p>
            <a:pPr marL="0" lvl="1"/>
            <a:r>
              <a:rPr lang="uk-UA" sz="1600" dirty="0" smtClean="0">
                <a:solidFill>
                  <a:schemeClr val="bg1"/>
                </a:solidFill>
                <a:latin typeface="Times New Roman" panose="02020603050405020304" pitchFamily="18" charset="0"/>
                <a:cs typeface="Times New Roman" panose="02020603050405020304" pitchFamily="18" charset="0"/>
              </a:rPr>
              <a:t>6. М'яка частина реалізації </a:t>
            </a:r>
            <a:r>
              <a:rPr lang="uk-UA" sz="1600" dirty="0" smtClean="0">
                <a:solidFill>
                  <a:schemeClr val="bg1"/>
                </a:solidFill>
                <a:latin typeface="Times New Roman" panose="02020603050405020304" pitchFamily="18" charset="0"/>
                <a:cs typeface="Times New Roman" panose="02020603050405020304" pitchFamily="18" charset="0"/>
              </a:rPr>
              <a:t>проекту.</a:t>
            </a:r>
            <a:endParaRPr lang="uk-UA" sz="1600" dirty="0" smtClean="0">
              <a:solidFill>
                <a:schemeClr val="bg1"/>
              </a:solidFill>
              <a:latin typeface="Times New Roman" panose="02020603050405020304" pitchFamily="18" charset="0"/>
              <a:cs typeface="Times New Roman" panose="02020603050405020304" pitchFamily="18" charset="0"/>
            </a:endParaRPr>
          </a:p>
          <a:p>
            <a:pPr marL="0" lvl="1"/>
            <a:r>
              <a:rPr lang="uk-UA" sz="1600" dirty="0" smtClean="0">
                <a:solidFill>
                  <a:schemeClr val="bg1"/>
                </a:solidFill>
                <a:latin typeface="Times New Roman" panose="02020603050405020304" pitchFamily="18" charset="0"/>
                <a:cs typeface="Times New Roman" panose="02020603050405020304" pitchFamily="18" charset="0"/>
              </a:rPr>
              <a:t>6.1. Обмін досвідом.</a:t>
            </a:r>
          </a:p>
          <a:p>
            <a:pPr marL="0" lvl="1"/>
            <a:r>
              <a:rPr lang="uk-UA" sz="1600" dirty="0" smtClean="0">
                <a:solidFill>
                  <a:schemeClr val="bg1"/>
                </a:solidFill>
                <a:latin typeface="Times New Roman" panose="02020603050405020304" pitchFamily="18" charset="0"/>
                <a:cs typeface="Times New Roman" panose="02020603050405020304" pitchFamily="18" charset="0"/>
              </a:rPr>
              <a:t>6.2. Навчальні тренінги для населення </a:t>
            </a:r>
            <a:r>
              <a:rPr lang="uk-UA" sz="1600" dirty="0" smtClean="0">
                <a:solidFill>
                  <a:schemeClr val="bg1"/>
                </a:solidFill>
                <a:latin typeface="Times New Roman" panose="02020603050405020304" pitchFamily="18" charset="0"/>
                <a:cs typeface="Times New Roman" panose="02020603050405020304" pitchFamily="18" charset="0"/>
              </a:rPr>
              <a:t>громади.</a:t>
            </a:r>
            <a:endParaRPr lang="uk-UA" sz="1600" dirty="0" smtClean="0">
              <a:solidFill>
                <a:schemeClr val="bg1"/>
              </a:solidFill>
              <a:latin typeface="Times New Roman" panose="02020603050405020304" pitchFamily="18" charset="0"/>
              <a:cs typeface="Times New Roman" panose="02020603050405020304" pitchFamily="18" charset="0"/>
            </a:endParaRPr>
          </a:p>
          <a:p>
            <a:pPr marL="0" lvl="1"/>
            <a:r>
              <a:rPr lang="uk-UA" sz="1600" dirty="0" smtClean="0">
                <a:solidFill>
                  <a:schemeClr val="bg1"/>
                </a:solidFill>
                <a:latin typeface="Times New Roman" panose="02020603050405020304" pitchFamily="18" charset="0"/>
                <a:cs typeface="Times New Roman" panose="02020603050405020304" pitchFamily="18" charset="0"/>
              </a:rPr>
              <a:t>6.3. Візуалізація проекту.</a:t>
            </a:r>
            <a:endParaRPr lang="uk-UA" sz="1600" dirty="0">
              <a:solidFill>
                <a:schemeClr val="bg1"/>
              </a:solidFill>
              <a:latin typeface="Times New Roman" panose="02020603050405020304" pitchFamily="18" charset="0"/>
              <a:cs typeface="Times New Roman" panose="02020603050405020304" pitchFamily="18" charset="0"/>
            </a:endParaRPr>
          </a:p>
          <a:p>
            <a:pPr marL="0" lvl="1"/>
            <a:r>
              <a:rPr lang="uk-UA" sz="1600" dirty="0" smtClean="0">
                <a:solidFill>
                  <a:schemeClr val="bg1"/>
                </a:solidFill>
                <a:latin typeface="Times New Roman" panose="02020603050405020304" pitchFamily="18" charset="0"/>
                <a:cs typeface="Times New Roman" panose="02020603050405020304" pitchFamily="18" charset="0"/>
              </a:rPr>
              <a:t>7. </a:t>
            </a:r>
            <a:r>
              <a:rPr lang="uk-UA" sz="1600" dirty="0">
                <a:solidFill>
                  <a:schemeClr val="bg1"/>
                </a:solidFill>
                <a:latin typeface="Times New Roman" panose="02020603050405020304" pitchFamily="18" charset="0"/>
                <a:cs typeface="Times New Roman" panose="02020603050405020304" pitchFamily="18" charset="0"/>
              </a:rPr>
              <a:t>Звітування</a:t>
            </a:r>
            <a:r>
              <a:rPr lang="uk-UA" sz="1600" dirty="0" smtClean="0">
                <a:solidFill>
                  <a:schemeClr val="bg1"/>
                </a:solidFill>
                <a:latin typeface="Times New Roman" panose="02020603050405020304" pitchFamily="18" charset="0"/>
                <a:cs typeface="Times New Roman" panose="02020603050405020304" pitchFamily="18" charset="0"/>
              </a:rPr>
              <a:t>.</a:t>
            </a:r>
          </a:p>
          <a:p>
            <a:pPr marL="0" lvl="1"/>
            <a:r>
              <a:rPr lang="uk-UA" sz="1600" dirty="0" smtClean="0">
                <a:solidFill>
                  <a:schemeClr val="bg1"/>
                </a:solidFill>
                <a:latin typeface="Times New Roman" panose="02020603050405020304" pitchFamily="18" charset="0"/>
                <a:cs typeface="Times New Roman" panose="02020603050405020304" pitchFamily="18" charset="0"/>
              </a:rPr>
              <a:t>8. Аудит.</a:t>
            </a:r>
            <a:endParaRPr lang="uk-UA" sz="1600" dirty="0">
              <a:solidFill>
                <a:schemeClr val="bg1"/>
              </a:solidFill>
              <a:latin typeface="Times New Roman" panose="02020603050405020304" pitchFamily="18" charset="0"/>
              <a:cs typeface="Times New Roman" panose="02020603050405020304" pitchFamily="18" charset="0"/>
            </a:endParaRPr>
          </a:p>
          <a:p>
            <a:pPr marL="0" lvl="1"/>
            <a:r>
              <a:rPr lang="uk-UA" sz="1600" dirty="0" smtClean="0">
                <a:solidFill>
                  <a:schemeClr val="bg1"/>
                </a:solidFill>
                <a:latin typeface="Times New Roman" panose="02020603050405020304" pitchFamily="18" charset="0"/>
                <a:cs typeface="Times New Roman" panose="02020603050405020304" pitchFamily="18" charset="0"/>
              </a:rPr>
              <a:t>9. </a:t>
            </a:r>
            <a:r>
              <a:rPr lang="uk-UA" sz="1600" dirty="0">
                <a:solidFill>
                  <a:schemeClr val="bg1"/>
                </a:solidFill>
                <a:latin typeface="Times New Roman" panose="02020603050405020304" pitchFamily="18" charset="0"/>
                <a:cs typeface="Times New Roman" panose="02020603050405020304" pitchFamily="18" charset="0"/>
              </a:rPr>
              <a:t>Належне утримання всіх вузлів та агрегатів під час експлуатації котельнь</a:t>
            </a:r>
            <a:r>
              <a:rPr lang="uk-UA" sz="1600" dirty="0" smtClean="0">
                <a:solidFill>
                  <a:schemeClr val="bg1"/>
                </a:solidFill>
                <a:latin typeface="Times New Roman" panose="02020603050405020304" pitchFamily="18" charset="0"/>
                <a:cs typeface="Times New Roman" panose="02020603050405020304" pitchFamily="18" charset="0"/>
              </a:rPr>
              <a:t>.</a:t>
            </a:r>
          </a:p>
          <a:p>
            <a:pPr marL="0" lvl="1"/>
            <a:r>
              <a:rPr lang="uk-UA" sz="1600" dirty="0" smtClean="0">
                <a:solidFill>
                  <a:schemeClr val="bg1"/>
                </a:solidFill>
                <a:latin typeface="Times New Roman" panose="02020603050405020304" pitchFamily="18" charset="0"/>
                <a:cs typeface="Times New Roman" panose="02020603050405020304" pitchFamily="18" charset="0"/>
              </a:rPr>
              <a:t>10. Передача основних засобів балансоутримувачу по спрямуванню.</a:t>
            </a:r>
            <a:endParaRPr lang="uk-UA"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471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7"/>
          <p:cNvSpPr txBox="1"/>
          <p:nvPr/>
        </p:nvSpPr>
        <p:spPr>
          <a:xfrm>
            <a:off x="965200" y="2600055"/>
            <a:ext cx="7774656" cy="1115690"/>
          </a:xfrm>
          <a:prstGeom prst="rect">
            <a:avLst/>
          </a:prstGeom>
        </p:spPr>
        <p:txBody>
          <a:bodyPr lIns="0" tIns="0" rIns="0" bIns="0" rtlCol="0" anchor="t">
            <a:spAutoFit/>
          </a:bodyPr>
          <a:lstStyle/>
          <a:p>
            <a:pPr marL="277895" lvl="1">
              <a:lnSpc>
                <a:spcPts val="2857"/>
              </a:lnSpc>
            </a:pPr>
            <a:endParaRPr lang="uk-UA" sz="2574" dirty="0">
              <a:solidFill>
                <a:srgbClr val="FFFFFF"/>
              </a:solidFill>
              <a:latin typeface="Lato Bold"/>
            </a:endParaRPr>
          </a:p>
          <a:p>
            <a:pPr marL="773219" lvl="1" indent="-495325">
              <a:lnSpc>
                <a:spcPts val="2857"/>
              </a:lnSpc>
              <a:buAutoNum type="arabicPeriod" startAt="4"/>
            </a:pPr>
            <a:endParaRPr lang="uk-UA" sz="2574" dirty="0">
              <a:solidFill>
                <a:srgbClr val="FFFFFF"/>
              </a:solidFill>
              <a:latin typeface="Lato Bold"/>
            </a:endParaRPr>
          </a:p>
          <a:p>
            <a:pPr marL="773219" lvl="1" indent="-495325">
              <a:lnSpc>
                <a:spcPts val="2857"/>
              </a:lnSpc>
              <a:buAutoNum type="arabicPeriod" startAt="4"/>
            </a:pPr>
            <a:endParaRPr lang="en-US" sz="2574" dirty="0">
              <a:solidFill>
                <a:srgbClr val="FFFFFF"/>
              </a:solidFill>
              <a:latin typeface="Lato Bold"/>
            </a:endParaRPr>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sp>
        <p:nvSpPr>
          <p:cNvPr id="12" name="Овал 11"/>
          <p:cNvSpPr/>
          <p:nvPr/>
        </p:nvSpPr>
        <p:spPr>
          <a:xfrm>
            <a:off x="304800" y="431800"/>
            <a:ext cx="5994400" cy="11684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2933" dirty="0">
                <a:latin typeface="Times New Roman" panose="02020603050405020304" pitchFamily="18" charset="0"/>
                <a:cs typeface="Times New Roman" panose="02020603050405020304" pitchFamily="18" charset="0"/>
              </a:rPr>
              <a:t>Цільова аудиторія проекту</a:t>
            </a:r>
          </a:p>
        </p:txBody>
      </p:sp>
      <p:graphicFrame>
        <p:nvGraphicFramePr>
          <p:cNvPr id="8" name="Діаграма 7"/>
          <p:cNvGraphicFramePr/>
          <p:nvPr>
            <p:extLst>
              <p:ext uri="{D42A27DB-BD31-4B8C-83A1-F6EECF244321}">
                <p14:modId xmlns:p14="http://schemas.microsoft.com/office/powerpoint/2010/main" val="1827838996"/>
              </p:ext>
            </p:extLst>
          </p:nvPr>
        </p:nvGraphicFramePr>
        <p:xfrm>
          <a:off x="1176528" y="2311400"/>
          <a:ext cx="5900928" cy="4135120"/>
        </p:xfrm>
        <a:graphic>
          <a:graphicData uri="http://schemas.openxmlformats.org/drawingml/2006/chart">
            <c:chart xmlns:c="http://schemas.openxmlformats.org/drawingml/2006/chart" xmlns:r="http://schemas.openxmlformats.org/officeDocument/2006/relationships" r:id="rId3"/>
          </a:graphicData>
        </a:graphic>
      </p:graphicFrame>
      <p:sp>
        <p:nvSpPr>
          <p:cNvPr id="2" name="Округлений прямокутник 1"/>
          <p:cNvSpPr/>
          <p:nvPr/>
        </p:nvSpPr>
        <p:spPr>
          <a:xfrm>
            <a:off x="7635240" y="2715768"/>
            <a:ext cx="4416552" cy="37490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a:latin typeface="Times New Roman" panose="02020603050405020304" pitchFamily="18" charset="0"/>
                <a:cs typeface="Times New Roman" panose="02020603050405020304" pitchFamily="18" charset="0"/>
              </a:rPr>
              <a:t>Цільова аудиторія включає учнів, вчителів, адміністрацію та батьків. Учні є основними користувачами освітніх послуг, вчителі та адміністрація відповідають за надання якісної освіти та управління закладами, а батьки є зацікавленими у розвитку своїх дітей та їхньому навчанні. Також до цільової аудиторії можуть входити донори, спонсори та інші зацікавлені сторони, які підтримують розвиток освіти.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691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7"/>
          <p:cNvSpPr txBox="1"/>
          <p:nvPr/>
        </p:nvSpPr>
        <p:spPr>
          <a:xfrm>
            <a:off x="965200" y="2600055"/>
            <a:ext cx="7774656" cy="1115690"/>
          </a:xfrm>
          <a:prstGeom prst="rect">
            <a:avLst/>
          </a:prstGeom>
        </p:spPr>
        <p:txBody>
          <a:bodyPr lIns="0" tIns="0" rIns="0" bIns="0" rtlCol="0" anchor="t">
            <a:spAutoFit/>
          </a:bodyPr>
          <a:lstStyle/>
          <a:p>
            <a:pPr marL="277895" lvl="1">
              <a:lnSpc>
                <a:spcPts val="2857"/>
              </a:lnSpc>
            </a:pPr>
            <a:endParaRPr lang="uk-UA" sz="2574" dirty="0">
              <a:solidFill>
                <a:srgbClr val="FFFFFF"/>
              </a:solidFill>
              <a:latin typeface="Lato Bold"/>
            </a:endParaRPr>
          </a:p>
          <a:p>
            <a:pPr marL="773219" lvl="1" indent="-495325">
              <a:lnSpc>
                <a:spcPts val="2857"/>
              </a:lnSpc>
              <a:buAutoNum type="arabicPeriod" startAt="4"/>
            </a:pPr>
            <a:endParaRPr lang="uk-UA" sz="2574" dirty="0">
              <a:solidFill>
                <a:srgbClr val="FFFFFF"/>
              </a:solidFill>
              <a:latin typeface="Lato Bold"/>
            </a:endParaRPr>
          </a:p>
          <a:p>
            <a:pPr marL="773219" lvl="1" indent="-495325">
              <a:lnSpc>
                <a:spcPts val="2857"/>
              </a:lnSpc>
              <a:buAutoNum type="arabicPeriod" startAt="4"/>
            </a:pPr>
            <a:endParaRPr lang="en-US" sz="2574" dirty="0">
              <a:solidFill>
                <a:srgbClr val="FFFFFF"/>
              </a:solidFill>
              <a:latin typeface="Lato Bold"/>
            </a:endParaRPr>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sp>
        <p:nvSpPr>
          <p:cNvPr id="12" name="Овал 11"/>
          <p:cNvSpPr/>
          <p:nvPr/>
        </p:nvSpPr>
        <p:spPr>
          <a:xfrm>
            <a:off x="304800" y="431800"/>
            <a:ext cx="5994400" cy="11684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2933" dirty="0" smtClean="0">
                <a:latin typeface="Times New Roman" panose="02020603050405020304" pitchFamily="18" charset="0"/>
                <a:cs typeface="Times New Roman" panose="02020603050405020304" pitchFamily="18" charset="0"/>
              </a:rPr>
              <a:t>Тривалість проекту</a:t>
            </a:r>
            <a:endParaRPr lang="uk-UA" sz="2933"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648" y="2600055"/>
            <a:ext cx="4297680" cy="3398409"/>
          </a:xfrm>
          <a:prstGeom prst="rect">
            <a:avLst/>
          </a:prstGeom>
        </p:spPr>
      </p:pic>
      <p:sp>
        <p:nvSpPr>
          <p:cNvPr id="3" name="Округлений прямокутник 2"/>
          <p:cNvSpPr/>
          <p:nvPr/>
        </p:nvSpPr>
        <p:spPr>
          <a:xfrm>
            <a:off x="5641848" y="3246120"/>
            <a:ext cx="5486400" cy="210312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2800" dirty="0">
                <a:latin typeface="Times New Roman" panose="02020603050405020304" pitchFamily="18" charset="0"/>
                <a:cs typeface="Times New Roman" panose="02020603050405020304" pitchFamily="18" charset="0"/>
              </a:rPr>
              <a:t>Тривалість проекту становитиме орієнтовно </a:t>
            </a:r>
            <a:r>
              <a:rPr lang="uk-UA" sz="2800" dirty="0" smtClean="0">
                <a:latin typeface="Times New Roman" panose="02020603050405020304" pitchFamily="18" charset="0"/>
                <a:cs typeface="Times New Roman" panose="02020603050405020304" pitchFamily="18" charset="0"/>
              </a:rPr>
              <a:t>1,5-2 роки</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818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7"/>
          <p:cNvSpPr txBox="1"/>
          <p:nvPr/>
        </p:nvSpPr>
        <p:spPr>
          <a:xfrm>
            <a:off x="965200" y="2600055"/>
            <a:ext cx="7774656" cy="1115690"/>
          </a:xfrm>
          <a:prstGeom prst="rect">
            <a:avLst/>
          </a:prstGeom>
        </p:spPr>
        <p:txBody>
          <a:bodyPr lIns="0" tIns="0" rIns="0" bIns="0" rtlCol="0" anchor="t">
            <a:spAutoFit/>
          </a:bodyPr>
          <a:lstStyle/>
          <a:p>
            <a:pPr marL="277895" lvl="1">
              <a:lnSpc>
                <a:spcPts val="2857"/>
              </a:lnSpc>
            </a:pPr>
            <a:endParaRPr lang="uk-UA" sz="2574" dirty="0">
              <a:solidFill>
                <a:srgbClr val="FFFFFF"/>
              </a:solidFill>
              <a:latin typeface="Lato Bold"/>
            </a:endParaRPr>
          </a:p>
          <a:p>
            <a:pPr marL="773219" lvl="1" indent="-495325">
              <a:lnSpc>
                <a:spcPts val="2857"/>
              </a:lnSpc>
              <a:buAutoNum type="arabicPeriod" startAt="4"/>
            </a:pPr>
            <a:endParaRPr lang="uk-UA" sz="2574" dirty="0">
              <a:solidFill>
                <a:srgbClr val="FFFFFF"/>
              </a:solidFill>
              <a:latin typeface="Lato Bold"/>
            </a:endParaRPr>
          </a:p>
          <a:p>
            <a:pPr marL="773219" lvl="1" indent="-495325">
              <a:lnSpc>
                <a:spcPts val="2857"/>
              </a:lnSpc>
              <a:buAutoNum type="arabicPeriod" startAt="4"/>
            </a:pPr>
            <a:endParaRPr lang="en-US" sz="2574" dirty="0">
              <a:solidFill>
                <a:srgbClr val="FFFFFF"/>
              </a:solidFill>
              <a:latin typeface="Lato Bold"/>
            </a:endParaRPr>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sp>
        <p:nvSpPr>
          <p:cNvPr id="12" name="Овал 11"/>
          <p:cNvSpPr/>
          <p:nvPr/>
        </p:nvSpPr>
        <p:spPr>
          <a:xfrm>
            <a:off x="304800" y="431800"/>
            <a:ext cx="5994400" cy="11684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2933" dirty="0" smtClean="0">
                <a:latin typeface="Times New Roman" panose="02020603050405020304" pitchFamily="18" charset="0"/>
                <a:cs typeface="Times New Roman" panose="02020603050405020304" pitchFamily="18" charset="0"/>
              </a:rPr>
              <a:t>Тяглість проекту</a:t>
            </a:r>
            <a:endParaRPr lang="uk-UA" sz="2933"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420112"/>
            <a:ext cx="6096000" cy="3810000"/>
          </a:xfrm>
          <a:prstGeom prst="rect">
            <a:avLst/>
          </a:prstGeom>
        </p:spPr>
      </p:pic>
      <p:sp>
        <p:nvSpPr>
          <p:cNvPr id="2" name="Округлений прямокутник 1"/>
          <p:cNvSpPr/>
          <p:nvPr/>
        </p:nvSpPr>
        <p:spPr>
          <a:xfrm>
            <a:off x="7013448" y="2487168"/>
            <a:ext cx="4864608" cy="3200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2400" dirty="0">
                <a:latin typeface="Times New Roman" panose="02020603050405020304" pitchFamily="18" charset="0"/>
                <a:cs typeface="Times New Roman" panose="02020603050405020304" pitchFamily="18" charset="0"/>
              </a:rPr>
              <a:t>Після завершення фінансування проект існуватиме </a:t>
            </a:r>
            <a:r>
              <a:rPr lang="uk-UA" sz="2400" dirty="0" smtClean="0">
                <a:latin typeface="Times New Roman" panose="02020603050405020304" pitchFamily="18" charset="0"/>
                <a:cs typeface="Times New Roman" panose="02020603050405020304" pitchFamily="18" charset="0"/>
              </a:rPr>
              <a:t>не менше 10 років, оскільки </a:t>
            </a:r>
            <a:r>
              <a:rPr lang="uk-UA" sz="2400" dirty="0">
                <a:latin typeface="Times New Roman" panose="02020603050405020304" pitchFamily="18" charset="0"/>
                <a:cs typeface="Times New Roman" panose="02020603050405020304" pitchFamily="18" charset="0"/>
              </a:rPr>
              <a:t>реалізація проекту забезпечить теплопостачанням здобувачів освіти даних закладів та </a:t>
            </a:r>
            <a:r>
              <a:rPr lang="ru-RU" sz="2400" dirty="0" smtClean="0">
                <a:latin typeface="Times New Roman" panose="02020603050405020304" pitchFamily="18" charset="0"/>
                <a:cs typeface="Times New Roman" panose="02020603050405020304" pitchFamily="18" charset="0"/>
              </a:rPr>
              <a:t>буде </a:t>
            </a:r>
            <a:r>
              <a:rPr lang="ru-RU" sz="2400" dirty="0" err="1">
                <a:latin typeface="Times New Roman" panose="02020603050405020304" pitchFamily="18" charset="0"/>
                <a:cs typeface="Times New Roman" panose="02020603050405020304" pitchFamily="18" charset="0"/>
              </a:rPr>
              <a:t>інтегрований</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загальну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діяльність</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громади</a:t>
            </a:r>
            <a:r>
              <a:rPr lang="ru-RU" sz="2400" dirty="0" smtClean="0">
                <a:latin typeface="Times New Roman" panose="02020603050405020304" pitchFamily="18" charset="0"/>
                <a:cs typeface="Times New Roman" panose="02020603050405020304" pitchFamily="18" charset="0"/>
              </a:rPr>
              <a:t>.</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681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sp>
        <p:nvSpPr>
          <p:cNvPr id="12" name="Овал 11"/>
          <p:cNvSpPr/>
          <p:nvPr/>
        </p:nvSpPr>
        <p:spPr>
          <a:xfrm>
            <a:off x="304800" y="431800"/>
            <a:ext cx="5994400" cy="11684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2933" dirty="0" smtClean="0">
                <a:latin typeface="Times New Roman" panose="02020603050405020304" pitchFamily="18" charset="0"/>
                <a:cs typeface="Times New Roman" panose="02020603050405020304" pitchFamily="18" charset="0"/>
              </a:rPr>
              <a:t>Бюджет проекту</a:t>
            </a:r>
            <a:endParaRPr lang="uk-UA" sz="2933"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34440" y="2948940"/>
            <a:ext cx="4462272" cy="3113532"/>
          </a:xfrm>
          <a:prstGeom prst="rect">
            <a:avLst/>
          </a:prstGeom>
        </p:spPr>
      </p:pic>
      <p:sp>
        <p:nvSpPr>
          <p:cNvPr id="3" name="Округлений прямокутник 2"/>
          <p:cNvSpPr/>
          <p:nvPr/>
        </p:nvSpPr>
        <p:spPr>
          <a:xfrm>
            <a:off x="6693408" y="3157900"/>
            <a:ext cx="4544568" cy="22004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3200" dirty="0">
                <a:latin typeface="Times New Roman" panose="02020603050405020304" pitchFamily="18" charset="0"/>
                <a:cs typeface="Times New Roman" panose="02020603050405020304" pitchFamily="18" charset="0"/>
              </a:rPr>
              <a:t>Орієнтовний бюджет проекту  становитиме </a:t>
            </a:r>
            <a:r>
              <a:rPr lang="uk-UA" sz="3200" dirty="0" smtClean="0">
                <a:latin typeface="Times New Roman" panose="02020603050405020304" pitchFamily="18" charset="0"/>
                <a:cs typeface="Times New Roman" panose="02020603050405020304" pitchFamily="18" charset="0"/>
              </a:rPr>
              <a:t>35 </a:t>
            </a:r>
            <a:r>
              <a:rPr lang="uk-UA" sz="3200" dirty="0">
                <a:latin typeface="Times New Roman" panose="02020603050405020304" pitchFamily="18" charset="0"/>
                <a:cs typeface="Times New Roman" panose="02020603050405020304" pitchFamily="18" charset="0"/>
              </a:rPr>
              <a:t>млн. грн.</a:t>
            </a:r>
          </a:p>
        </p:txBody>
      </p:sp>
    </p:spTree>
    <p:extLst>
      <p:ext uri="{BB962C8B-B14F-4D97-AF65-F5344CB8AC3E}">
        <p14:creationId xmlns:p14="http://schemas.microsoft.com/office/powerpoint/2010/main" val="2275719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Овал 11"/>
          <p:cNvSpPr/>
          <p:nvPr/>
        </p:nvSpPr>
        <p:spPr>
          <a:xfrm>
            <a:off x="1168400" y="533400"/>
            <a:ext cx="4673600" cy="9144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4000" dirty="0">
                <a:latin typeface="Times New Roman" panose="02020603050405020304" pitchFamily="18" charset="0"/>
                <a:cs typeface="Times New Roman" panose="02020603050405020304" pitchFamily="18" charset="0"/>
              </a:rPr>
              <a:t>Мета проекту </a:t>
            </a:r>
          </a:p>
        </p:txBody>
      </p:sp>
      <p:sp>
        <p:nvSpPr>
          <p:cNvPr id="14" name="Округлений прямокутник 13"/>
          <p:cNvSpPr/>
          <p:nvPr/>
        </p:nvSpPr>
        <p:spPr>
          <a:xfrm>
            <a:off x="5537200" y="2311400"/>
            <a:ext cx="6451600" cy="3860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nSpc>
                <a:spcPts val="2857"/>
              </a:lnSpc>
            </a:pPr>
            <a:r>
              <a:rPr lang="uk-UA" sz="2400" dirty="0">
                <a:solidFill>
                  <a:schemeClr val="bg1"/>
                </a:solidFill>
                <a:latin typeface="Times New Roman" panose="02020603050405020304" pitchFamily="18" charset="0"/>
                <a:cs typeface="Times New Roman" panose="02020603050405020304" pitchFamily="18" charset="0"/>
              </a:rPr>
              <a:t>Будівництво нових </a:t>
            </a:r>
            <a:r>
              <a:rPr lang="uk-UA" sz="2400" dirty="0" smtClean="0">
                <a:solidFill>
                  <a:schemeClr val="bg1"/>
                </a:solidFill>
                <a:latin typeface="Times New Roman" panose="02020603050405020304" pitchFamily="18" charset="0"/>
                <a:cs typeface="Times New Roman" panose="02020603050405020304" pitchFamily="18" charset="0"/>
              </a:rPr>
              <a:t>газових котельнь </a:t>
            </a:r>
            <a:r>
              <a:rPr lang="uk-UA" sz="2400" dirty="0">
                <a:solidFill>
                  <a:schemeClr val="bg1"/>
                </a:solidFill>
                <a:latin typeface="Times New Roman" panose="02020603050405020304" pitchFamily="18" charset="0"/>
                <a:cs typeface="Times New Roman" panose="02020603050405020304" pitchFamily="18" charset="0"/>
              </a:rPr>
              <a:t>модульного типу для забезпечення теплом закладів освіти </a:t>
            </a:r>
          </a:p>
          <a:p>
            <a:pPr>
              <a:lnSpc>
                <a:spcPts val="2857"/>
              </a:lnSpc>
            </a:pPr>
            <a:r>
              <a:rPr lang="uk-UA" sz="2400" dirty="0">
                <a:solidFill>
                  <a:schemeClr val="bg1"/>
                </a:solidFill>
                <a:latin typeface="Times New Roman" panose="02020603050405020304" pitchFamily="18" charset="0"/>
                <a:cs typeface="Times New Roman" panose="02020603050405020304" pitchFamily="18" charset="0"/>
              </a:rPr>
              <a:t>м. </a:t>
            </a:r>
            <a:r>
              <a:rPr lang="uk-UA" sz="2400" dirty="0" err="1">
                <a:solidFill>
                  <a:schemeClr val="bg1"/>
                </a:solidFill>
                <a:latin typeface="Times New Roman" panose="02020603050405020304" pitchFamily="18" charset="0"/>
                <a:cs typeface="Times New Roman" panose="02020603050405020304" pitchFamily="18" charset="0"/>
              </a:rPr>
              <a:t>Соснівка</a:t>
            </a:r>
            <a:r>
              <a:rPr lang="uk-UA" sz="2400" dirty="0">
                <a:solidFill>
                  <a:schemeClr val="bg1"/>
                </a:solidFill>
                <a:latin typeface="Times New Roman" panose="02020603050405020304" pitchFamily="18" charset="0"/>
                <a:cs typeface="Times New Roman" panose="02020603050405020304" pitchFamily="18" charset="0"/>
              </a:rPr>
              <a:t> та створення комфортних умов для здобувачів освіти. Підвищення </a:t>
            </a:r>
            <a:r>
              <a:rPr lang="uk-UA" sz="2400" dirty="0" smtClean="0">
                <a:solidFill>
                  <a:schemeClr val="bg1"/>
                </a:solidFill>
                <a:latin typeface="Times New Roman" panose="02020603050405020304" pitchFamily="18" charset="0"/>
                <a:cs typeface="Times New Roman" panose="02020603050405020304" pitchFamily="18" charset="0"/>
              </a:rPr>
              <a:t>енергоефективності, зменшення викидів СО2 </a:t>
            </a:r>
            <a:r>
              <a:rPr lang="uk-UA" sz="2400" dirty="0">
                <a:solidFill>
                  <a:schemeClr val="bg1"/>
                </a:solidFill>
                <a:latin typeface="Times New Roman" panose="02020603050405020304" pitchFamily="18" charset="0"/>
                <a:cs typeface="Times New Roman" panose="02020603050405020304" pitchFamily="18" charset="0"/>
              </a:rPr>
              <a:t>та скорочення споживання енергоносіїв у місті.</a:t>
            </a:r>
            <a:endParaRPr lang="en-US" sz="2400" dirty="0">
              <a:solidFill>
                <a:schemeClr val="bg1"/>
              </a:solidFill>
              <a:latin typeface="Times New Roman" panose="02020603050405020304" pitchFamily="18" charset="0"/>
              <a:cs typeface="Times New Roman" panose="02020603050405020304" pitchFamily="18" charset="0"/>
            </a:endParaRP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pic>
        <p:nvPicPr>
          <p:cNvPr id="17" name="Рисунок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001" y="1955800"/>
            <a:ext cx="4963583" cy="4318000"/>
          </a:xfrm>
          <a:prstGeom prst="rect">
            <a:avLst/>
          </a:prstGeom>
        </p:spPr>
      </p:pic>
    </p:spTree>
    <p:extLst>
      <p:ext uri="{BB962C8B-B14F-4D97-AF65-F5344CB8AC3E}">
        <p14:creationId xmlns:p14="http://schemas.microsoft.com/office/powerpoint/2010/main" val="1223441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a:off x="329184" y="402336"/>
            <a:ext cx="4882896" cy="1014984"/>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4000" dirty="0" smtClean="0">
                <a:latin typeface="Times New Roman" panose="02020603050405020304" pitchFamily="18" charset="0"/>
                <a:cs typeface="Times New Roman" panose="02020603050405020304" pitchFamily="18" charset="0"/>
              </a:rPr>
              <a:t>Завдання</a:t>
            </a:r>
            <a:endParaRPr lang="uk-UA" sz="40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sp>
        <p:nvSpPr>
          <p:cNvPr id="2" name="Округлений прямокутник 1"/>
          <p:cNvSpPr/>
          <p:nvPr/>
        </p:nvSpPr>
        <p:spPr>
          <a:xfrm>
            <a:off x="4032273" y="2862072"/>
            <a:ext cx="8150352" cy="1847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2400" dirty="0">
                <a:latin typeface="Times New Roman" panose="02020603050405020304" pitchFamily="18" charset="0"/>
                <a:cs typeface="Times New Roman" panose="02020603050405020304" pitchFamily="18" charset="0"/>
              </a:rPr>
              <a:t>Забезпечення закладів освіти </a:t>
            </a:r>
            <a:r>
              <a:rPr lang="uk-UA" sz="2400" dirty="0" smtClean="0">
                <a:latin typeface="Times New Roman" panose="02020603050405020304" pitchFamily="18" charset="0"/>
                <a:cs typeface="Times New Roman" panose="02020603050405020304" pitchFamily="18" charset="0"/>
              </a:rPr>
              <a:t>теплом, </a:t>
            </a:r>
            <a:r>
              <a:rPr lang="uk-UA" sz="2400" dirty="0">
                <a:latin typeface="Times New Roman" panose="02020603050405020304" pitchFamily="18" charset="0"/>
                <a:cs typeface="Times New Roman" panose="02020603050405020304" pitchFamily="18" charset="0"/>
              </a:rPr>
              <a:t>шляхом будівництва трьох газових модульних котельнь </a:t>
            </a:r>
            <a:r>
              <a:rPr lang="uk-UA" sz="2400" dirty="0" smtClean="0">
                <a:latin typeface="Times New Roman" panose="02020603050405020304" pitchFamily="18" charset="0"/>
                <a:cs typeface="Times New Roman" panose="02020603050405020304" pitchFamily="18" charset="0"/>
              </a:rPr>
              <a:t>і </a:t>
            </a:r>
            <a:r>
              <a:rPr lang="uk-UA" sz="2400" dirty="0">
                <a:latin typeface="Times New Roman" panose="02020603050405020304" pitchFamily="18" charset="0"/>
                <a:cs typeface="Times New Roman" panose="02020603050405020304" pitchFamily="18" charset="0"/>
              </a:rPr>
              <a:t>ефективність використання енергії та зменшення викидів </a:t>
            </a:r>
            <a:r>
              <a:rPr lang="en-US" sz="2400" dirty="0">
                <a:latin typeface="Times New Roman" panose="02020603050405020304" pitchFamily="18" charset="0"/>
                <a:cs typeface="Times New Roman" panose="02020603050405020304" pitchFamily="18" charset="0"/>
              </a:rPr>
              <a:t>CO2, </a:t>
            </a:r>
            <a:r>
              <a:rPr lang="uk-UA" sz="2400" dirty="0">
                <a:latin typeface="Times New Roman" panose="02020603050405020304" pitchFamily="18" charset="0"/>
                <a:cs typeface="Times New Roman" panose="02020603050405020304" pitchFamily="18" charset="0"/>
              </a:rPr>
              <a:t>що сприяє збереженню навколишнього середовища.</a:t>
            </a: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184" y="2478024"/>
            <a:ext cx="3383280" cy="3895344"/>
          </a:xfrm>
          <a:prstGeom prst="rect">
            <a:avLst/>
          </a:prstGeom>
        </p:spPr>
      </p:pic>
    </p:spTree>
    <p:extLst>
      <p:ext uri="{BB962C8B-B14F-4D97-AF65-F5344CB8AC3E}">
        <p14:creationId xmlns:p14="http://schemas.microsoft.com/office/powerpoint/2010/main" val="340255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2">
            <a:extLst>
              <a:ext uri="{FF2B5EF4-FFF2-40B4-BE49-F238E27FC236}">
                <a16:creationId xmlns="" xmlns:a16="http://schemas.microsoft.com/office/drawing/2014/main" id="{7225F916-439D-3325-A49A-BA6E9864A710}"/>
              </a:ext>
            </a:extLst>
          </p:cNvPr>
          <p:cNvSpPr>
            <a:spLocks noChangeAspect="1" noChangeArrowheads="1"/>
          </p:cNvSpPr>
          <p:nvPr/>
        </p:nvSpPr>
        <p:spPr bwMode="auto">
          <a:xfrm>
            <a:off x="5994400" y="3327400"/>
            <a:ext cx="203200" cy="203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0960" tIns="30480" rIns="60960" bIns="30480" numCol="1" anchor="t" anchorCtr="0" compatLnSpc="1">
            <a:prstTxWarp prst="textNoShape">
              <a:avLst/>
            </a:prstTxWarp>
          </a:bodyPr>
          <a:lstStyle/>
          <a:p>
            <a:endParaRPr lang="uk-UA" sz="1200"/>
          </a:p>
        </p:txBody>
      </p:sp>
      <p:sp>
        <p:nvSpPr>
          <p:cNvPr id="23" name="AutoShape 4">
            <a:extLst>
              <a:ext uri="{FF2B5EF4-FFF2-40B4-BE49-F238E27FC236}">
                <a16:creationId xmlns="" xmlns:a16="http://schemas.microsoft.com/office/drawing/2014/main" id="{45BF0E6A-C5A8-3582-EECA-471C2BA325F4}"/>
              </a:ext>
            </a:extLst>
          </p:cNvPr>
          <p:cNvSpPr>
            <a:spLocks noChangeAspect="1" noChangeArrowheads="1"/>
          </p:cNvSpPr>
          <p:nvPr/>
        </p:nvSpPr>
        <p:spPr bwMode="auto">
          <a:xfrm>
            <a:off x="6096000" y="3429000"/>
            <a:ext cx="203200" cy="203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0960" tIns="30480" rIns="60960" bIns="30480" numCol="1" anchor="t" anchorCtr="0" compatLnSpc="1">
            <a:prstTxWarp prst="textNoShape">
              <a:avLst/>
            </a:prstTxWarp>
          </a:bodyPr>
          <a:lstStyle/>
          <a:p>
            <a:endParaRPr lang="uk-UA" sz="1200"/>
          </a:p>
        </p:txBody>
      </p:sp>
      <p:sp>
        <p:nvSpPr>
          <p:cNvPr id="9" name="Овал 8"/>
          <p:cNvSpPr/>
          <p:nvPr/>
        </p:nvSpPr>
        <p:spPr>
          <a:xfrm>
            <a:off x="406400" y="482600"/>
            <a:ext cx="5537200" cy="13208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4400" dirty="0">
                <a:latin typeface="Times New Roman" panose="02020603050405020304" pitchFamily="18" charset="0"/>
                <a:cs typeface="Times New Roman" panose="02020603050405020304" pitchFamily="18" charset="0"/>
              </a:rPr>
              <a:t>Опис проблеми</a:t>
            </a:r>
          </a:p>
        </p:txBody>
      </p:sp>
      <p:pic>
        <p:nvPicPr>
          <p:cNvPr id="24" name="Рисунок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pic>
        <p:nvPicPr>
          <p:cNvPr id="7" name="Місце для вмісту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5600" y="1962658"/>
            <a:ext cx="2080768" cy="2080768"/>
          </a:xfrm>
        </p:spPr>
      </p:pic>
      <p:sp>
        <p:nvSpPr>
          <p:cNvPr id="2" name="Округлений прямокутник 1"/>
          <p:cNvSpPr/>
          <p:nvPr/>
        </p:nvSpPr>
        <p:spPr>
          <a:xfrm>
            <a:off x="2980944" y="2311400"/>
            <a:ext cx="8787384" cy="42357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uk-UA" sz="2000" dirty="0" smtClean="0">
                <a:latin typeface="Times New Roman" panose="02020603050405020304" pitchFamily="18" charset="0"/>
                <a:cs typeface="Times New Roman" panose="02020603050405020304" pitchFamily="18" charset="0"/>
              </a:rPr>
              <a:t>	У </a:t>
            </a:r>
            <a:r>
              <a:rPr lang="uk-UA" sz="2000" dirty="0">
                <a:latin typeface="Times New Roman" panose="02020603050405020304" pitchFamily="18" charset="0"/>
                <a:cs typeface="Times New Roman" panose="02020603050405020304" pitchFamily="18" charset="0"/>
              </a:rPr>
              <a:t>зв’язку з масовим відключенням від системи центрального опалення населення та юридичних осіб в м. </a:t>
            </a:r>
            <a:r>
              <a:rPr lang="uk-UA" sz="2000" dirty="0" err="1">
                <a:latin typeface="Times New Roman" panose="02020603050405020304" pitchFamily="18" charset="0"/>
                <a:cs typeface="Times New Roman" panose="02020603050405020304" pitchFamily="18" charset="0"/>
              </a:rPr>
              <a:t>Соснівка</a:t>
            </a:r>
            <a:r>
              <a:rPr lang="uk-UA" sz="2000" dirty="0">
                <a:latin typeface="Times New Roman" panose="02020603050405020304" pitchFamily="18" charset="0"/>
                <a:cs typeface="Times New Roman" panose="02020603050405020304" pitchFamily="18" charset="0"/>
              </a:rPr>
              <a:t>, надання послуг комунальним підприємством </a:t>
            </a:r>
            <a:r>
              <a:rPr lang="uk-UA" sz="2000" dirty="0" err="1">
                <a:latin typeface="Times New Roman" panose="02020603050405020304" pitchFamily="18" charset="0"/>
                <a:cs typeface="Times New Roman" panose="02020603050405020304" pitchFamily="18" charset="0"/>
              </a:rPr>
              <a:t>Червоноградтеплокомуненерго</a:t>
            </a:r>
            <a:r>
              <a:rPr lang="uk-UA" sz="2000" dirty="0">
                <a:latin typeface="Times New Roman" panose="02020603050405020304" pitchFamily="18" charset="0"/>
                <a:cs typeface="Times New Roman" panose="02020603050405020304" pitchFamily="18" charset="0"/>
              </a:rPr>
              <a:t> стає економічно недоцільним, адже станом на 2023 рік відсоток відключення від системи ЦО є більшим як 90</a:t>
            </a:r>
            <a:r>
              <a:rPr lang="uk-UA" sz="2000" dirty="0" smtClean="0">
                <a:latin typeface="Times New Roman" panose="02020603050405020304" pitchFamily="18" charset="0"/>
                <a:cs typeface="Times New Roman" panose="02020603050405020304" pitchFamily="18" charset="0"/>
              </a:rPr>
              <a:t>% та станом на 2024 рік </a:t>
            </a:r>
          </a:p>
          <a:p>
            <a:r>
              <a:rPr lang="uk-UA" sz="2000" dirty="0" smtClean="0">
                <a:latin typeface="Times New Roman" panose="02020603050405020304" pitchFamily="18" charset="0"/>
                <a:cs typeface="Times New Roman" panose="02020603050405020304" pitchFamily="18" charset="0"/>
              </a:rPr>
              <a:t>заборгованість складає понад 3 млн. грн.</a:t>
            </a:r>
          </a:p>
          <a:p>
            <a:r>
              <a:rPr lang="uk-UA" sz="2000" dirty="0" smtClean="0">
                <a:latin typeface="Times New Roman" panose="02020603050405020304" pitchFamily="18" charset="0"/>
                <a:cs typeface="Times New Roman" panose="02020603050405020304" pitchFamily="18" charset="0"/>
              </a:rPr>
              <a:t> 	Проте </a:t>
            </a:r>
            <a:r>
              <a:rPr lang="uk-UA" sz="2000" dirty="0">
                <a:latin typeface="Times New Roman" panose="02020603050405020304" pitchFamily="18" charset="0"/>
                <a:cs typeface="Times New Roman" panose="02020603050405020304" pitchFamily="18" charset="0"/>
              </a:rPr>
              <a:t>отримувачами послуги залишилась соціальна сфера та заклади освіти, охорони здоров’я та культури. В травні 2021 року ЧМР було прийняте рішення «Про затвердження Програми децентралізації теплопостачання міста </a:t>
            </a:r>
            <a:r>
              <a:rPr lang="uk-UA" sz="2000" dirty="0" err="1">
                <a:latin typeface="Times New Roman" panose="02020603050405020304" pitchFamily="18" charset="0"/>
                <a:cs typeface="Times New Roman" panose="02020603050405020304" pitchFamily="18" charset="0"/>
              </a:rPr>
              <a:t>Соснівки</a:t>
            </a:r>
            <a:r>
              <a:rPr lang="uk-UA" sz="2000" dirty="0">
                <a:latin typeface="Times New Roman" panose="02020603050405020304" pitchFamily="18" charset="0"/>
                <a:cs typeface="Times New Roman" panose="02020603050405020304" pitchFamily="18" charset="0"/>
              </a:rPr>
              <a:t>» та надано дозвіл відділу освіти на розроблення ПКД на нове будівництво </a:t>
            </a:r>
            <a:r>
              <a:rPr lang="uk-UA" sz="2000" dirty="0" smtClean="0">
                <a:latin typeface="Times New Roman" panose="02020603050405020304" pitchFamily="18" charset="0"/>
                <a:cs typeface="Times New Roman" panose="02020603050405020304" pitchFamily="18" charset="0"/>
              </a:rPr>
              <a:t>котельнь </a:t>
            </a:r>
            <a:r>
              <a:rPr lang="uk-UA" sz="2000" dirty="0">
                <a:latin typeface="Times New Roman" panose="02020603050405020304" pitchFamily="18" charset="0"/>
                <a:cs typeface="Times New Roman" panose="02020603050405020304" pitchFamily="18" charset="0"/>
              </a:rPr>
              <a:t>модульного типу для забезпечення теплом бюджетної сфери. </a:t>
            </a:r>
            <a:br>
              <a:rPr lang="uk-UA" sz="2000" dirty="0">
                <a:latin typeface="Times New Roman" panose="02020603050405020304" pitchFamily="18" charset="0"/>
                <a:cs typeface="Times New Roman" panose="02020603050405020304" pitchFamily="18" charset="0"/>
              </a:rPr>
            </a:br>
            <a:endParaRPr lang="uk-UA" sz="2000" dirty="0"/>
          </a:p>
        </p:txBody>
      </p:sp>
    </p:spTree>
    <p:extLst>
      <p:ext uri="{BB962C8B-B14F-4D97-AF65-F5344CB8AC3E}">
        <p14:creationId xmlns:p14="http://schemas.microsoft.com/office/powerpoint/2010/main" val="1139639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2">
            <a:extLst>
              <a:ext uri="{FF2B5EF4-FFF2-40B4-BE49-F238E27FC236}">
                <a16:creationId xmlns="" xmlns:a16="http://schemas.microsoft.com/office/drawing/2014/main" id="{7225F916-439D-3325-A49A-BA6E9864A710}"/>
              </a:ext>
            </a:extLst>
          </p:cNvPr>
          <p:cNvSpPr>
            <a:spLocks noChangeAspect="1" noChangeArrowheads="1"/>
          </p:cNvSpPr>
          <p:nvPr/>
        </p:nvSpPr>
        <p:spPr bwMode="auto">
          <a:xfrm>
            <a:off x="5994400" y="3327400"/>
            <a:ext cx="203200" cy="203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0960" tIns="30480" rIns="60960" bIns="30480" numCol="1" anchor="t" anchorCtr="0" compatLnSpc="1">
            <a:prstTxWarp prst="textNoShape">
              <a:avLst/>
            </a:prstTxWarp>
          </a:bodyPr>
          <a:lstStyle/>
          <a:p>
            <a:endParaRPr lang="uk-UA" sz="1200"/>
          </a:p>
        </p:txBody>
      </p:sp>
      <p:sp>
        <p:nvSpPr>
          <p:cNvPr id="23" name="AutoShape 4">
            <a:extLst>
              <a:ext uri="{FF2B5EF4-FFF2-40B4-BE49-F238E27FC236}">
                <a16:creationId xmlns="" xmlns:a16="http://schemas.microsoft.com/office/drawing/2014/main" id="{45BF0E6A-C5A8-3582-EECA-471C2BA325F4}"/>
              </a:ext>
            </a:extLst>
          </p:cNvPr>
          <p:cNvSpPr>
            <a:spLocks noChangeAspect="1" noChangeArrowheads="1"/>
          </p:cNvSpPr>
          <p:nvPr/>
        </p:nvSpPr>
        <p:spPr bwMode="auto">
          <a:xfrm>
            <a:off x="6096000" y="3429000"/>
            <a:ext cx="203200" cy="203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0960" tIns="30480" rIns="60960" bIns="30480" numCol="1" anchor="t" anchorCtr="0" compatLnSpc="1">
            <a:prstTxWarp prst="textNoShape">
              <a:avLst/>
            </a:prstTxWarp>
          </a:bodyPr>
          <a:lstStyle/>
          <a:p>
            <a:endParaRPr lang="uk-UA" sz="1200"/>
          </a:p>
        </p:txBody>
      </p:sp>
      <p:sp>
        <p:nvSpPr>
          <p:cNvPr id="18" name="Овал 17"/>
          <p:cNvSpPr/>
          <p:nvPr/>
        </p:nvSpPr>
        <p:spPr>
          <a:xfrm>
            <a:off x="457200" y="431800"/>
            <a:ext cx="5537200" cy="13208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4400" dirty="0">
                <a:latin typeface="Times New Roman" panose="02020603050405020304" pitchFamily="18" charset="0"/>
                <a:cs typeface="Times New Roman" panose="02020603050405020304" pitchFamily="18" charset="0"/>
              </a:rPr>
              <a:t>Опис проблеми</a:t>
            </a:r>
          </a:p>
        </p:txBody>
      </p:sp>
      <p:pic>
        <p:nvPicPr>
          <p:cNvPr id="26" name="Рисунок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pic>
        <p:nvPicPr>
          <p:cNvPr id="16" name="Рисунок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2108200"/>
            <a:ext cx="4572000" cy="4368800"/>
          </a:xfrm>
          <a:prstGeom prst="rect">
            <a:avLst/>
          </a:prstGeom>
        </p:spPr>
      </p:pic>
      <p:sp>
        <p:nvSpPr>
          <p:cNvPr id="2" name="Округлений прямокутник 1"/>
          <p:cNvSpPr/>
          <p:nvPr/>
        </p:nvSpPr>
        <p:spPr>
          <a:xfrm>
            <a:off x="457200" y="2642616"/>
            <a:ext cx="4544568" cy="35570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2800" dirty="0">
                <a:latin typeface="Times New Roman" panose="02020603050405020304" pitchFamily="18" charset="0"/>
                <a:cs typeface="Times New Roman" panose="02020603050405020304" pitchFamily="18" charset="0"/>
              </a:rPr>
              <a:t>Причиною стало вищеописане та той факт, що планується закриття шахти Надія на території якої розташована </a:t>
            </a:r>
            <a:r>
              <a:rPr lang="uk-UA" sz="2800" dirty="0" smtClean="0">
                <a:latin typeface="Times New Roman" panose="02020603050405020304" pitchFamily="18" charset="0"/>
                <a:cs typeface="Times New Roman" panose="02020603050405020304" pitchFamily="18" charset="0"/>
              </a:rPr>
              <a:t>котельня </a:t>
            </a:r>
            <a:r>
              <a:rPr lang="uk-UA" sz="2800" dirty="0">
                <a:latin typeface="Times New Roman" panose="02020603050405020304" pitchFamily="18" charset="0"/>
                <a:cs typeface="Times New Roman" panose="02020603050405020304" pitchFamily="18" charset="0"/>
              </a:rPr>
              <a:t>№</a:t>
            </a:r>
            <a:r>
              <a:rPr lang="uk-UA" sz="2800" dirty="0" smtClean="0">
                <a:latin typeface="Times New Roman" panose="02020603050405020304" pitchFamily="18" charset="0"/>
                <a:cs typeface="Times New Roman" panose="02020603050405020304" pitchFamily="18" charset="0"/>
              </a:rPr>
              <a:t>3, </a:t>
            </a:r>
            <a:r>
              <a:rPr lang="uk-UA" sz="2800" dirty="0">
                <a:latin typeface="Times New Roman" panose="02020603050405020304" pitchFamily="18" charset="0"/>
                <a:cs typeface="Times New Roman" panose="02020603050405020304" pitchFamily="18" charset="0"/>
              </a:rPr>
              <a:t>що опалює місто </a:t>
            </a:r>
            <a:r>
              <a:rPr lang="uk-UA" sz="2800" dirty="0" err="1">
                <a:latin typeface="Times New Roman" panose="02020603050405020304" pitchFamily="18" charset="0"/>
                <a:cs typeface="Times New Roman" panose="02020603050405020304" pitchFamily="18" charset="0"/>
              </a:rPr>
              <a:t>Соснівка</a:t>
            </a:r>
            <a:r>
              <a:rPr lang="uk-UA"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58545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83684" y="685800"/>
            <a:ext cx="7241117" cy="11684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4400" dirty="0">
                <a:latin typeface="Times New Roman" panose="02020603050405020304" pitchFamily="18" charset="0"/>
                <a:cs typeface="Times New Roman" panose="02020603050405020304" pitchFamily="18" charset="0"/>
              </a:rPr>
              <a:t>Опис проблеми</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1" y="12602"/>
            <a:ext cx="2133600" cy="2154381"/>
          </a:xfrm>
          <a:prstGeom prst="rect">
            <a:avLst/>
          </a:prstGeom>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326640"/>
            <a:ext cx="3403600" cy="3743960"/>
          </a:xfrm>
          <a:prstGeom prst="rect">
            <a:avLst/>
          </a:prstGeom>
        </p:spPr>
      </p:pic>
      <p:sp>
        <p:nvSpPr>
          <p:cNvPr id="6" name="Округлений прямокутник 5"/>
          <p:cNvSpPr/>
          <p:nvPr/>
        </p:nvSpPr>
        <p:spPr>
          <a:xfrm>
            <a:off x="5257800" y="2715768"/>
            <a:ext cx="6711696" cy="382219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uk-UA">
                <a:solidFill>
                  <a:schemeClr val="bg1"/>
                </a:solidFill>
                <a:latin typeface="Times New Roman" panose="02020603050405020304" pitchFamily="18" charset="0"/>
                <a:cs typeface="Times New Roman" panose="02020603050405020304" pitchFamily="18" charset="0"/>
              </a:rPr>
              <a:t>Централізоване теплозабезпечення м. Соснівки  засноване у 1956 році та  забезпечує газова котельня №3 (РГК-3). За час її експлуатації  зношення складає 95%. Низька енергоефективність теплових мереж м. Соснівки у зв'язку з тривалим періодом експлуатації, що вже відпрацювали свій нормативний ресурс, мають значні дефекти, що призводить до значного погіршення їх технічного стану і, як наслідок, до високих  втрат теплової енергії від поверхневого охолодження та з витоками, через аварійні пориви трубопроводів. Теплові мережі прокладені в непрохідних каналах, ізольовані мінеральною ватою,  в місцях підтоплення лотків  ізоляція пошкоджена і частково відсутня, що приводить до  інтенсивної корозії металу.</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413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4">
            <a:extLst>
              <a:ext uri="{FF2B5EF4-FFF2-40B4-BE49-F238E27FC236}">
                <a16:creationId xmlns="" xmlns:a16="http://schemas.microsoft.com/office/drawing/2014/main" id="{088773F8-2E22-F65E-55F8-BC089CC0440E}"/>
              </a:ext>
            </a:extLst>
          </p:cNvPr>
          <p:cNvSpPr txBox="1"/>
          <p:nvPr/>
        </p:nvSpPr>
        <p:spPr>
          <a:xfrm>
            <a:off x="4848388" y="2702734"/>
            <a:ext cx="4489626" cy="1003249"/>
          </a:xfrm>
          <a:prstGeom prst="rect">
            <a:avLst/>
          </a:prstGeom>
        </p:spPr>
        <p:txBody>
          <a:bodyPr lIns="33867" tIns="33867" rIns="33867" bIns="33867" rtlCol="0" anchor="ctr"/>
          <a:lstStyle/>
          <a:p>
            <a:pPr algn="ctr">
              <a:lnSpc>
                <a:spcPts val="1993"/>
              </a:lnSpc>
            </a:pPr>
            <a:endParaRPr sz="1200"/>
          </a:p>
        </p:txBody>
      </p:sp>
      <p:sp>
        <p:nvSpPr>
          <p:cNvPr id="22" name="AutoShape 2">
            <a:extLst>
              <a:ext uri="{FF2B5EF4-FFF2-40B4-BE49-F238E27FC236}">
                <a16:creationId xmlns="" xmlns:a16="http://schemas.microsoft.com/office/drawing/2014/main" id="{7225F916-439D-3325-A49A-BA6E9864A710}"/>
              </a:ext>
            </a:extLst>
          </p:cNvPr>
          <p:cNvSpPr>
            <a:spLocks noChangeAspect="1" noChangeArrowheads="1"/>
          </p:cNvSpPr>
          <p:nvPr/>
        </p:nvSpPr>
        <p:spPr bwMode="auto">
          <a:xfrm>
            <a:off x="5994400" y="3327400"/>
            <a:ext cx="203200" cy="203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0960" tIns="30480" rIns="60960" bIns="30480" numCol="1" anchor="t" anchorCtr="0" compatLnSpc="1">
            <a:prstTxWarp prst="textNoShape">
              <a:avLst/>
            </a:prstTxWarp>
          </a:bodyPr>
          <a:lstStyle/>
          <a:p>
            <a:endParaRPr lang="uk-UA" sz="1200"/>
          </a:p>
        </p:txBody>
      </p:sp>
      <p:sp>
        <p:nvSpPr>
          <p:cNvPr id="23" name="AutoShape 4">
            <a:extLst>
              <a:ext uri="{FF2B5EF4-FFF2-40B4-BE49-F238E27FC236}">
                <a16:creationId xmlns="" xmlns:a16="http://schemas.microsoft.com/office/drawing/2014/main" id="{45BF0E6A-C5A8-3582-EECA-471C2BA325F4}"/>
              </a:ext>
            </a:extLst>
          </p:cNvPr>
          <p:cNvSpPr>
            <a:spLocks noChangeAspect="1" noChangeArrowheads="1"/>
          </p:cNvSpPr>
          <p:nvPr/>
        </p:nvSpPr>
        <p:spPr bwMode="auto">
          <a:xfrm>
            <a:off x="6096000" y="3429000"/>
            <a:ext cx="203200" cy="203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0960" tIns="30480" rIns="60960" bIns="30480" numCol="1" anchor="t" anchorCtr="0" compatLnSpc="1">
            <a:prstTxWarp prst="textNoShape">
              <a:avLst/>
            </a:prstTxWarp>
          </a:bodyPr>
          <a:lstStyle/>
          <a:p>
            <a:endParaRPr lang="uk-UA" sz="1200"/>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601"/>
            <a:ext cx="2276625" cy="2298799"/>
          </a:xfrm>
          <a:prstGeom prst="rect">
            <a:avLst/>
          </a:prstGeom>
        </p:spPr>
      </p:pic>
      <p:sp>
        <p:nvSpPr>
          <p:cNvPr id="19" name="Овал 18"/>
          <p:cNvSpPr/>
          <p:nvPr/>
        </p:nvSpPr>
        <p:spPr>
          <a:xfrm>
            <a:off x="965200" y="584200"/>
            <a:ext cx="5537200" cy="13208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4400" dirty="0">
                <a:latin typeface="Times New Roman" panose="02020603050405020304" pitchFamily="18" charset="0"/>
                <a:cs typeface="Times New Roman" panose="02020603050405020304" pitchFamily="18" charset="0"/>
              </a:rPr>
              <a:t>Опис проблеми</a:t>
            </a:r>
          </a:p>
        </p:txBody>
      </p:sp>
      <p:pic>
        <p:nvPicPr>
          <p:cNvPr id="25" name="Місце для зображення 24"/>
          <p:cNvPicPr>
            <a:picLocks noGrp="1" noChangeAspect="1"/>
          </p:cNvPicPr>
          <p:nvPr>
            <p:ph type="pic" idx="1"/>
          </p:nvPr>
        </p:nvPicPr>
        <p:blipFill>
          <a:blip r:embed="rId3" cstate="print">
            <a:extLst>
              <a:ext uri="{28A0092B-C50C-407E-A947-70E740481C1C}">
                <a14:useLocalDpi xmlns:a14="http://schemas.microsoft.com/office/drawing/2010/main" val="0"/>
              </a:ext>
            </a:extLst>
          </a:blip>
          <a:srcRect l="28648" r="28648"/>
          <a:stretch>
            <a:fillRect/>
          </a:stretch>
        </p:blipFill>
        <p:spPr>
          <a:xfrm>
            <a:off x="818032" y="2061633"/>
            <a:ext cx="3280974" cy="4572000"/>
          </a:xfrm>
        </p:spPr>
      </p:pic>
      <p:sp>
        <p:nvSpPr>
          <p:cNvPr id="2" name="Округлений прямокутник 1"/>
          <p:cNvSpPr/>
          <p:nvPr/>
        </p:nvSpPr>
        <p:spPr>
          <a:xfrm>
            <a:off x="5074920" y="2185416"/>
            <a:ext cx="5879592" cy="41056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ru-RU" dirty="0" err="1">
                <a:latin typeface="Times New Roman" panose="02020603050405020304" pitchFamily="18" charset="0"/>
                <a:cs typeface="Times New Roman" panose="02020603050405020304" pitchFamily="18" charset="0"/>
              </a:rPr>
              <a:t>Великі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втрати</a:t>
            </a:r>
            <a:r>
              <a:rPr lang="ru-RU" dirty="0">
                <a:latin typeface="Times New Roman" panose="02020603050405020304" pitchFamily="18" charset="0"/>
                <a:cs typeface="Times New Roman" panose="02020603050405020304" pitchFamily="18" charset="0"/>
              </a:rPr>
              <a:t> тепла</a:t>
            </a:r>
            <a:r>
              <a:rPr lang="uk-UA" dirty="0">
                <a:latin typeface="Times New Roman" panose="02020603050405020304" pitchFamily="18" charset="0"/>
                <a:cs typeface="Times New Roman" panose="02020603050405020304" pitchFamily="18" charset="0"/>
              </a:rPr>
              <a:t> до 60%</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високі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ціни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енергоносії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високі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тарифи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умовах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падіння</a:t>
            </a:r>
            <a:r>
              <a:rPr lang="ru-RU" dirty="0">
                <a:latin typeface="Times New Roman" panose="02020603050405020304" pitchFamily="18" charset="0"/>
                <a:cs typeface="Times New Roman" panose="02020603050405020304" pitchFamily="18" charset="0"/>
              </a:rPr>
              <a:t> плат</a:t>
            </a:r>
            <a:r>
              <a:rPr lang="uk-UA" dirty="0">
                <a:latin typeface="Times New Roman" panose="02020603050405020304" pitchFamily="18" charset="0"/>
                <a:cs typeface="Times New Roman" panose="02020603050405020304" pitchFamily="18" charset="0"/>
              </a:rPr>
              <a:t>о</a:t>
            </a:r>
            <a:r>
              <a:rPr lang="ru-RU" dirty="0" err="1">
                <a:latin typeface="Times New Roman" panose="02020603050405020304" pitchFamily="18" charset="0"/>
                <a:cs typeface="Times New Roman" panose="02020603050405020304" pitchFamily="18" charset="0"/>
              </a:rPr>
              <a:t>спроможності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населення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розрахуватися</a:t>
            </a:r>
            <a:r>
              <a:rPr lang="ru-RU" dirty="0">
                <a:latin typeface="Times New Roman" panose="02020603050405020304" pitchFamily="18" charset="0"/>
                <a:cs typeface="Times New Roman" panose="02020603050405020304" pitchFamily="18" charset="0"/>
              </a:rPr>
              <a:t> за дороге тепло стало не по </a:t>
            </a:r>
            <a:r>
              <a:rPr lang="ru-RU" dirty="0" err="1">
                <a:latin typeface="Times New Roman" panose="02020603050405020304" pitchFamily="18" charset="0"/>
                <a:cs typeface="Times New Roman" panose="02020603050405020304" pitchFamily="18" charset="0"/>
              </a:rPr>
              <a:t>кишені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багатьом</a:t>
            </a:r>
            <a:r>
              <a:rPr lang="uk-UA"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висока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вартість</a:t>
            </a:r>
            <a:r>
              <a:rPr lang="ru-RU" dirty="0">
                <a:latin typeface="Times New Roman" panose="02020603050405020304" pitchFamily="18" charset="0"/>
                <a:cs typeface="Times New Roman" panose="02020603050405020304" pitchFamily="18" charset="0"/>
              </a:rPr>
              <a:t> тепла, </a:t>
            </a:r>
            <a:r>
              <a:rPr lang="ru-RU" dirty="0" err="1">
                <a:latin typeface="Times New Roman" panose="02020603050405020304" pitchFamily="18" charset="0"/>
                <a:cs typeface="Times New Roman" panose="02020603050405020304" pitchFamily="18" charset="0"/>
              </a:rPr>
              <a:t>ненадійність</a:t>
            </a:r>
            <a:r>
              <a:rPr lang="ru-RU" dirty="0">
                <a:latin typeface="Times New Roman" panose="02020603050405020304" pitchFamily="18" charset="0"/>
                <a:cs typeface="Times New Roman" panose="02020603050405020304" pitchFamily="18" charset="0"/>
              </a:rPr>
              <a:t> мереж,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припинення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централізованого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опалення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час </a:t>
            </a:r>
            <a:r>
              <a:rPr lang="uk-UA" dirty="0">
                <a:latin typeface="Times New Roman" panose="02020603050405020304" pitchFamily="18" charset="0"/>
                <a:cs typeface="Times New Roman" panose="02020603050405020304" pitchFamily="18" charset="0"/>
              </a:rPr>
              <a:t>опалювального </a:t>
            </a:r>
            <a:r>
              <a:rPr lang="ru-RU" dirty="0">
                <a:latin typeface="Times New Roman" panose="02020603050405020304" pitchFamily="18" charset="0"/>
                <a:cs typeface="Times New Roman" panose="02020603050405020304" pitchFamily="18" charset="0"/>
              </a:rPr>
              <a:t>сезону</a:t>
            </a:r>
            <a:r>
              <a:rPr lang="uk-UA" dirty="0">
                <a:latin typeface="Times New Roman" panose="02020603050405020304" pitchFamily="18" charset="0"/>
                <a:cs typeface="Times New Roman" panose="02020603050405020304" pitchFamily="18" charset="0"/>
              </a:rPr>
              <a:t> через аварії на теплових мережах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спонукало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м. </a:t>
            </a:r>
            <a:r>
              <a:rPr lang="ru-RU" dirty="0" err="1">
                <a:latin typeface="Times New Roman" panose="02020603050405020304" pitchFamily="18" charset="0"/>
                <a:cs typeface="Times New Roman" panose="02020603050405020304" pitchFamily="18" charset="0"/>
              </a:rPr>
              <a:t>Соснівки</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відмови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центрального </a:t>
            </a:r>
            <a:r>
              <a:rPr lang="ru-RU" dirty="0" err="1">
                <a:latin typeface="Times New Roman" panose="02020603050405020304" pitchFamily="18" charset="0"/>
                <a:cs typeface="Times New Roman" panose="02020603050405020304" pitchFamily="18" charset="0"/>
              </a:rPr>
              <a:t>опалення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встановлення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індивідуального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опалення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чим</a:t>
            </a:r>
            <a:r>
              <a:rPr lang="ru-RU" dirty="0">
                <a:latin typeface="Times New Roman" panose="02020603050405020304" pitchFamily="18" charset="0"/>
                <a:cs typeface="Times New Roman" panose="02020603050405020304" pitchFamily="18" charset="0"/>
              </a:rPr>
              <a:t> самим </a:t>
            </a:r>
            <a:r>
              <a:rPr lang="ru-RU" dirty="0" err="1">
                <a:latin typeface="Times New Roman" panose="02020603050405020304" pitchFamily="18" charset="0"/>
                <a:cs typeface="Times New Roman" panose="02020603050405020304" pitchFamily="18" charset="0"/>
              </a:rPr>
              <a:t>спонукає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Червоноградську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міську</a:t>
            </a:r>
            <a:r>
              <a:rPr lang="ru-RU" dirty="0">
                <a:latin typeface="Times New Roman" panose="02020603050405020304" pitchFamily="18" charset="0"/>
                <a:cs typeface="Times New Roman" panose="02020603050405020304" pitchFamily="18" charset="0"/>
              </a:rPr>
              <a:t> раду до </a:t>
            </a:r>
            <a:r>
              <a:rPr lang="ru-RU" dirty="0" err="1">
                <a:latin typeface="Times New Roman" panose="02020603050405020304" pitchFamily="18" charset="0"/>
                <a:cs typeface="Times New Roman" panose="02020603050405020304" pitchFamily="18" charset="0"/>
              </a:rPr>
              <a:t>будівництва</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трьох</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модульних</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котельнь</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для </a:t>
            </a:r>
            <a:r>
              <a:rPr lang="ru-RU" dirty="0" err="1">
                <a:latin typeface="Times New Roman" panose="02020603050405020304" pitchFamily="18" charset="0"/>
                <a:cs typeface="Times New Roman" panose="02020603050405020304" pitchFamily="18" charset="0"/>
              </a:rPr>
              <a:t>обслуговування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сфери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комунальних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закладів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освіти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громади</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763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83684" y="0"/>
            <a:ext cx="8561917" cy="1905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4400" dirty="0">
                <a:latin typeface="Times New Roman" panose="02020603050405020304" pitchFamily="18" charset="0"/>
                <a:cs typeface="Times New Roman" panose="02020603050405020304" pitchFamily="18" charset="0"/>
              </a:rPr>
              <a:t>Опис проблеми</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1" y="12602"/>
            <a:ext cx="2133600" cy="2154381"/>
          </a:xfrm>
          <a:prstGeom prst="rect">
            <a:avLst/>
          </a:prstGeom>
        </p:spPr>
      </p:pic>
      <p:sp>
        <p:nvSpPr>
          <p:cNvPr id="6" name="Округлений прямокутник 5"/>
          <p:cNvSpPr/>
          <p:nvPr/>
        </p:nvSpPr>
        <p:spPr>
          <a:xfrm>
            <a:off x="355600" y="2819400"/>
            <a:ext cx="4775200" cy="2489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uk-UA" sz="5867" dirty="0">
                <a:latin typeface="Times New Roman" panose="02020603050405020304" pitchFamily="18" charset="0"/>
                <a:cs typeface="Times New Roman" panose="02020603050405020304" pitchFamily="18" charset="0"/>
              </a:rPr>
              <a:t>СН</a:t>
            </a:r>
            <a:r>
              <a:rPr lang="uk-UA" sz="5867" baseline="-25000" dirty="0">
                <a:latin typeface="Times New Roman" panose="02020603050405020304" pitchFamily="18" charset="0"/>
                <a:cs typeface="Times New Roman" panose="02020603050405020304" pitchFamily="18" charset="0"/>
              </a:rPr>
              <a:t>4</a:t>
            </a:r>
            <a:endParaRPr lang="uk-UA" sz="5867" dirty="0">
              <a:latin typeface="Times New Roman" panose="02020603050405020304" pitchFamily="18" charset="0"/>
              <a:cs typeface="Times New Roman" panose="02020603050405020304" pitchFamily="18" charset="0"/>
            </a:endParaRPr>
          </a:p>
          <a:p>
            <a:pPr algn="ctr"/>
            <a:endParaRPr lang="uk-UA" sz="1200" dirty="0">
              <a:solidFill>
                <a:schemeClr val="bg1"/>
              </a:solidFill>
            </a:endParaRPr>
          </a:p>
        </p:txBody>
      </p:sp>
      <p:sp>
        <p:nvSpPr>
          <p:cNvPr id="7" name="Стрілка вправо 6"/>
          <p:cNvSpPr/>
          <p:nvPr/>
        </p:nvSpPr>
        <p:spPr>
          <a:xfrm rot="10800000">
            <a:off x="1886401" y="3902456"/>
            <a:ext cx="1180743" cy="323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1200"/>
          </a:p>
        </p:txBody>
      </p:sp>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6082" y="3022600"/>
            <a:ext cx="1803399" cy="1868522"/>
          </a:xfrm>
          <a:prstGeom prst="rect">
            <a:avLst/>
          </a:prstGeom>
        </p:spPr>
      </p:pic>
      <p:sp>
        <p:nvSpPr>
          <p:cNvPr id="9" name="Прямокутник 8"/>
          <p:cNvSpPr/>
          <p:nvPr/>
        </p:nvSpPr>
        <p:spPr>
          <a:xfrm>
            <a:off x="2188285" y="3386891"/>
            <a:ext cx="919519" cy="707886"/>
          </a:xfrm>
          <a:prstGeom prst="rect">
            <a:avLst/>
          </a:prstGeom>
        </p:spPr>
        <p:txBody>
          <a:bodyPr wrap="square">
            <a:spAutoFit/>
          </a:bodyPr>
          <a:lstStyle/>
          <a:p>
            <a:r>
              <a:rPr lang="uk-UA" sz="4000" dirty="0">
                <a:solidFill>
                  <a:srgbClr val="FFFF00"/>
                </a:solidFill>
              </a:rPr>
              <a:t>💪</a:t>
            </a:r>
          </a:p>
        </p:txBody>
      </p:sp>
      <p:sp>
        <p:nvSpPr>
          <p:cNvPr id="2" name="Округлений прямокутник 1"/>
          <p:cNvSpPr/>
          <p:nvPr/>
        </p:nvSpPr>
        <p:spPr>
          <a:xfrm>
            <a:off x="5641848" y="2316480"/>
            <a:ext cx="6135624" cy="3962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dirty="0">
                <a:solidFill>
                  <a:schemeClr val="bg1"/>
                </a:solidFill>
                <a:latin typeface="Times New Roman" panose="02020603050405020304" pitchFamily="18" charset="0"/>
                <a:cs typeface="Times New Roman" panose="02020603050405020304" pitchFamily="18" charset="0"/>
              </a:rPr>
              <a:t>Забруднення навколишнього середовища</a:t>
            </a:r>
          </a:p>
          <a:p>
            <a:r>
              <a:rPr lang="uk-UA" dirty="0" err="1">
                <a:solidFill>
                  <a:schemeClr val="bg1"/>
                </a:solidFill>
                <a:latin typeface="Times New Roman" panose="02020603050405020304" pitchFamily="18" charset="0"/>
                <a:cs typeface="Times New Roman" panose="02020603050405020304" pitchFamily="18" charset="0"/>
              </a:rPr>
              <a:t>м.Червоноград</a:t>
            </a:r>
            <a:r>
              <a:rPr lang="uk-UA" dirty="0">
                <a:solidFill>
                  <a:schemeClr val="bg1"/>
                </a:solidFill>
                <a:latin typeface="Times New Roman" panose="02020603050405020304" pitchFamily="18" charset="0"/>
                <a:cs typeface="Times New Roman" panose="02020603050405020304" pitchFamily="18" charset="0"/>
              </a:rPr>
              <a:t> та м. </a:t>
            </a:r>
            <a:r>
              <a:rPr lang="uk-UA" dirty="0" err="1">
                <a:solidFill>
                  <a:schemeClr val="bg1"/>
                </a:solidFill>
                <a:latin typeface="Times New Roman" panose="02020603050405020304" pitchFamily="18" charset="0"/>
                <a:cs typeface="Times New Roman" panose="02020603050405020304" pitchFamily="18" charset="0"/>
              </a:rPr>
              <a:t>Соснівка</a:t>
            </a:r>
            <a:r>
              <a:rPr lang="uk-UA" dirty="0">
                <a:solidFill>
                  <a:schemeClr val="bg1"/>
                </a:solidFill>
                <a:latin typeface="Times New Roman" panose="02020603050405020304" pitchFamily="18" charset="0"/>
                <a:cs typeface="Times New Roman" panose="02020603050405020304" pitchFamily="18" charset="0"/>
              </a:rPr>
              <a:t>, історично так склалось, містять великі поклади кам’яного вугілля, але станом на 2024 рік  багато шахт уже закрито, а інші перебувають на стадії закриття. В світі  давно відмовились від вироблення  теплової енергії  шляхом спалення кам’яного вугілля на користь природнього газу, адже  він є  найбільш екологічним, при  згоранні він виділяє приблизно на 70%  менше вуглекислого газу,  аніж інші викопні палива, такі як нафта чи кам’яне вугілля. Природній газ також є більш рентабельним, адже 1 т газу в перерахунку на умовне паливо складає всього 10% від вартості кам’яного </a:t>
            </a:r>
            <a:r>
              <a:rPr lang="uk-UA" dirty="0" smtClean="0">
                <a:solidFill>
                  <a:schemeClr val="bg1"/>
                </a:solidFill>
                <a:latin typeface="Times New Roman" panose="02020603050405020304" pitchFamily="18" charset="0"/>
                <a:cs typeface="Times New Roman" panose="02020603050405020304" pitchFamily="18" charset="0"/>
              </a:rPr>
              <a:t>вугілля.</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630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круглений прямокутник 5"/>
          <p:cNvSpPr/>
          <p:nvPr/>
        </p:nvSpPr>
        <p:spPr>
          <a:xfrm>
            <a:off x="1677068" y="2708528"/>
            <a:ext cx="8421624" cy="6629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dirty="0" smtClean="0">
                <a:solidFill>
                  <a:schemeClr val="bg1"/>
                </a:solidFill>
                <a:latin typeface="Times New Roman" panose="02020603050405020304" pitchFamily="18" charset="0"/>
                <a:cs typeface="Times New Roman" panose="02020603050405020304" pitchFamily="18" charset="0"/>
              </a:rPr>
              <a:t>Припинення теплопостачання та зростання вартості енергоносіїв комунальної сфери </a:t>
            </a:r>
            <a:r>
              <a:rPr lang="uk-UA" dirty="0" err="1" smtClean="0">
                <a:solidFill>
                  <a:schemeClr val="bg1"/>
                </a:solidFill>
                <a:latin typeface="Times New Roman" panose="02020603050405020304" pitchFamily="18" charset="0"/>
                <a:cs typeface="Times New Roman" panose="02020603050405020304" pitchFamily="18" charset="0"/>
              </a:rPr>
              <a:t>м.Соснівка</a:t>
            </a:r>
            <a:r>
              <a:rPr lang="uk-UA" dirty="0" smtClean="0">
                <a:solidFill>
                  <a:schemeClr val="bg1"/>
                </a:solidFill>
                <a:latin typeface="Times New Roman" panose="02020603050405020304" pitchFamily="18" charset="0"/>
                <a:cs typeface="Times New Roman" panose="02020603050405020304" pitchFamily="18" charset="0"/>
              </a:rPr>
              <a:t> </a:t>
            </a:r>
            <a:endParaRPr lang="uk-UA" dirty="0">
              <a:solidFill>
                <a:schemeClr val="bg1"/>
              </a:solidFill>
              <a:latin typeface="Times New Roman" panose="02020603050405020304" pitchFamily="18" charset="0"/>
              <a:cs typeface="Times New Roman" panose="02020603050405020304" pitchFamily="18" charset="0"/>
            </a:endParaRPr>
          </a:p>
        </p:txBody>
      </p:sp>
      <p:sp>
        <p:nvSpPr>
          <p:cNvPr id="8" name="Права фігурна дужка 7"/>
          <p:cNvSpPr/>
          <p:nvPr/>
        </p:nvSpPr>
        <p:spPr>
          <a:xfrm rot="5400000">
            <a:off x="2644223" y="-621225"/>
            <a:ext cx="246126" cy="3684660"/>
          </a:xfrm>
          <a:prstGeom prst="rightBrace">
            <a:avLst>
              <a:gd name="adj1" fmla="val 8333"/>
              <a:gd name="adj2" fmla="val 57309"/>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11" name="Округлений прямокутник 10"/>
          <p:cNvSpPr/>
          <p:nvPr/>
        </p:nvSpPr>
        <p:spPr>
          <a:xfrm>
            <a:off x="1008498" y="1387221"/>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300" dirty="0">
                <a:latin typeface="Times New Roman" panose="02020603050405020304" pitchFamily="18" charset="0"/>
                <a:cs typeface="Times New Roman" panose="02020603050405020304" pitchFamily="18" charset="0"/>
              </a:rPr>
              <a:t>Неможливість здійснювати навчання в закладах освіти в осінньо-зимовий період</a:t>
            </a:r>
          </a:p>
        </p:txBody>
      </p:sp>
      <p:sp>
        <p:nvSpPr>
          <p:cNvPr id="12" name="Округлений прямокутник 11"/>
          <p:cNvSpPr/>
          <p:nvPr/>
        </p:nvSpPr>
        <p:spPr>
          <a:xfrm>
            <a:off x="7991856" y="1502283"/>
            <a:ext cx="2231136" cy="70675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Закриття закладів освіти</a:t>
            </a:r>
            <a:endParaRPr lang="uk-UA" sz="1600" dirty="0">
              <a:latin typeface="Times New Roman" panose="02020603050405020304" pitchFamily="18" charset="0"/>
              <a:cs typeface="Times New Roman" panose="02020603050405020304" pitchFamily="18" charset="0"/>
            </a:endParaRPr>
          </a:p>
        </p:txBody>
      </p:sp>
      <p:sp>
        <p:nvSpPr>
          <p:cNvPr id="13" name="Права фігурна дужка 12"/>
          <p:cNvSpPr/>
          <p:nvPr/>
        </p:nvSpPr>
        <p:spPr>
          <a:xfrm rot="5400000">
            <a:off x="5567358" y="-827151"/>
            <a:ext cx="509016" cy="6473952"/>
          </a:xfrm>
          <a:prstGeom prst="rightBrace">
            <a:avLst>
              <a:gd name="adj1" fmla="val 8333"/>
              <a:gd name="adj2" fmla="val 53249"/>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14" name="Округлений прямокутник 13"/>
          <p:cNvSpPr/>
          <p:nvPr/>
        </p:nvSpPr>
        <p:spPr>
          <a:xfrm>
            <a:off x="3656744" y="386716"/>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Загострення соціальних проблем</a:t>
            </a:r>
            <a:endParaRPr lang="uk-UA" sz="1600" dirty="0">
              <a:latin typeface="Times New Roman" panose="02020603050405020304" pitchFamily="18" charset="0"/>
              <a:cs typeface="Times New Roman" panose="02020603050405020304" pitchFamily="18" charset="0"/>
            </a:endParaRPr>
          </a:p>
        </p:txBody>
      </p:sp>
      <p:sp>
        <p:nvSpPr>
          <p:cNvPr id="15" name="Права фігурна дужка 14"/>
          <p:cNvSpPr/>
          <p:nvPr/>
        </p:nvSpPr>
        <p:spPr>
          <a:xfrm rot="16200000">
            <a:off x="5260460" y="1416176"/>
            <a:ext cx="509016" cy="6473952"/>
          </a:xfrm>
          <a:prstGeom prst="rightBrac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16" name="Округлений прямокутник 15"/>
          <p:cNvSpPr/>
          <p:nvPr/>
        </p:nvSpPr>
        <p:spPr>
          <a:xfrm>
            <a:off x="99060" y="346710"/>
            <a:ext cx="2231136" cy="73723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Захворювання здобувачів освіти</a:t>
            </a:r>
            <a:endParaRPr lang="uk-UA" sz="1600" dirty="0">
              <a:latin typeface="Times New Roman" panose="02020603050405020304" pitchFamily="18" charset="0"/>
              <a:cs typeface="Times New Roman" panose="02020603050405020304" pitchFamily="18" charset="0"/>
            </a:endParaRPr>
          </a:p>
        </p:txBody>
      </p:sp>
      <p:sp>
        <p:nvSpPr>
          <p:cNvPr id="17" name="Права фігурна дужка 16"/>
          <p:cNvSpPr/>
          <p:nvPr/>
        </p:nvSpPr>
        <p:spPr>
          <a:xfrm rot="5400000">
            <a:off x="9315255" y="-520640"/>
            <a:ext cx="246126" cy="3684660"/>
          </a:xfrm>
          <a:prstGeom prst="rightBrace">
            <a:avLst>
              <a:gd name="adj1" fmla="val 8333"/>
              <a:gd name="adj2" fmla="val 57309"/>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18" name="Округлений прямокутник 17"/>
          <p:cNvSpPr/>
          <p:nvPr/>
        </p:nvSpPr>
        <p:spPr>
          <a:xfrm>
            <a:off x="6344412" y="450535"/>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Занепад громади</a:t>
            </a:r>
            <a:endParaRPr lang="uk-UA" sz="1600" dirty="0">
              <a:latin typeface="Times New Roman" panose="02020603050405020304" pitchFamily="18" charset="0"/>
              <a:cs typeface="Times New Roman" panose="02020603050405020304" pitchFamily="18" charset="0"/>
            </a:endParaRPr>
          </a:p>
        </p:txBody>
      </p:sp>
      <p:sp>
        <p:nvSpPr>
          <p:cNvPr id="19" name="Округлений прямокутник 18"/>
          <p:cNvSpPr/>
          <p:nvPr/>
        </p:nvSpPr>
        <p:spPr>
          <a:xfrm>
            <a:off x="9697212" y="501397"/>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Відтік працездатного населення</a:t>
            </a:r>
            <a:endParaRPr lang="uk-UA" sz="1600" dirty="0">
              <a:latin typeface="Times New Roman" panose="02020603050405020304" pitchFamily="18" charset="0"/>
              <a:cs typeface="Times New Roman" panose="02020603050405020304" pitchFamily="18" charset="0"/>
            </a:endParaRPr>
          </a:p>
        </p:txBody>
      </p:sp>
      <p:sp>
        <p:nvSpPr>
          <p:cNvPr id="20" name="Округлений прямокутник 19"/>
          <p:cNvSpPr/>
          <p:nvPr/>
        </p:nvSpPr>
        <p:spPr>
          <a:xfrm>
            <a:off x="4533322" y="3769993"/>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Закриття шахти «НАДІЯ»</a:t>
            </a:r>
            <a:endParaRPr lang="uk-UA" sz="1600" dirty="0">
              <a:latin typeface="Times New Roman" panose="02020603050405020304" pitchFamily="18" charset="0"/>
              <a:cs typeface="Times New Roman" panose="02020603050405020304" pitchFamily="18" charset="0"/>
            </a:endParaRPr>
          </a:p>
        </p:txBody>
      </p:sp>
      <p:sp>
        <p:nvSpPr>
          <p:cNvPr id="21" name="Стрілка вправо 20"/>
          <p:cNvSpPr/>
          <p:nvPr/>
        </p:nvSpPr>
        <p:spPr>
          <a:xfrm rot="5400000">
            <a:off x="5442819" y="4733070"/>
            <a:ext cx="491488" cy="29736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2" name="Округлений прямокутник 21"/>
          <p:cNvSpPr/>
          <p:nvPr/>
        </p:nvSpPr>
        <p:spPr>
          <a:xfrm>
            <a:off x="394046" y="4907660"/>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Масові відключення населення від ЦО</a:t>
            </a:r>
            <a:endParaRPr lang="uk-UA" sz="1600" dirty="0">
              <a:latin typeface="Times New Roman" panose="02020603050405020304" pitchFamily="18" charset="0"/>
              <a:cs typeface="Times New Roman" panose="02020603050405020304" pitchFamily="18" charset="0"/>
            </a:endParaRPr>
          </a:p>
        </p:txBody>
      </p:sp>
      <p:sp>
        <p:nvSpPr>
          <p:cNvPr id="23" name="Права фігурна дужка 22"/>
          <p:cNvSpPr/>
          <p:nvPr/>
        </p:nvSpPr>
        <p:spPr>
          <a:xfrm rot="16200000">
            <a:off x="8911968" y="3716084"/>
            <a:ext cx="293747" cy="4143756"/>
          </a:xfrm>
          <a:prstGeom prst="rightBrace">
            <a:avLst>
              <a:gd name="adj1" fmla="val 8333"/>
              <a:gd name="adj2" fmla="val 32203"/>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24" name="Округлений прямокутник 23"/>
          <p:cNvSpPr/>
          <p:nvPr/>
        </p:nvSpPr>
        <p:spPr>
          <a:xfrm>
            <a:off x="7663960" y="4945761"/>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Забруднення повітря, високі викиди СО2</a:t>
            </a:r>
            <a:endParaRPr lang="uk-UA" sz="1600" dirty="0">
              <a:latin typeface="Times New Roman" panose="02020603050405020304" pitchFamily="18" charset="0"/>
              <a:cs typeface="Times New Roman" panose="02020603050405020304" pitchFamily="18" charset="0"/>
            </a:endParaRPr>
          </a:p>
        </p:txBody>
      </p:sp>
      <p:sp>
        <p:nvSpPr>
          <p:cNvPr id="25" name="Округлений прямокутник 24"/>
          <p:cNvSpPr/>
          <p:nvPr/>
        </p:nvSpPr>
        <p:spPr>
          <a:xfrm>
            <a:off x="3022092" y="6096382"/>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Відсутність покладів вугілля</a:t>
            </a:r>
            <a:endParaRPr lang="uk-UA" sz="1600" dirty="0">
              <a:latin typeface="Times New Roman" panose="02020603050405020304" pitchFamily="18" charset="0"/>
              <a:cs typeface="Times New Roman" panose="02020603050405020304" pitchFamily="18" charset="0"/>
            </a:endParaRPr>
          </a:p>
        </p:txBody>
      </p:sp>
      <p:sp>
        <p:nvSpPr>
          <p:cNvPr id="26" name="Округлений прямокутник 25"/>
          <p:cNvSpPr/>
          <p:nvPr/>
        </p:nvSpPr>
        <p:spPr>
          <a:xfrm>
            <a:off x="46856" y="6096382"/>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Втрата теплової енергії через пориви</a:t>
            </a:r>
            <a:endParaRPr lang="uk-UA" sz="1600" dirty="0">
              <a:latin typeface="Times New Roman" panose="02020603050405020304" pitchFamily="18" charset="0"/>
              <a:cs typeface="Times New Roman" panose="02020603050405020304" pitchFamily="18" charset="0"/>
            </a:endParaRPr>
          </a:p>
        </p:txBody>
      </p:sp>
      <p:sp>
        <p:nvSpPr>
          <p:cNvPr id="27" name="Округлений прямокутник 26"/>
          <p:cNvSpPr/>
          <p:nvPr/>
        </p:nvSpPr>
        <p:spPr>
          <a:xfrm>
            <a:off x="6529952" y="5972937"/>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300" dirty="0" smtClean="0">
                <a:latin typeface="Times New Roman" panose="02020603050405020304" pitchFamily="18" charset="0"/>
                <a:cs typeface="Times New Roman" panose="02020603050405020304" pitchFamily="18" charset="0"/>
              </a:rPr>
              <a:t>Низький рівень свідомості населення щодо сплати комунальних послуг</a:t>
            </a:r>
            <a:endParaRPr lang="uk-UA" sz="1300" dirty="0">
              <a:latin typeface="Times New Roman" panose="02020603050405020304" pitchFamily="18" charset="0"/>
              <a:cs typeface="Times New Roman" panose="02020603050405020304" pitchFamily="18" charset="0"/>
            </a:endParaRPr>
          </a:p>
        </p:txBody>
      </p:sp>
      <p:sp>
        <p:nvSpPr>
          <p:cNvPr id="28" name="Права фігурна дужка 27"/>
          <p:cNvSpPr/>
          <p:nvPr/>
        </p:nvSpPr>
        <p:spPr>
          <a:xfrm rot="16200000">
            <a:off x="2075688" y="3778758"/>
            <a:ext cx="509016" cy="4143756"/>
          </a:xfrm>
          <a:prstGeom prst="rightBrace">
            <a:avLst>
              <a:gd name="adj1" fmla="val 8333"/>
              <a:gd name="adj2" fmla="val 32203"/>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29" name="Округлений прямокутник 28"/>
          <p:cNvSpPr/>
          <p:nvPr/>
        </p:nvSpPr>
        <p:spPr>
          <a:xfrm>
            <a:off x="9438318" y="5972937"/>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600" dirty="0" smtClean="0">
                <a:latin typeface="Times New Roman" panose="02020603050405020304" pitchFamily="18" charset="0"/>
                <a:cs typeface="Times New Roman" panose="02020603050405020304" pitchFamily="18" charset="0"/>
              </a:rPr>
              <a:t>Застаріла матеріально технічна база</a:t>
            </a:r>
            <a:endParaRPr lang="uk-UA" sz="1600" dirty="0">
              <a:latin typeface="Times New Roman" panose="02020603050405020304" pitchFamily="18" charset="0"/>
              <a:cs typeface="Times New Roman" panose="02020603050405020304" pitchFamily="18" charset="0"/>
            </a:endParaRPr>
          </a:p>
        </p:txBody>
      </p:sp>
      <p:sp>
        <p:nvSpPr>
          <p:cNvPr id="30" name="Стрілка вправо 29"/>
          <p:cNvSpPr/>
          <p:nvPr/>
        </p:nvSpPr>
        <p:spPr>
          <a:xfrm rot="16200000">
            <a:off x="5551936" y="3434047"/>
            <a:ext cx="374522" cy="29736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1" name="Округлений прямокутник 30"/>
          <p:cNvSpPr/>
          <p:nvPr/>
        </p:nvSpPr>
        <p:spPr>
          <a:xfrm>
            <a:off x="4546182" y="5127499"/>
            <a:ext cx="2231136" cy="6972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uk-UA" sz="1400" dirty="0" smtClean="0">
                <a:latin typeface="Times New Roman" panose="02020603050405020304" pitchFamily="18" charset="0"/>
                <a:cs typeface="Times New Roman" panose="02020603050405020304" pitchFamily="18" charset="0"/>
              </a:rPr>
              <a:t>Заборгованість населення за теплопостачання понад</a:t>
            </a:r>
          </a:p>
          <a:p>
            <a:pPr algn="ctr"/>
            <a:r>
              <a:rPr lang="uk-UA" sz="1400" dirty="0" smtClean="0">
                <a:latin typeface="Times New Roman" panose="02020603050405020304" pitchFamily="18" charset="0"/>
                <a:cs typeface="Times New Roman" panose="02020603050405020304" pitchFamily="18" charset="0"/>
              </a:rPr>
              <a:t> 3 000 000 грн</a:t>
            </a:r>
            <a:r>
              <a:rPr lang="uk-UA" sz="1200" dirty="0" smtClean="0"/>
              <a:t>.</a:t>
            </a:r>
            <a:endParaRPr lang="uk-UA" sz="1200" dirty="0"/>
          </a:p>
        </p:txBody>
      </p:sp>
    </p:spTree>
    <p:extLst>
      <p:ext uri="{BB962C8B-B14F-4D97-AF65-F5344CB8AC3E}">
        <p14:creationId xmlns:p14="http://schemas.microsoft.com/office/powerpoint/2010/main" val="1567448292"/>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582</TotalTime>
  <Words>742</Words>
  <Application>Microsoft Office PowerPoint</Application>
  <PresentationFormat>Широкий екран</PresentationFormat>
  <Paragraphs>73</Paragraphs>
  <Slides>15</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15</vt:i4>
      </vt:variant>
    </vt:vector>
  </HeadingPairs>
  <TitlesOfParts>
    <vt:vector size="22" baseType="lpstr">
      <vt:lpstr>Century Gothic</vt:lpstr>
      <vt:lpstr>Harrington</vt:lpstr>
      <vt:lpstr>Lato Bold</vt:lpstr>
      <vt:lpstr>Lato Bold Bold</vt:lpstr>
      <vt:lpstr>Times New Roman</vt:lpstr>
      <vt:lpstr>Wingdings 3</vt:lpstr>
      <vt:lpstr>Сектор</vt:lpstr>
      <vt:lpstr>Презентація PowerPoint</vt:lpstr>
      <vt:lpstr>Презентація PowerPoint</vt:lpstr>
      <vt:lpstr>Презентація PowerPoint</vt:lpstr>
      <vt:lpstr>Презентація PowerPoint</vt:lpstr>
      <vt:lpstr>Презентація PowerPoint</vt:lpstr>
      <vt:lpstr>Опис проблеми</vt:lpstr>
      <vt:lpstr>Презентація PowerPoint</vt:lpstr>
      <vt:lpstr>Опис проблеми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RePack by Diakov</dc:creator>
  <cp:lastModifiedBy>RePack by Diakov</cp:lastModifiedBy>
  <cp:revision>46</cp:revision>
  <cp:lastPrinted>2024-02-26T09:20:14Z</cp:lastPrinted>
  <dcterms:created xsi:type="dcterms:W3CDTF">2024-02-21T14:07:08Z</dcterms:created>
  <dcterms:modified xsi:type="dcterms:W3CDTF">2024-03-01T07:04:21Z</dcterms:modified>
</cp:coreProperties>
</file>