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4"/>
    <p:sldMasterId id="2147483818" r:id="rId5"/>
  </p:sldMasterIdLst>
  <p:notesMasterIdLst>
    <p:notesMasterId r:id="rId18"/>
  </p:notesMasterIdLst>
  <p:sldIdLst>
    <p:sldId id="301" r:id="rId6"/>
    <p:sldId id="316" r:id="rId7"/>
    <p:sldId id="317" r:id="rId8"/>
    <p:sldId id="350" r:id="rId9"/>
    <p:sldId id="338" r:id="rId10"/>
    <p:sldId id="364" r:id="rId11"/>
    <p:sldId id="355" r:id="rId12"/>
    <p:sldId id="347" r:id="rId13"/>
    <p:sldId id="363" r:id="rId14"/>
    <p:sldId id="362" r:id="rId15"/>
    <p:sldId id="309" r:id="rId16"/>
    <p:sldId id="305" r:id="rId17"/>
  </p:sldIdLst>
  <p:sldSz cx="12192000" cy="6858000"/>
  <p:notesSz cx="6808788" cy="99409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312EB7F-B013-424A-9BF0-8A707970542F}">
          <p14:sldIdLst>
            <p14:sldId id="301"/>
            <p14:sldId id="316"/>
            <p14:sldId id="317"/>
            <p14:sldId id="350"/>
            <p14:sldId id="338"/>
            <p14:sldId id="364"/>
            <p14:sldId id="355"/>
            <p14:sldId id="347"/>
            <p14:sldId id="363"/>
            <p14:sldId id="362"/>
            <p14:sldId id="309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ges Vega, Paula" initials="VVP" lastIdx="3" clrIdx="0">
    <p:extLst>
      <p:ext uri="{19B8F6BF-5375-455C-9EA6-DF929625EA0E}">
        <p15:presenceInfo xmlns:p15="http://schemas.microsoft.com/office/powerpoint/2012/main" userId="S-1-5-21-1118647226-1548230860-1774337113-394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87E"/>
    <a:srgbClr val="007A5F"/>
    <a:srgbClr val="E4F8F8"/>
    <a:srgbClr val="2CB252"/>
    <a:srgbClr val="0DB39F"/>
    <a:srgbClr val="80E4AD"/>
    <a:srgbClr val="0FB17F"/>
    <a:srgbClr val="76EEC3"/>
    <a:srgbClr val="87E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7292A2E-F333-43FB-9621-5CBBE7FDCDCB}" styleName="Estil clar 2 - èmfasi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Estil mitjà 1 - èmfasi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 mitjà 1 - èmfas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 mitjà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 cla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 clar 2 - èmfasi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58" autoAdjust="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4T13:03:59.901" idx="2">
    <p:pos x="10" y="10"/>
    <p:text>Presentation structure:
-	State of the play of the project
-	New communication updates (video, newsletter in the making, new linkedin profile…)
-	RSG meeting for semester 2 finale
-	Budget and justification of semester 2  periods and deadlines.
-	Prospective for semester 3: study visits presentations + duties.
-	Good practices overview of the website and common ground.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E5613-EE15-034C-9667-1B7695FE5A02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471C9-ED14-8944-8813-A4FF4140C12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51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78849-6A58-5242-AAB8-69E086EC2380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1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471C9-ED14-8944-8813-A4FF4140C12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75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471C9-ED14-8944-8813-A4FF4140C12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59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471C9-ED14-8944-8813-A4FF4140C12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5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471C9-ED14-8944-8813-A4FF4140C12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63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471C9-ED14-8944-8813-A4FF4140C12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51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471C9-ED14-8944-8813-A4FF4140C12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95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471C9-ED14-8944-8813-A4FF4140C12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40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1564F-E19C-9B26-E0A8-2C73950C9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A10D10-0725-F8B0-F4FA-14ADD2E2D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28AC3-287C-44CA-13A0-4CEC886D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78876C-9222-F0ED-6355-8B71D045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D6FA16-9A7A-377C-83C2-A8A36E5D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7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62"/>
            <a:ext cx="12326814" cy="6858000"/>
          </a:xfrm>
          <a:prstGeom prst="rect">
            <a:avLst/>
          </a:prstGeom>
        </p:spPr>
      </p:pic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101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2512" y="4327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 dirty="0"/>
              <a:t>Title</a:t>
            </a:r>
          </a:p>
        </p:txBody>
      </p:sp>
      <p:pic>
        <p:nvPicPr>
          <p:cNvPr id="5" name="Imat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95" y="81023"/>
            <a:ext cx="1450727" cy="6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53" y="0"/>
            <a:ext cx="3006247" cy="685800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040" y="6048189"/>
            <a:ext cx="1155182" cy="5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2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914" y="1825625"/>
            <a:ext cx="9119886" cy="4351338"/>
          </a:xfrm>
        </p:spPr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914" y="365125"/>
            <a:ext cx="9119885" cy="1325563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0"/>
            <a:ext cx="2864738" cy="685800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6176963"/>
            <a:ext cx="931373" cy="4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3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7651"/>
            <a:ext cx="12192000" cy="7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5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179055" y="3179054"/>
            <a:ext cx="6858002" cy="4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768"/>
            <a:ext cx="797357" cy="28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432"/>
            <a:ext cx="1803939" cy="6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88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59" y="5607935"/>
            <a:ext cx="2297526" cy="1374221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9261" y="-154328"/>
            <a:ext cx="2297526" cy="1374221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432"/>
            <a:ext cx="1803939" cy="6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4" y="6013048"/>
            <a:ext cx="12210044" cy="895328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68" y="41341"/>
            <a:ext cx="1539001" cy="5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2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5" name="Imat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63" y="104974"/>
            <a:ext cx="1803939" cy="6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1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655D2-28DF-65D0-8A0D-B3B20AB7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2B122-096D-F993-808A-A04E7B269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DA803C-1830-C289-07F3-E441D930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FE96B1-329B-BD42-69FA-CD692836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DF734F-5F31-B370-6E04-E0DB77D5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61" y="109556"/>
            <a:ext cx="1803939" cy="6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89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" y="4543064"/>
            <a:ext cx="12026125" cy="22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1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310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608C0A-B530-7CDA-F9C6-A8F4655D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753" y="63731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17" y="0"/>
            <a:ext cx="12756517" cy="70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0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53" y="0"/>
            <a:ext cx="3006247" cy="68580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608C0A-B530-7CDA-F9C6-A8F4655D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753" y="63731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4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608C0A-B530-7CDA-F9C6-A8F4655D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753" y="63731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5770525"/>
            <a:ext cx="2126048" cy="1269172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7545" y="-208327"/>
            <a:ext cx="2227601" cy="13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6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77" y="0"/>
            <a:ext cx="3053401" cy="68580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608C0A-B530-7CDA-F9C6-A8F4655D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753" y="63731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5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61" y="109556"/>
            <a:ext cx="1803939" cy="6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95" y="81023"/>
            <a:ext cx="1450727" cy="6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6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B52293-8E22-E380-4424-0C2B2985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8D6972-FA0D-A116-1D64-99DD6F118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32AE49-E069-BDFA-1E52-B3CE0A165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88804-A796-DE23-181F-2302A90C5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F3A90-AC90-15E1-F4B9-A15C96DFF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3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10" r:id="rId3"/>
    <p:sldLayoutId id="2147483816" r:id="rId4"/>
    <p:sldLayoutId id="2147483817" r:id="rId5"/>
    <p:sldLayoutId id="2147483815" r:id="rId6"/>
    <p:sldLayoutId id="214748383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29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551534" y="6635031"/>
            <a:ext cx="640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2462" y="0"/>
            <a:ext cx="49668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B62FE201-0254-37F6-3414-5A3C096335A8}"/>
              </a:ext>
            </a:extLst>
          </p:cNvPr>
          <p:cNvSpPr txBox="1"/>
          <p:nvPr/>
        </p:nvSpPr>
        <p:spPr>
          <a:xfrm>
            <a:off x="367145" y="2222561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7th </a:t>
            </a:r>
            <a:r>
              <a:rPr lang="es-ES" sz="4400" b="1" dirty="0" err="1" smtClean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partner</a:t>
            </a:r>
            <a:r>
              <a:rPr lang="es-ES" sz="4400" b="1" dirty="0" smtClean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 meeting</a:t>
            </a:r>
            <a:endParaRPr lang="es-ES" sz="4400" dirty="0">
              <a:solidFill>
                <a:schemeClr val="bg1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9552C76-550D-E659-4E2A-F796B9DA7659}"/>
              </a:ext>
            </a:extLst>
          </p:cNvPr>
          <p:cNvSpPr txBox="1"/>
          <p:nvPr/>
        </p:nvSpPr>
        <p:spPr>
          <a:xfrm>
            <a:off x="367145" y="3630598"/>
            <a:ext cx="4577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Vilnius, 14</a:t>
            </a:r>
            <a:r>
              <a:rPr lang="en-US" sz="1600" b="1" baseline="30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May 2024</a:t>
            </a:r>
          </a:p>
        </p:txBody>
      </p:sp>
      <p:pic>
        <p:nvPicPr>
          <p:cNvPr id="11" name="Imagen 14">
            <a:extLst>
              <a:ext uri="{FF2B5EF4-FFF2-40B4-BE49-F238E27FC236}">
                <a16:creationId xmlns:a16="http://schemas.microsoft.com/office/drawing/2014/main" id="{1667114F-70CB-409C-34E9-6A4F82CE6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277091"/>
            <a:ext cx="1163342" cy="337369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0"/>
          <a:stretch/>
        </p:blipFill>
        <p:spPr>
          <a:xfrm>
            <a:off x="5347856" y="0"/>
            <a:ext cx="6844144" cy="6874466"/>
          </a:xfrm>
          <a:prstGeom prst="rect">
            <a:avLst/>
          </a:prstGeom>
        </p:spPr>
      </p:pic>
      <p:sp>
        <p:nvSpPr>
          <p:cNvPr id="4" name="Forma lliure 3"/>
          <p:cNvSpPr/>
          <p:nvPr/>
        </p:nvSpPr>
        <p:spPr>
          <a:xfrm>
            <a:off x="5548745" y="5652653"/>
            <a:ext cx="6373091" cy="1318887"/>
          </a:xfrm>
          <a:custGeom>
            <a:avLst/>
            <a:gdLst>
              <a:gd name="connsiteX0" fmla="*/ 0 w 4599709"/>
              <a:gd name="connsiteY0" fmla="*/ 6928 h 1122218"/>
              <a:gd name="connsiteX1" fmla="*/ 1690255 w 4599709"/>
              <a:gd name="connsiteY1" fmla="*/ 0 h 1122218"/>
              <a:gd name="connsiteX2" fmla="*/ 2133600 w 4599709"/>
              <a:gd name="connsiteY2" fmla="*/ 623455 h 1122218"/>
              <a:gd name="connsiteX3" fmla="*/ 4481946 w 4599709"/>
              <a:gd name="connsiteY3" fmla="*/ 519546 h 1122218"/>
              <a:gd name="connsiteX4" fmla="*/ 4599709 w 4599709"/>
              <a:gd name="connsiteY4" fmla="*/ 1122218 h 1122218"/>
              <a:gd name="connsiteX5" fmla="*/ 20782 w 4599709"/>
              <a:gd name="connsiteY5" fmla="*/ 1059873 h 1122218"/>
              <a:gd name="connsiteX6" fmla="*/ 0 w 4599709"/>
              <a:gd name="connsiteY6" fmla="*/ 6928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9709" h="1122218">
                <a:moveTo>
                  <a:pt x="0" y="6928"/>
                </a:moveTo>
                <a:lnTo>
                  <a:pt x="1690255" y="0"/>
                </a:lnTo>
                <a:lnTo>
                  <a:pt x="2133600" y="623455"/>
                </a:lnTo>
                <a:lnTo>
                  <a:pt x="4481946" y="519546"/>
                </a:lnTo>
                <a:lnTo>
                  <a:pt x="4599709" y="1122218"/>
                </a:lnTo>
                <a:lnTo>
                  <a:pt x="20782" y="1059873"/>
                </a:lnTo>
                <a:lnTo>
                  <a:pt x="0" y="69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/>
          <p:cNvSpPr/>
          <p:nvPr/>
        </p:nvSpPr>
        <p:spPr>
          <a:xfrm>
            <a:off x="381439" y="2872249"/>
            <a:ext cx="247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THE PLAY</a:t>
            </a:r>
          </a:p>
        </p:txBody>
      </p:sp>
    </p:spTree>
    <p:extLst>
      <p:ext uri="{BB962C8B-B14F-4D97-AF65-F5344CB8AC3E}">
        <p14:creationId xmlns:p14="http://schemas.microsoft.com/office/powerpoint/2010/main" val="16179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8402" y="1729924"/>
            <a:ext cx="724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sp>
        <p:nvSpPr>
          <p:cNvPr id="9" name="Rectángulo 8"/>
          <p:cNvSpPr/>
          <p:nvPr/>
        </p:nvSpPr>
        <p:spPr>
          <a:xfrm>
            <a:off x="159155" y="2388817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sp>
        <p:nvSpPr>
          <p:cNvPr id="2" name="QuadreDeText 1"/>
          <p:cNvSpPr txBox="1"/>
          <p:nvPr/>
        </p:nvSpPr>
        <p:spPr>
          <a:xfrm>
            <a:off x="403133" y="855588"/>
            <a:ext cx="7295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Updates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 </a:t>
            </a:r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from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 </a:t>
            </a:r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semester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 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2 &amp; 3 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– </a:t>
            </a:r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media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 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contents</a:t>
            </a:r>
            <a:endParaRPr lang="ca-ES" sz="3200" b="1" dirty="0">
              <a:solidFill>
                <a:srgbClr val="10987E"/>
              </a:solidFill>
              <a:latin typeface="Open Sans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533DFF21-C7A7-E5B6-7C8F-749807C4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002" y="277931"/>
            <a:ext cx="1477881" cy="428586"/>
          </a:xfrm>
          <a:prstGeom prst="rect">
            <a:avLst/>
          </a:prstGeom>
        </p:spPr>
      </p:pic>
      <p:sp>
        <p:nvSpPr>
          <p:cNvPr id="10" name="Rectángulo 2">
            <a:extLst>
              <a:ext uri="{FF2B5EF4-FFF2-40B4-BE49-F238E27FC236}">
                <a16:creationId xmlns:a16="http://schemas.microsoft.com/office/drawing/2014/main" id="{9CBCDAB9-92D2-1B78-2958-3596359E2928}"/>
              </a:ext>
            </a:extLst>
          </p:cNvPr>
          <p:cNvSpPr/>
          <p:nvPr/>
        </p:nvSpPr>
        <p:spPr>
          <a:xfrm>
            <a:off x="0" y="0"/>
            <a:ext cx="2547257" cy="4758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SEMESTER </a:t>
            </a:r>
            <a:r>
              <a:rPr lang="es-ES" sz="2400" dirty="0" smtClean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2</a:t>
            </a:r>
            <a:endParaRPr lang="es-ES" sz="2400" dirty="0">
              <a:solidFill>
                <a:schemeClr val="bg1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03133" y="1545258"/>
            <a:ext cx="6448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Presentation</a:t>
            </a:r>
            <a:r>
              <a:rPr lang="ca-ES" dirty="0" smtClean="0"/>
              <a:t> </a:t>
            </a:r>
            <a:r>
              <a:rPr lang="ca-ES" dirty="0" err="1" smtClean="0"/>
              <a:t>Video</a:t>
            </a:r>
            <a:r>
              <a:rPr lang="ca-ES" dirty="0" smtClean="0"/>
              <a:t> for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PROACTsme</a:t>
            </a:r>
            <a:r>
              <a:rPr lang="ca-ES" dirty="0" smtClean="0"/>
              <a:t> </a:t>
            </a:r>
            <a:r>
              <a:rPr lang="ca-ES" dirty="0" err="1" smtClean="0"/>
              <a:t>project</a:t>
            </a:r>
            <a:r>
              <a:rPr lang="ca-ES" dirty="0" smtClean="0"/>
              <a:t>. </a:t>
            </a:r>
            <a:r>
              <a:rPr lang="ca-ES" dirty="0" err="1" smtClean="0">
                <a:solidFill>
                  <a:schemeClr val="bg1">
                    <a:lumMod val="50000"/>
                  </a:schemeClr>
                </a:solidFill>
              </a:rPr>
              <a:t>Yumagic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 Media</a:t>
            </a:r>
            <a:r>
              <a:rPr lang="ca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4"/>
          <a:srcRect r="1826"/>
          <a:stretch/>
        </p:blipFill>
        <p:spPr>
          <a:xfrm>
            <a:off x="7382221" y="1545258"/>
            <a:ext cx="3960034" cy="2518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64516" y="4160099"/>
            <a:ext cx="3472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https://www.youtube.com/watch?v=FIVFh49Lu5o</a:t>
            </a:r>
          </a:p>
        </p:txBody>
      </p:sp>
      <p:sp>
        <p:nvSpPr>
          <p:cNvPr id="11" name="QuadreDeText 10"/>
          <p:cNvSpPr txBox="1"/>
          <p:nvPr/>
        </p:nvSpPr>
        <p:spPr>
          <a:xfrm>
            <a:off x="403134" y="1545258"/>
            <a:ext cx="697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Presentation</a:t>
            </a:r>
            <a:r>
              <a:rPr lang="ca-ES" dirty="0" smtClean="0"/>
              <a:t> </a:t>
            </a:r>
            <a:r>
              <a:rPr lang="ca-ES" dirty="0" err="1" smtClean="0"/>
              <a:t>Video</a:t>
            </a:r>
            <a:r>
              <a:rPr lang="ca-ES" dirty="0" smtClean="0"/>
              <a:t> for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PROACTsme</a:t>
            </a:r>
            <a:r>
              <a:rPr lang="ca-ES" dirty="0" smtClean="0"/>
              <a:t> </a:t>
            </a:r>
            <a:r>
              <a:rPr lang="ca-ES" dirty="0" err="1" smtClean="0"/>
              <a:t>project</a:t>
            </a:r>
            <a:r>
              <a:rPr lang="ca-ES" dirty="0" smtClean="0"/>
              <a:t>. </a:t>
            </a:r>
            <a:r>
              <a:rPr lang="ca-ES" dirty="0" err="1" smtClean="0">
                <a:solidFill>
                  <a:schemeClr val="bg1">
                    <a:lumMod val="50000"/>
                  </a:schemeClr>
                </a:solidFill>
              </a:rPr>
              <a:t>Yumagic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 Media</a:t>
            </a:r>
            <a:r>
              <a:rPr lang="ca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Learning Journey with Austrian Public Management </a:t>
            </a:r>
            <a:r>
              <a:rPr lang="en-US" dirty="0" smtClean="0"/>
              <a:t>Students.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of May, 2024.</a:t>
            </a:r>
            <a:endParaRPr lang="ca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5" y="3648432"/>
            <a:ext cx="3960508" cy="2970381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3" b="15626"/>
          <a:stretch/>
        </p:blipFill>
        <p:spPr>
          <a:xfrm>
            <a:off x="517744" y="3035148"/>
            <a:ext cx="3413137" cy="23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FABDB-E9AC-7271-BCDA-4F1ACBC1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96" y="1206341"/>
            <a:ext cx="5831067" cy="22324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cap="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#4.q&amp;a</a:t>
            </a:r>
            <a:endParaRPr lang="en-US" sz="5400" b="1" cap="all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7354CB-8261-736E-82B7-9EEF1D08B206}"/>
              </a:ext>
            </a:extLst>
          </p:cNvPr>
          <p:cNvSpPr/>
          <p:nvPr/>
        </p:nvSpPr>
        <p:spPr>
          <a:xfrm>
            <a:off x="0" y="5780963"/>
            <a:ext cx="12267590" cy="112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3DFF21-C7A7-E5B6-7C8F-749807C47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11" y="6054952"/>
            <a:ext cx="1939500" cy="562455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9394"/>
            <a:ext cx="3030659" cy="108792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45FABDB-E9AC-7271-BCDA-4F1ACBC12CDE}"/>
              </a:ext>
            </a:extLst>
          </p:cNvPr>
          <p:cNvSpPr txBox="1">
            <a:spLocks/>
          </p:cNvSpPr>
          <p:nvPr/>
        </p:nvSpPr>
        <p:spPr>
          <a:xfrm>
            <a:off x="1612329" y="1970289"/>
            <a:ext cx="8523203" cy="1358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cap="all" dirty="0">
              <a:solidFill>
                <a:schemeClr val="bg2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5FABDB-E9AC-7271-BCDA-4F1ACBC12CDE}"/>
              </a:ext>
            </a:extLst>
          </p:cNvPr>
          <p:cNvSpPr txBox="1">
            <a:spLocks/>
          </p:cNvSpPr>
          <p:nvPr/>
        </p:nvSpPr>
        <p:spPr>
          <a:xfrm>
            <a:off x="1612329" y="1970289"/>
            <a:ext cx="8523203" cy="1358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cap="all" dirty="0">
              <a:solidFill>
                <a:schemeClr val="bg2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E0243A36-9DD7-CF9D-63A7-2D85EBB352CC}"/>
              </a:ext>
            </a:extLst>
          </p:cNvPr>
          <p:cNvSpPr txBox="1"/>
          <p:nvPr/>
        </p:nvSpPr>
        <p:spPr>
          <a:xfrm>
            <a:off x="1145476" y="1970289"/>
            <a:ext cx="43606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r>
              <a:rPr lang="es-ES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!</a:t>
            </a:r>
          </a:p>
          <a:p>
            <a:endParaRPr lang="es-ES" sz="2800" b="1" dirty="0" smtClean="0">
              <a:solidFill>
                <a:schemeClr val="accent4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endParaRPr lang="es-ES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cs typeface="Arial" panose="020B0604020202020204" pitchFamily="34" charset="0"/>
              </a:rPr>
              <a:t>Paula </a:t>
            </a:r>
            <a:r>
              <a:rPr lang="es-E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Vergés</a:t>
            </a:r>
            <a:endParaRPr lang="es-ES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paulaverges@gencat.cat</a:t>
            </a:r>
          </a:p>
          <a:p>
            <a:endParaRPr lang="es-E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cs typeface="Arial" panose="020B0604020202020204" pitchFamily="34" charset="0"/>
              </a:rPr>
              <a:t>Natalia Cantero</a:t>
            </a:r>
            <a:endParaRPr lang="es-E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Natalia.cantero@gencat.cat</a:t>
            </a: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96" y="-60541"/>
            <a:ext cx="4932404" cy="6976832"/>
          </a:xfrm>
          <a:prstGeom prst="rect">
            <a:avLst/>
          </a:prstGeom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533DFF21-C7A7-E5B6-7C8F-749807C47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76" y="5095653"/>
            <a:ext cx="1939500" cy="5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059" y="1319180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 we will talk about…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3776474"/>
            <a:ext cx="7114268" cy="523220"/>
          </a:xfrm>
          <a:prstGeom prst="rect">
            <a:avLst/>
          </a:prstGeom>
          <a:solidFill>
            <a:srgbClr val="10987E"/>
          </a:solidFill>
        </p:spPr>
        <p:txBody>
          <a:bodyPr wrap="square">
            <a:spAutoFit/>
          </a:bodyPr>
          <a:lstStyle/>
          <a:p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ca-ES" sz="2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</a:t>
            </a:r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a-ES" sz="2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a-ES" sz="2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</a:t>
            </a:r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ca-ES" sz="2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semester</a:t>
            </a:r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376035" y="2709833"/>
            <a:ext cx="962284" cy="523220"/>
          </a:xfrm>
          <a:prstGeom prst="rect">
            <a:avLst/>
          </a:prstGeom>
          <a:solidFill>
            <a:srgbClr val="10987E"/>
          </a:solidFill>
        </p:spPr>
        <p:txBody>
          <a:bodyPr wrap="square">
            <a:spAutoFit/>
          </a:bodyPr>
          <a:lstStyle/>
          <a:p>
            <a:pPr algn="r"/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4944390"/>
            <a:ext cx="711426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ca-ES" sz="2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a-ES" sz="2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a-ES" sz="2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answers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376035" y="4944390"/>
            <a:ext cx="96228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pic>
        <p:nvPicPr>
          <p:cNvPr id="14" name="Imagen 3">
            <a:extLst>
              <a:ext uri="{FF2B5EF4-FFF2-40B4-BE49-F238E27FC236}">
                <a16:creationId xmlns:a16="http://schemas.microsoft.com/office/drawing/2014/main" id="{533DFF21-C7A7-E5B6-7C8F-749807C4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484" y="205611"/>
            <a:ext cx="1781835" cy="516732"/>
          </a:xfrm>
          <a:prstGeom prst="rect">
            <a:avLst/>
          </a:prstGeom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2709833"/>
            <a:ext cx="7114268" cy="523220"/>
          </a:xfrm>
          <a:prstGeom prst="rect">
            <a:avLst/>
          </a:prstGeom>
          <a:solidFill>
            <a:srgbClr val="10987E"/>
          </a:solidFill>
        </p:spPr>
        <p:txBody>
          <a:bodyPr wrap="square">
            <a:spAutoFit/>
          </a:bodyPr>
          <a:lstStyle/>
          <a:p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ca-ES" sz="2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</a:t>
            </a:r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ca-ES" sz="2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semester</a:t>
            </a:r>
            <a:r>
              <a:rPr lang="ca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</a:t>
            </a:r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376035" y="3776474"/>
            <a:ext cx="962284" cy="523220"/>
          </a:xfrm>
          <a:prstGeom prst="rect">
            <a:avLst/>
          </a:prstGeom>
          <a:solidFill>
            <a:srgbClr val="10987E"/>
          </a:solidFill>
        </p:spPr>
        <p:txBody>
          <a:bodyPr wrap="square">
            <a:spAutoFit/>
          </a:bodyPr>
          <a:lstStyle/>
          <a:p>
            <a:pPr algn="r"/>
            <a:r>
              <a:rPr lang="ca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FABDB-E9AC-7271-BCDA-4F1ACBC1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207" y="1737116"/>
            <a:ext cx="8938793" cy="22324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cap="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#</a:t>
            </a:r>
            <a:r>
              <a:rPr lang="en-US" sz="5400" b="1" cap="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en-US" sz="5400" b="1" cap="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 </a:t>
            </a:r>
            <a:br>
              <a:rPr lang="en-US" sz="5400" b="1" cap="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US" sz="5400" b="1" cap="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monitoring OF SEMESTER 3</a:t>
            </a:r>
            <a:r>
              <a:rPr lang="en-US" sz="5400" b="1" cap="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5400" b="1" cap="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endParaRPr lang="en-US" sz="5400" b="1" cap="all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7354CB-8261-736E-82B7-9EEF1D08B206}"/>
              </a:ext>
            </a:extLst>
          </p:cNvPr>
          <p:cNvSpPr/>
          <p:nvPr/>
        </p:nvSpPr>
        <p:spPr>
          <a:xfrm>
            <a:off x="0" y="5780963"/>
            <a:ext cx="12252960" cy="112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9394"/>
            <a:ext cx="3030659" cy="108792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45FABDB-E9AC-7271-BCDA-4F1ACBC12CDE}"/>
              </a:ext>
            </a:extLst>
          </p:cNvPr>
          <p:cNvSpPr txBox="1">
            <a:spLocks/>
          </p:cNvSpPr>
          <p:nvPr/>
        </p:nvSpPr>
        <p:spPr>
          <a:xfrm>
            <a:off x="1612329" y="1970289"/>
            <a:ext cx="8523203" cy="1358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cap="all" dirty="0">
              <a:solidFill>
                <a:schemeClr val="bg2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pic>
        <p:nvPicPr>
          <p:cNvPr id="9" name="Imagen 3">
            <a:extLst>
              <a:ext uri="{FF2B5EF4-FFF2-40B4-BE49-F238E27FC236}">
                <a16:creationId xmlns:a16="http://schemas.microsoft.com/office/drawing/2014/main" id="{533DFF21-C7A7-E5B6-7C8F-749807C4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11" y="6054952"/>
            <a:ext cx="1939500" cy="5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">
            <a:extLst>
              <a:ext uri="{FF2B5EF4-FFF2-40B4-BE49-F238E27FC236}">
                <a16:creationId xmlns:a16="http://schemas.microsoft.com/office/drawing/2014/main" id="{9CBCDAB9-92D2-1B78-2958-3596359E2928}"/>
              </a:ext>
            </a:extLst>
          </p:cNvPr>
          <p:cNvSpPr/>
          <p:nvPr/>
        </p:nvSpPr>
        <p:spPr>
          <a:xfrm>
            <a:off x="0" y="0"/>
            <a:ext cx="2547257" cy="4758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SEMESTER 3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402" y="1729924"/>
            <a:ext cx="724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sp>
        <p:nvSpPr>
          <p:cNvPr id="9" name="Rectángulo 8"/>
          <p:cNvSpPr/>
          <p:nvPr/>
        </p:nvSpPr>
        <p:spPr>
          <a:xfrm>
            <a:off x="159155" y="2388817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graphicFrame>
        <p:nvGraphicFramePr>
          <p:cNvPr id="11" name="Tau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68542"/>
              </p:ext>
            </p:extLst>
          </p:nvPr>
        </p:nvGraphicFramePr>
        <p:xfrm>
          <a:off x="544111" y="1413441"/>
          <a:ext cx="10972802" cy="394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410">
                  <a:extLst>
                    <a:ext uri="{9D8B030D-6E8A-4147-A177-3AD203B41FA5}">
                      <a16:colId xmlns:a16="http://schemas.microsoft.com/office/drawing/2014/main" val="4129935067"/>
                    </a:ext>
                  </a:extLst>
                </a:gridCol>
                <a:gridCol w="1190846">
                  <a:extLst>
                    <a:ext uri="{9D8B030D-6E8A-4147-A177-3AD203B41FA5}">
                      <a16:colId xmlns:a16="http://schemas.microsoft.com/office/drawing/2014/main" val="3240188436"/>
                    </a:ext>
                  </a:extLst>
                </a:gridCol>
                <a:gridCol w="3145546">
                  <a:extLst>
                    <a:ext uri="{9D8B030D-6E8A-4147-A177-3AD203B41FA5}">
                      <a16:colId xmlns:a16="http://schemas.microsoft.com/office/drawing/2014/main" val="3680594744"/>
                    </a:ext>
                  </a:extLst>
                </a:gridCol>
              </a:tblGrid>
              <a:tr h="548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bg1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Exchange of </a:t>
                      </a:r>
                      <a:r>
                        <a:rPr lang="es-ES" sz="2400" b="1" dirty="0" err="1" smtClean="0">
                          <a:solidFill>
                            <a:schemeClr val="bg1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experiences</a:t>
                      </a:r>
                      <a:endParaRPr lang="es-ES" sz="2400" b="1" dirty="0" smtClean="0">
                        <a:solidFill>
                          <a:schemeClr val="bg1"/>
                        </a:solidFill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State</a:t>
                      </a:r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of </a:t>
                      </a:r>
                      <a:r>
                        <a:rPr lang="es-E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play</a:t>
                      </a:r>
                      <a:endParaRPr lang="ca-ES" sz="2400" b="1" kern="120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031175"/>
                  </a:ext>
                </a:extLst>
              </a:tr>
              <a:tr h="694523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u="sng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Lithuania</a:t>
                      </a:r>
                      <a:r>
                        <a:rPr lang="es-ES" sz="16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" sz="16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Study</a:t>
                      </a:r>
                      <a:r>
                        <a:rPr lang="es-ES" sz="16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Visit</a:t>
                      </a:r>
                      <a:r>
                        <a:rPr lang="es-ES" sz="16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ES" sz="16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Interregional Peer </a:t>
                      </a:r>
                      <a:r>
                        <a:rPr lang="es-ES" sz="16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Revie</a:t>
                      </a:r>
                      <a:r>
                        <a:rPr lang="es-ES" sz="1600" dirty="0" err="1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w</a:t>
                      </a:r>
                      <a:r>
                        <a:rPr lang="es-ES" sz="1600" dirty="0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600" dirty="0" err="1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IPeR</a:t>
                      </a:r>
                      <a:r>
                        <a:rPr lang="es-ES" sz="1600" dirty="0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s-ES" sz="16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ES" sz="1600" i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Key</a:t>
                      </a:r>
                      <a:r>
                        <a:rPr lang="es-ES" sz="1600" i="1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i="1" baseline="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Findings</a:t>
                      </a:r>
                      <a:r>
                        <a:rPr lang="es-ES" sz="1600" i="1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i="1" baseline="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Report</a:t>
                      </a:r>
                      <a:endParaRPr lang="ca-ES"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P3</a:t>
                      </a:r>
                      <a:endParaRPr lang="ca-ES" sz="14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Foreseen</a:t>
                      </a:r>
                      <a:r>
                        <a:rPr lang="ca-ES" sz="14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in </a:t>
                      </a:r>
                      <a:r>
                        <a:rPr lang="ca-ES" sz="1400" b="0" baseline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mid</a:t>
                      </a:r>
                      <a:r>
                        <a:rPr lang="ca-ES" sz="14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May.</a:t>
                      </a:r>
                      <a:endParaRPr lang="ca-E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165916"/>
                  </a:ext>
                </a:extLst>
              </a:tr>
              <a:tr h="694523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0" i="0" u="none" strike="noStrike" kern="1200" baseline="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of the working document of the Joint Study on the transition pathways towards smarter business enabling service provision.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AP7</a:t>
                      </a:r>
                      <a:endParaRPr lang="ca-ES" sz="14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Foreseen</a:t>
                      </a:r>
                      <a:r>
                        <a:rPr lang="ca-ES" sz="14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in </a:t>
                      </a:r>
                      <a:r>
                        <a:rPr lang="ca-ES" sz="1400" b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Lithuania</a:t>
                      </a:r>
                      <a:r>
                        <a:rPr lang="ca-ES" sz="14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lang="ca-ES" sz="1400" b="0" baseline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Study</a:t>
                      </a:r>
                      <a:r>
                        <a:rPr lang="ca-ES" sz="14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lang="ca-ES" sz="1400" b="0" baseline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Visit</a:t>
                      </a:r>
                      <a:endParaRPr lang="ca-E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463419"/>
                  </a:ext>
                </a:extLst>
              </a:tr>
              <a:tr h="501826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u="sng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Norway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Study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Visit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Interregional Peer 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Revie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IPeR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ES" sz="16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Key</a:t>
                      </a:r>
                      <a:r>
                        <a:rPr lang="es-ES" sz="1600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i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Findings</a:t>
                      </a:r>
                      <a:r>
                        <a:rPr lang="es-ES" sz="1600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i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Report</a:t>
                      </a:r>
                      <a:endParaRPr lang="ca-E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rgbClr val="007A5F"/>
                          </a:solidFill>
                          <a:latin typeface="+mn-lt"/>
                        </a:rPr>
                        <a:t>P6</a:t>
                      </a:r>
                      <a:endParaRPr lang="ca-ES" sz="1400" dirty="0">
                        <a:solidFill>
                          <a:srgbClr val="007A5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Foreseen</a:t>
                      </a:r>
                      <a:r>
                        <a:rPr lang="ca-E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</a:t>
                      </a:r>
                      <a:r>
                        <a:rPr lang="ca-ES" sz="1400" b="0" u="sng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June</a:t>
                      </a:r>
                      <a:r>
                        <a:rPr lang="ca-ES" sz="1400" b="0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 18th </a:t>
                      </a:r>
                      <a:r>
                        <a:rPr lang="ca-ES" sz="1400" b="0" u="sng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ca-ES" sz="1400" b="0" u="sng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19th</a:t>
                      </a:r>
                      <a:endParaRPr lang="ca-ES" sz="1400" b="1" u="sng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368478"/>
                  </a:ext>
                </a:extLst>
              </a:tr>
              <a:tr h="666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+mn-lt"/>
                          <a:cs typeface="Arial" panose="020B0604020202020204" pitchFamily="34" charset="0"/>
                        </a:rPr>
                        <a:t>3rd </a:t>
                      </a:r>
                      <a:r>
                        <a:rPr lang="es-ES" sz="1600" dirty="0" err="1" smtClean="0">
                          <a:latin typeface="+mn-lt"/>
                          <a:cs typeface="Arial" panose="020B0604020202020204" pitchFamily="34" charset="0"/>
                        </a:rPr>
                        <a:t>Stakeholder</a:t>
                      </a:r>
                      <a:r>
                        <a:rPr lang="es-ES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  <a:cs typeface="Arial" panose="020B0604020202020204" pitchFamily="34" charset="0"/>
                        </a:rPr>
                        <a:t>Group</a:t>
                      </a:r>
                      <a:r>
                        <a:rPr lang="es-ES" sz="1600" baseline="0" dirty="0" smtClean="0">
                          <a:latin typeface="+mn-lt"/>
                          <a:cs typeface="Arial" panose="020B0604020202020204" pitchFamily="34" charset="0"/>
                        </a:rPr>
                        <a:t> meeting</a:t>
                      </a:r>
                      <a:endParaRPr lang="es-ES" sz="16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rgbClr val="007A5F"/>
                          </a:solidFill>
                          <a:latin typeface="+mn-lt"/>
                        </a:rPr>
                        <a:t>All</a:t>
                      </a:r>
                      <a:r>
                        <a:rPr lang="es-ES" sz="1400" b="1" baseline="0" dirty="0" smtClean="0">
                          <a:solidFill>
                            <a:srgbClr val="007A5F"/>
                          </a:solidFill>
                          <a:latin typeface="+mn-lt"/>
                        </a:rPr>
                        <a:t> </a:t>
                      </a:r>
                      <a:r>
                        <a:rPr lang="es-ES" sz="1400" b="1" baseline="0" dirty="0" err="1" smtClean="0">
                          <a:solidFill>
                            <a:srgbClr val="007A5F"/>
                          </a:solidFill>
                          <a:latin typeface="+mn-lt"/>
                        </a:rPr>
                        <a:t>partners</a:t>
                      </a:r>
                      <a:endParaRPr lang="ca-ES" sz="1400" dirty="0" smtClean="0">
                        <a:solidFill>
                          <a:srgbClr val="007A5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</a:t>
                      </a:r>
                      <a:r>
                        <a:rPr lang="ca-E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a-ES" sz="14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course</a:t>
                      </a:r>
                      <a:r>
                        <a:rPr lang="ca-E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ca-ES" sz="14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action</a:t>
                      </a:r>
                      <a:r>
                        <a:rPr lang="ca-E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ca-E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8453396"/>
                  </a:ext>
                </a:extLst>
              </a:tr>
              <a:tr h="6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 smtClean="0">
                          <a:latin typeface="+mn-lt"/>
                        </a:rPr>
                        <a:t>Online </a:t>
                      </a:r>
                      <a:r>
                        <a:rPr lang="ca-ES" sz="1600" dirty="0" err="1" smtClean="0">
                          <a:latin typeface="+mn-lt"/>
                        </a:rPr>
                        <a:t>Follow</a:t>
                      </a:r>
                      <a:r>
                        <a:rPr lang="ca-ES" sz="1600" dirty="0" smtClean="0">
                          <a:latin typeface="+mn-lt"/>
                        </a:rPr>
                        <a:t>-up Meeting</a:t>
                      </a:r>
                      <a:endParaRPr lang="ca-E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1" dirty="0" smtClean="0">
                          <a:solidFill>
                            <a:srgbClr val="007A5F"/>
                          </a:solidFill>
                          <a:latin typeface="+mn-lt"/>
                        </a:rPr>
                        <a:t>All </a:t>
                      </a:r>
                      <a:r>
                        <a:rPr lang="ca-ES" sz="1400" b="1" dirty="0" err="1" smtClean="0">
                          <a:solidFill>
                            <a:srgbClr val="007A5F"/>
                          </a:solidFill>
                          <a:latin typeface="+mn-lt"/>
                        </a:rPr>
                        <a:t>partners</a:t>
                      </a:r>
                      <a:endParaRPr lang="ca-ES" sz="1400" b="1" dirty="0" smtClean="0">
                        <a:solidFill>
                          <a:srgbClr val="007A5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At </a:t>
                      </a:r>
                      <a:r>
                        <a:rPr lang="ca-ES" sz="140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ca-ES" sz="140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a-ES" sz="140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end</a:t>
                      </a:r>
                      <a:r>
                        <a:rPr lang="ca-ES" sz="140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ca-ES" sz="1400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semester</a:t>
                      </a:r>
                      <a:r>
                        <a:rPr lang="ca-ES" sz="140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3.</a:t>
                      </a:r>
                      <a:endParaRPr lang="ca-ES" sz="14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870202"/>
                  </a:ext>
                </a:extLst>
              </a:tr>
            </a:tbl>
          </a:graphicData>
        </a:graphic>
      </p:graphicFrame>
      <p:pic>
        <p:nvPicPr>
          <p:cNvPr id="14" name="Imagen 3">
            <a:extLst>
              <a:ext uri="{FF2B5EF4-FFF2-40B4-BE49-F238E27FC236}">
                <a16:creationId xmlns:a16="http://schemas.microsoft.com/office/drawing/2014/main" id="{533DFF21-C7A7-E5B6-7C8F-749807C4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48" y="189251"/>
            <a:ext cx="1781835" cy="516732"/>
          </a:xfrm>
          <a:prstGeom prst="rect">
            <a:avLst/>
          </a:prstGeom>
        </p:spPr>
      </p:pic>
      <p:pic>
        <p:nvPicPr>
          <p:cNvPr id="2050" name="Picture 2" descr="Pendiente - Iconos gratis de interf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883"/>
            <a:ext cx="590911" cy="5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">
            <a:extLst>
              <a:ext uri="{FF2B5EF4-FFF2-40B4-BE49-F238E27FC236}">
                <a16:creationId xmlns:a16="http://schemas.microsoft.com/office/drawing/2014/main" id="{9CBCDAB9-92D2-1B78-2958-3596359E2928}"/>
              </a:ext>
            </a:extLst>
          </p:cNvPr>
          <p:cNvSpPr/>
          <p:nvPr/>
        </p:nvSpPr>
        <p:spPr>
          <a:xfrm>
            <a:off x="0" y="0"/>
            <a:ext cx="2547257" cy="4758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SEMESTER </a:t>
            </a:r>
            <a:r>
              <a:rPr lang="es-ES" sz="2400" dirty="0" smtClean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3</a:t>
            </a:r>
            <a:endParaRPr lang="es-ES" sz="2400" dirty="0">
              <a:solidFill>
                <a:schemeClr val="bg1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402" y="1729924"/>
            <a:ext cx="724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sp>
        <p:nvSpPr>
          <p:cNvPr id="9" name="Rectángulo 8"/>
          <p:cNvSpPr/>
          <p:nvPr/>
        </p:nvSpPr>
        <p:spPr>
          <a:xfrm>
            <a:off x="159155" y="2388817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graphicFrame>
        <p:nvGraphicFramePr>
          <p:cNvPr id="12" name="Tau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97012"/>
              </p:ext>
            </p:extLst>
          </p:nvPr>
        </p:nvGraphicFramePr>
        <p:xfrm>
          <a:off x="502290" y="865734"/>
          <a:ext cx="10972802" cy="2549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681">
                  <a:extLst>
                    <a:ext uri="{9D8B030D-6E8A-4147-A177-3AD203B41FA5}">
                      <a16:colId xmlns:a16="http://schemas.microsoft.com/office/drawing/2014/main" val="4129935067"/>
                    </a:ext>
                  </a:extLst>
                </a:gridCol>
                <a:gridCol w="2279115">
                  <a:extLst>
                    <a:ext uri="{9D8B030D-6E8A-4147-A177-3AD203B41FA5}">
                      <a16:colId xmlns:a16="http://schemas.microsoft.com/office/drawing/2014/main" val="3240188436"/>
                    </a:ext>
                  </a:extLst>
                </a:gridCol>
                <a:gridCol w="4145006">
                  <a:extLst>
                    <a:ext uri="{9D8B030D-6E8A-4147-A177-3AD203B41FA5}">
                      <a16:colId xmlns:a16="http://schemas.microsoft.com/office/drawing/2014/main" val="3680594744"/>
                    </a:ext>
                  </a:extLst>
                </a:gridCol>
              </a:tblGrid>
              <a:tr h="540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Communication</a:t>
                      </a:r>
                      <a:r>
                        <a:rPr lang="es-E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strategy</a:t>
                      </a:r>
                      <a:endParaRPr lang="es-ES" sz="2400" b="1" dirty="0" smtClean="0">
                        <a:solidFill>
                          <a:schemeClr val="bg1"/>
                        </a:solidFill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State</a:t>
                      </a:r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of </a:t>
                      </a:r>
                      <a:r>
                        <a:rPr lang="es-E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play</a:t>
                      </a:r>
                      <a:endParaRPr lang="ca-ES" sz="2400" b="1" kern="120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031175"/>
                  </a:ext>
                </a:extLst>
              </a:tr>
              <a:tr h="510975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Activity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report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(to be done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by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CM)</a:t>
                      </a:r>
                      <a:endParaRPr lang="es-ES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accent1"/>
                          </a:solidFill>
                          <a:latin typeface="+mn-lt"/>
                        </a:rPr>
                        <a:t>LP+All</a:t>
                      </a:r>
                      <a:r>
                        <a:rPr lang="es-ES" sz="1600" b="1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="1" dirty="0" err="1" smtClean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partners</a:t>
                      </a:r>
                      <a:endParaRPr lang="ca-E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ca-ES" sz="16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a-ES" sz="16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</a:t>
                      </a:r>
                      <a:r>
                        <a:rPr lang="ca-ES" sz="16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ca-ES" sz="16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  <a:r>
                        <a:rPr lang="ca-ES" sz="16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a-ES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165916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3rd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newsletter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600" u="sng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Testimonials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s-ES" sz="16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LP (</a:t>
                      </a:r>
                      <a:r>
                        <a:rPr lang="es-ES" sz="1600" b="1" dirty="0" err="1" smtClean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suport</a:t>
                      </a:r>
                      <a:r>
                        <a:rPr lang="es-ES" sz="1600" b="1" dirty="0" smtClean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1600" b="1" dirty="0" err="1" smtClean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from</a:t>
                      </a:r>
                      <a:r>
                        <a:rPr lang="es-ES" sz="1600" b="1" dirty="0" smtClean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P2+</a:t>
                      </a:r>
                      <a:r>
                        <a:rPr lang="es-ES" sz="1600" b="1" baseline="0" dirty="0" smtClean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P3)</a:t>
                      </a:r>
                      <a:endParaRPr lang="ca-E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 </a:t>
                      </a:r>
                      <a:r>
                        <a:rPr lang="es-ES" sz="16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progress</a:t>
                      </a:r>
                      <a:r>
                        <a:rPr lang="es-ES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 be 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closed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by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end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semester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2.</a:t>
                      </a:r>
                      <a:endParaRPr lang="ca-E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368478"/>
                  </a:ext>
                </a:extLst>
              </a:tr>
              <a:tr h="439783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Press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-notes + social media 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engagement</a:t>
                      </a:r>
                      <a:endParaRPr lang="es-ES" sz="16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LP + </a:t>
                      </a:r>
                      <a:r>
                        <a:rPr lang="es-ES" sz="1600" b="1" dirty="0" err="1" smtClean="0">
                          <a:solidFill>
                            <a:schemeClr val="accent1"/>
                          </a:solidFill>
                          <a:latin typeface="+mn-lt"/>
                        </a:rPr>
                        <a:t>All</a:t>
                      </a:r>
                      <a:r>
                        <a:rPr lang="es-ES" sz="1600" b="1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="1" baseline="0" dirty="0" err="1" smtClean="0">
                          <a:solidFill>
                            <a:schemeClr val="accent1"/>
                          </a:solidFill>
                          <a:latin typeface="+mn-lt"/>
                        </a:rPr>
                        <a:t>partners</a:t>
                      </a:r>
                      <a:endParaRPr lang="ca-E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course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ca-E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7709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Ongoing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internal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communication</a:t>
                      </a:r>
                      <a:endParaRPr lang="ca-E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LP</a:t>
                      </a:r>
                      <a:endParaRPr lang="ca-E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ca-ES" sz="1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</a:t>
                      </a:r>
                      <a:r>
                        <a:rPr lang="ca-E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ca-ES" sz="1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  <a:r>
                        <a:rPr lang="ca-E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715962"/>
                  </a:ext>
                </a:extLst>
              </a:tr>
            </a:tbl>
          </a:graphicData>
        </a:graphic>
      </p:graphicFrame>
      <p:pic>
        <p:nvPicPr>
          <p:cNvPr id="14" name="Imagen 3">
            <a:extLst>
              <a:ext uri="{FF2B5EF4-FFF2-40B4-BE49-F238E27FC236}">
                <a16:creationId xmlns:a16="http://schemas.microsoft.com/office/drawing/2014/main" id="{533DFF21-C7A7-E5B6-7C8F-749807C4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48" y="189251"/>
            <a:ext cx="1781835" cy="516732"/>
          </a:xfrm>
          <a:prstGeom prst="rect">
            <a:avLst/>
          </a:prstGeom>
        </p:spPr>
      </p:pic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26354"/>
              </p:ext>
            </p:extLst>
          </p:nvPr>
        </p:nvGraphicFramePr>
        <p:xfrm>
          <a:off x="502290" y="3845968"/>
          <a:ext cx="10972802" cy="228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203">
                  <a:extLst>
                    <a:ext uri="{9D8B030D-6E8A-4147-A177-3AD203B41FA5}">
                      <a16:colId xmlns:a16="http://schemas.microsoft.com/office/drawing/2014/main" val="4129935067"/>
                    </a:ext>
                  </a:extLst>
                </a:gridCol>
                <a:gridCol w="2253865">
                  <a:extLst>
                    <a:ext uri="{9D8B030D-6E8A-4147-A177-3AD203B41FA5}">
                      <a16:colId xmlns:a16="http://schemas.microsoft.com/office/drawing/2014/main" val="3240188436"/>
                    </a:ext>
                  </a:extLst>
                </a:gridCol>
                <a:gridCol w="4154734">
                  <a:extLst>
                    <a:ext uri="{9D8B030D-6E8A-4147-A177-3AD203B41FA5}">
                      <a16:colId xmlns:a16="http://schemas.microsoft.com/office/drawing/2014/main" val="3680594744"/>
                    </a:ext>
                  </a:extLst>
                </a:gridCol>
              </a:tblGrid>
              <a:tr h="389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bg1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Project </a:t>
                      </a:r>
                      <a:r>
                        <a:rPr lang="es-ES" sz="2400" b="1" dirty="0" err="1" smtClean="0">
                          <a:solidFill>
                            <a:schemeClr val="bg1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management</a:t>
                      </a:r>
                      <a:endParaRPr lang="es-ES" sz="2400" b="1" dirty="0" smtClean="0">
                        <a:solidFill>
                          <a:schemeClr val="bg1"/>
                        </a:solidFill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err="1" smtClean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State</a:t>
                      </a:r>
                      <a:r>
                        <a:rPr lang="es-ES" sz="2400" b="1" baseline="0" dirty="0" smtClean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of </a:t>
                      </a:r>
                      <a:r>
                        <a:rPr lang="es-ES" sz="24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play</a:t>
                      </a:r>
                      <a:endParaRPr lang="es-ES" sz="2400" b="1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031175"/>
                  </a:ext>
                </a:extLst>
              </a:tr>
              <a:tr h="634593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Database</a:t>
                      </a:r>
                      <a:r>
                        <a:rPr lang="es-ES" sz="1600" dirty="0" smtClean="0"/>
                        <a:t> of regional </a:t>
                      </a:r>
                      <a:r>
                        <a:rPr lang="es-ES" sz="1600" dirty="0" err="1" smtClean="0"/>
                        <a:t>stakeholders</a:t>
                      </a:r>
                      <a:endParaRPr lang="ca-E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rgbClr val="02A984"/>
                          </a:solidFill>
                          <a:latin typeface="+mn-lt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ES" sz="1600" b="1" dirty="0" smtClean="0">
                          <a:solidFill>
                            <a:srgbClr val="02A984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dirty="0" err="1" smtClean="0">
                          <a:solidFill>
                            <a:srgbClr val="02A984"/>
                          </a:solidFill>
                          <a:latin typeface="+mn-lt"/>
                          <a:cs typeface="Arial" panose="020B0604020202020204" pitchFamily="34" charset="0"/>
                        </a:rPr>
                        <a:t>partners</a:t>
                      </a:r>
                      <a:r>
                        <a:rPr lang="es-E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ca-E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ca-ES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a-ES" sz="16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ca-ES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a-ES" sz="16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ca-ES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a-ES" sz="16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r>
                        <a:rPr lang="ca-ES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715962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 err="1" smtClean="0"/>
                        <a:t>List</a:t>
                      </a:r>
                      <a:r>
                        <a:rPr lang="ca-ES" sz="1600" dirty="0" smtClean="0"/>
                        <a:t> of </a:t>
                      </a:r>
                      <a:r>
                        <a:rPr lang="ca-ES" sz="1600" dirty="0" err="1" smtClean="0"/>
                        <a:t>good</a:t>
                      </a:r>
                      <a:r>
                        <a:rPr lang="ca-ES" sz="1600" dirty="0" smtClean="0"/>
                        <a:t> </a:t>
                      </a:r>
                      <a:r>
                        <a:rPr lang="ca-ES" sz="1600" dirty="0" err="1" smtClean="0"/>
                        <a:t>practices</a:t>
                      </a:r>
                      <a:endParaRPr lang="ca-E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rgbClr val="02A984"/>
                          </a:solidFill>
                          <a:latin typeface="+mn-lt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ES" sz="1600" b="1" dirty="0" smtClean="0">
                          <a:solidFill>
                            <a:srgbClr val="02A984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dirty="0" err="1" smtClean="0">
                          <a:solidFill>
                            <a:srgbClr val="02A984"/>
                          </a:solidFill>
                          <a:latin typeface="+mn-lt"/>
                          <a:cs typeface="Arial" panose="020B0604020202020204" pitchFamily="34" charset="0"/>
                        </a:rPr>
                        <a:t>partners</a:t>
                      </a:r>
                      <a:r>
                        <a:rPr lang="es-E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ca-E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1" baseline="0" dirty="0" smtClean="0">
                          <a:latin typeface="+mn-lt"/>
                        </a:rPr>
                        <a:t>In </a:t>
                      </a:r>
                      <a:r>
                        <a:rPr lang="ca-ES" sz="1600" b="1" baseline="0" dirty="0" err="1" smtClean="0">
                          <a:latin typeface="+mn-lt"/>
                        </a:rPr>
                        <a:t>course</a:t>
                      </a:r>
                      <a:r>
                        <a:rPr lang="ca-ES" sz="1600" b="1" baseline="0" dirty="0" smtClean="0">
                          <a:latin typeface="+mn-lt"/>
                        </a:rPr>
                        <a:t> of </a:t>
                      </a:r>
                      <a:r>
                        <a:rPr lang="ca-ES" sz="1600" b="1" baseline="0" dirty="0" err="1" smtClean="0">
                          <a:latin typeface="+mn-lt"/>
                        </a:rPr>
                        <a:t>action</a:t>
                      </a:r>
                      <a:r>
                        <a:rPr lang="ca-ES" sz="1600" b="1" baseline="0" dirty="0" smtClean="0">
                          <a:latin typeface="+mn-lt"/>
                        </a:rPr>
                        <a:t>. </a:t>
                      </a:r>
                      <a:r>
                        <a:rPr lang="ca-ES" sz="1600" b="0" baseline="0" dirty="0" err="1" smtClean="0">
                          <a:latin typeface="+mn-lt"/>
                        </a:rPr>
                        <a:t>Database</a:t>
                      </a:r>
                      <a:r>
                        <a:rPr lang="ca-ES" sz="1600" b="0" baseline="0" dirty="0" smtClean="0">
                          <a:latin typeface="+mn-lt"/>
                        </a:rPr>
                        <a:t> in </a:t>
                      </a:r>
                      <a:r>
                        <a:rPr lang="ca-ES" sz="1600" b="0" baseline="0" dirty="0" err="1" smtClean="0">
                          <a:latin typeface="+mn-lt"/>
                        </a:rPr>
                        <a:t>the</a:t>
                      </a:r>
                      <a:r>
                        <a:rPr lang="ca-ES" sz="1600" b="0" baseline="0" dirty="0" smtClean="0">
                          <a:latin typeface="+mn-lt"/>
                        </a:rPr>
                        <a:t> </a:t>
                      </a:r>
                      <a:r>
                        <a:rPr lang="ca-ES" sz="1600" b="0" baseline="0" dirty="0" err="1" smtClean="0">
                          <a:latin typeface="+mn-lt"/>
                        </a:rPr>
                        <a:t>Interreg</a:t>
                      </a:r>
                      <a:r>
                        <a:rPr lang="ca-ES" sz="1600" b="0" baseline="0" dirty="0" smtClean="0">
                          <a:latin typeface="+mn-lt"/>
                        </a:rPr>
                        <a:t> Europe </a:t>
                      </a:r>
                      <a:r>
                        <a:rPr lang="ca-ES" sz="1600" b="0" baseline="0" dirty="0" err="1" smtClean="0">
                          <a:latin typeface="+mn-lt"/>
                        </a:rPr>
                        <a:t>Webiste</a:t>
                      </a:r>
                      <a:r>
                        <a:rPr lang="ca-ES" sz="1600" b="0" baseline="0" dirty="0" smtClean="0">
                          <a:latin typeface="+mn-lt"/>
                        </a:rPr>
                        <a:t>.</a:t>
                      </a:r>
                      <a:endParaRPr lang="ca-E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1220013"/>
                  </a:ext>
                </a:extLst>
              </a:tr>
              <a:tr h="574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1" dirty="0" err="1" smtClean="0"/>
                        <a:t>Reporting</a:t>
                      </a:r>
                      <a:r>
                        <a:rPr lang="ca-ES" sz="1600" b="1" dirty="0" smtClean="0"/>
                        <a:t> </a:t>
                      </a:r>
                      <a:r>
                        <a:rPr lang="ca-ES" sz="1600" b="1" dirty="0" err="1" smtClean="0"/>
                        <a:t>semester</a:t>
                      </a:r>
                      <a:r>
                        <a:rPr lang="ca-ES" sz="1600" b="1" dirty="0" smtClean="0"/>
                        <a:t>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solidFill>
                            <a:srgbClr val="02A984"/>
                          </a:solidFill>
                          <a:latin typeface="+mn-lt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ES" sz="1600" b="1" dirty="0" smtClean="0">
                          <a:solidFill>
                            <a:srgbClr val="02A984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dirty="0" err="1" smtClean="0">
                          <a:solidFill>
                            <a:srgbClr val="02A984"/>
                          </a:solidFill>
                          <a:latin typeface="+mn-lt"/>
                          <a:cs typeface="Arial" panose="020B0604020202020204" pitchFamily="34" charset="0"/>
                        </a:rPr>
                        <a:t>partners</a:t>
                      </a:r>
                      <a:r>
                        <a:rPr lang="es-E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ca-ES" sz="16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1" dirty="0" err="1" smtClean="0">
                          <a:latin typeface="+mn-lt"/>
                        </a:rPr>
                        <a:t>Deadline</a:t>
                      </a:r>
                      <a:r>
                        <a:rPr lang="ca-ES" sz="1600" b="1" dirty="0" smtClean="0">
                          <a:latin typeface="+mn-lt"/>
                        </a:rPr>
                        <a:t>: </a:t>
                      </a:r>
                      <a:r>
                        <a:rPr lang="ca-ES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01/12/2024</a:t>
                      </a:r>
                      <a:endParaRPr lang="ca-E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078859"/>
                  </a:ext>
                </a:extLst>
              </a:tr>
            </a:tbl>
          </a:graphicData>
        </a:graphic>
      </p:graphicFrame>
      <p:pic>
        <p:nvPicPr>
          <p:cNvPr id="1026" name="Picture 2" descr="Símbolo de signo de exclamación rojo icono de signo de atención o  precaución elemento de diseño realista 3d | Vector Prem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8" r="26892"/>
          <a:stretch/>
        </p:blipFill>
        <p:spPr bwMode="auto">
          <a:xfrm>
            <a:off x="271831" y="5584862"/>
            <a:ext cx="230459" cy="5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61109" y="799235"/>
            <a:ext cx="10515600" cy="669347"/>
          </a:xfrm>
        </p:spPr>
        <p:txBody>
          <a:bodyPr>
            <a:normAutofit/>
          </a:bodyPr>
          <a:lstStyle/>
          <a:p>
            <a:r>
              <a:rPr lang="ca-ES" sz="3200" dirty="0" err="1" smtClean="0"/>
              <a:t>List</a:t>
            </a:r>
            <a:r>
              <a:rPr lang="ca-ES" sz="3200" dirty="0" smtClean="0"/>
              <a:t> of </a:t>
            </a:r>
            <a:r>
              <a:rPr lang="ca-ES" sz="3200" dirty="0" err="1" smtClean="0"/>
              <a:t>Good</a:t>
            </a:r>
            <a:r>
              <a:rPr lang="ca-ES" sz="3200" dirty="0" smtClean="0"/>
              <a:t> </a:t>
            </a:r>
            <a:r>
              <a:rPr lang="ca-ES" sz="3200" dirty="0" err="1" smtClean="0"/>
              <a:t>Practices</a:t>
            </a:r>
            <a:r>
              <a:rPr lang="ca-ES" sz="3200" dirty="0" smtClean="0"/>
              <a:t>: </a:t>
            </a:r>
            <a:r>
              <a:rPr lang="ca-ES" sz="3200" dirty="0" err="1" smtClean="0"/>
              <a:t>what</a:t>
            </a:r>
            <a:r>
              <a:rPr lang="ca-ES" sz="3200" dirty="0" smtClean="0"/>
              <a:t> do </a:t>
            </a:r>
            <a:r>
              <a:rPr lang="ca-ES" sz="3200" dirty="0" err="1" smtClean="0"/>
              <a:t>we</a:t>
            </a:r>
            <a:r>
              <a:rPr lang="ca-ES" sz="3200" dirty="0" smtClean="0"/>
              <a:t> </a:t>
            </a:r>
            <a:r>
              <a:rPr lang="ca-ES" sz="3200" dirty="0" err="1" smtClean="0"/>
              <a:t>currently</a:t>
            </a:r>
            <a:r>
              <a:rPr lang="ca-ES" sz="3200" dirty="0" smtClean="0"/>
              <a:t> </a:t>
            </a:r>
            <a:r>
              <a:rPr lang="ca-ES" sz="3200" dirty="0" err="1" smtClean="0"/>
              <a:t>have</a:t>
            </a:r>
            <a:r>
              <a:rPr lang="ca-ES" sz="3200" dirty="0" smtClean="0"/>
              <a:t>?</a:t>
            </a:r>
            <a:endParaRPr lang="ca-ES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CBCDAB9-92D2-1B78-2958-3596359E2928}"/>
              </a:ext>
            </a:extLst>
          </p:cNvPr>
          <p:cNvSpPr/>
          <p:nvPr/>
        </p:nvSpPr>
        <p:spPr>
          <a:xfrm>
            <a:off x="0" y="0"/>
            <a:ext cx="2547257" cy="4758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SEMESTER 3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r="19639"/>
          <a:stretch/>
        </p:blipFill>
        <p:spPr>
          <a:xfrm>
            <a:off x="929188" y="1468582"/>
            <a:ext cx="6657552" cy="4905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24800" y="4851874"/>
            <a:ext cx="3484420" cy="1522165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must</a:t>
            </a:r>
            <a:r>
              <a:rPr lang="ca-ES" dirty="0" smtClean="0"/>
              <a:t> report </a:t>
            </a:r>
            <a:r>
              <a:rPr lang="ca-ES" dirty="0" err="1" smtClean="0"/>
              <a:t>the</a:t>
            </a:r>
            <a:r>
              <a:rPr lang="ca-ES" dirty="0" smtClean="0"/>
              <a:t> GP to </a:t>
            </a:r>
            <a:r>
              <a:rPr lang="ca-ES" dirty="0" err="1" smtClean="0"/>
              <a:t>create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data base of </a:t>
            </a:r>
            <a:r>
              <a:rPr lang="ca-ES" b="1" dirty="0" smtClean="0"/>
              <a:t>14 </a:t>
            </a:r>
            <a:r>
              <a:rPr lang="ca-ES" b="1" dirty="0" err="1" smtClean="0"/>
              <a:t>good</a:t>
            </a:r>
            <a:r>
              <a:rPr lang="ca-ES" b="1" dirty="0" smtClean="0"/>
              <a:t> </a:t>
            </a:r>
            <a:r>
              <a:rPr lang="ca-ES" b="1" dirty="0" err="1" smtClean="0"/>
              <a:t>practices</a:t>
            </a:r>
            <a:r>
              <a:rPr lang="ca-ES" b="1" dirty="0" smtClean="0"/>
              <a:t> </a:t>
            </a:r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have</a:t>
            </a:r>
            <a:r>
              <a:rPr lang="ca-ES" dirty="0" smtClean="0"/>
              <a:t> </a:t>
            </a:r>
            <a:r>
              <a:rPr lang="ca-ES" dirty="0" err="1" smtClean="0"/>
              <a:t>agreed</a:t>
            </a:r>
            <a:r>
              <a:rPr lang="ca-ES" dirty="0" smtClean="0"/>
              <a:t> </a:t>
            </a:r>
            <a:r>
              <a:rPr lang="ca-ES" dirty="0" err="1" smtClean="0"/>
              <a:t>upon</a:t>
            </a:r>
            <a:r>
              <a:rPr lang="ca-ES" dirty="0" smtClean="0"/>
              <a:t> in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application</a:t>
            </a:r>
            <a:r>
              <a:rPr lang="ca-ES" dirty="0" smtClean="0"/>
              <a:t> </a:t>
            </a:r>
            <a:r>
              <a:rPr lang="ca-ES" dirty="0" err="1" smtClean="0"/>
              <a:t>form</a:t>
            </a:r>
            <a:r>
              <a:rPr lang="ca-ES" dirty="0" smtClean="0"/>
              <a:t>.</a:t>
            </a:r>
            <a:endParaRPr lang="ca-ES" dirty="0"/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63696"/>
              </p:ext>
            </p:extLst>
          </p:nvPr>
        </p:nvGraphicFramePr>
        <p:xfrm>
          <a:off x="7954819" y="1505528"/>
          <a:ext cx="3454401" cy="318932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49035">
                  <a:extLst>
                    <a:ext uri="{9D8B030D-6E8A-4147-A177-3AD203B41FA5}">
                      <a16:colId xmlns:a16="http://schemas.microsoft.com/office/drawing/2014/main" val="1863405096"/>
                    </a:ext>
                  </a:extLst>
                </a:gridCol>
                <a:gridCol w="1062181">
                  <a:extLst>
                    <a:ext uri="{9D8B030D-6E8A-4147-A177-3AD203B41FA5}">
                      <a16:colId xmlns:a16="http://schemas.microsoft.com/office/drawing/2014/main" val="1763701223"/>
                    </a:ext>
                  </a:extLst>
                </a:gridCol>
                <a:gridCol w="1443185">
                  <a:extLst>
                    <a:ext uri="{9D8B030D-6E8A-4147-A177-3AD203B41FA5}">
                      <a16:colId xmlns:a16="http://schemas.microsoft.com/office/drawing/2014/main" val="3521546383"/>
                    </a:ext>
                  </a:extLst>
                </a:gridCol>
              </a:tblGrid>
              <a:tr h="557839">
                <a:tc>
                  <a:txBody>
                    <a:bodyPr/>
                    <a:lstStyle/>
                    <a:p>
                      <a:r>
                        <a:rPr lang="ca-ES" sz="1400" dirty="0" err="1" smtClean="0"/>
                        <a:t>Partner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Nº</a:t>
                      </a:r>
                      <a:r>
                        <a:rPr lang="ca-ES" sz="1400" baseline="0" dirty="0" smtClean="0"/>
                        <a:t> of </a:t>
                      </a:r>
                      <a:r>
                        <a:rPr lang="ca-ES" sz="1400" baseline="0" dirty="0" err="1" smtClean="0"/>
                        <a:t>Good</a:t>
                      </a:r>
                      <a:r>
                        <a:rPr lang="ca-ES" sz="1400" baseline="0" dirty="0" smtClean="0"/>
                        <a:t> </a:t>
                      </a:r>
                      <a:r>
                        <a:rPr lang="ca-ES" sz="1400" baseline="0" dirty="0" err="1" smtClean="0"/>
                        <a:t>Practices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Status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2515"/>
                  </a:ext>
                </a:extLst>
              </a:tr>
              <a:tr h="318766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LP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3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err="1" smtClean="0"/>
                        <a:t>rejected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69907"/>
                  </a:ext>
                </a:extLst>
              </a:tr>
              <a:tr h="490854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P2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3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err="1" smtClean="0"/>
                        <a:t>Approved</a:t>
                      </a:r>
                      <a:r>
                        <a:rPr lang="ca-ES" sz="1400" baseline="0" dirty="0" smtClean="0"/>
                        <a:t> for </a:t>
                      </a:r>
                      <a:r>
                        <a:rPr lang="ca-ES" sz="1400" baseline="0" dirty="0" err="1" smtClean="0"/>
                        <a:t>reporting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987059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P3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3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err="1" smtClean="0"/>
                        <a:t>Approved</a:t>
                      </a:r>
                      <a:r>
                        <a:rPr lang="ca-ES" sz="1400" baseline="0" dirty="0" smtClean="0"/>
                        <a:t> – GP </a:t>
                      </a:r>
                      <a:r>
                        <a:rPr lang="ca-ES" sz="1400" baseline="0" dirty="0" err="1" smtClean="0"/>
                        <a:t>database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81355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P4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0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-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99156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P5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0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-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647420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P6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1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err="1" smtClean="0"/>
                        <a:t>Improving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7927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P8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1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err="1" smtClean="0"/>
                        <a:t>Under</a:t>
                      </a:r>
                      <a:r>
                        <a:rPr lang="ca-ES" sz="1400" dirty="0" smtClean="0"/>
                        <a:t> </a:t>
                      </a:r>
                      <a:r>
                        <a:rPr lang="ca-ES" sz="1400" dirty="0" err="1" smtClean="0"/>
                        <a:t>validation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972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66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FABDB-E9AC-7271-BCDA-4F1ACBC1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207" y="1737116"/>
            <a:ext cx="8938793" cy="22324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cap="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#2. </a:t>
            </a:r>
            <a:br>
              <a:rPr lang="en-US" sz="5400" b="1" cap="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US" sz="5400" b="1" cap="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Budget and reporting for semester 2</a:t>
            </a:r>
            <a:endParaRPr lang="en-US" sz="5400" b="1" cap="all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7354CB-8261-736E-82B7-9EEF1D08B206}"/>
              </a:ext>
            </a:extLst>
          </p:cNvPr>
          <p:cNvSpPr/>
          <p:nvPr/>
        </p:nvSpPr>
        <p:spPr>
          <a:xfrm>
            <a:off x="0" y="5780963"/>
            <a:ext cx="12252960" cy="112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9394"/>
            <a:ext cx="3030659" cy="108792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45FABDB-E9AC-7271-BCDA-4F1ACBC12CDE}"/>
              </a:ext>
            </a:extLst>
          </p:cNvPr>
          <p:cNvSpPr txBox="1">
            <a:spLocks/>
          </p:cNvSpPr>
          <p:nvPr/>
        </p:nvSpPr>
        <p:spPr>
          <a:xfrm>
            <a:off x="1612329" y="1970289"/>
            <a:ext cx="8523203" cy="1358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cap="all" dirty="0">
              <a:solidFill>
                <a:schemeClr val="bg2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pic>
        <p:nvPicPr>
          <p:cNvPr id="9" name="Imagen 3">
            <a:extLst>
              <a:ext uri="{FF2B5EF4-FFF2-40B4-BE49-F238E27FC236}">
                <a16:creationId xmlns:a16="http://schemas.microsoft.com/office/drawing/2014/main" id="{533DFF21-C7A7-E5B6-7C8F-749807C4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11" y="6054952"/>
            <a:ext cx="1939500" cy="5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8402" y="1729924"/>
            <a:ext cx="724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sp>
        <p:nvSpPr>
          <p:cNvPr id="9" name="Rectángulo 8"/>
          <p:cNvSpPr/>
          <p:nvPr/>
        </p:nvSpPr>
        <p:spPr>
          <a:xfrm>
            <a:off x="159155" y="2388817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sp>
        <p:nvSpPr>
          <p:cNvPr id="2" name="QuadreDeText 1"/>
          <p:cNvSpPr txBox="1"/>
          <p:nvPr/>
        </p:nvSpPr>
        <p:spPr>
          <a:xfrm>
            <a:off x="403133" y="855588"/>
            <a:ext cx="4828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Justified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 </a:t>
            </a:r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budget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 for </a:t>
            </a:r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semester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 2</a:t>
            </a:r>
            <a:endParaRPr lang="ca-ES" sz="3200" b="1" dirty="0">
              <a:solidFill>
                <a:srgbClr val="10987E"/>
              </a:solidFill>
              <a:latin typeface="Open Sans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533DFF21-C7A7-E5B6-7C8F-749807C4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002" y="277931"/>
            <a:ext cx="1477881" cy="428586"/>
          </a:xfrm>
          <a:prstGeom prst="rect">
            <a:avLst/>
          </a:prstGeom>
        </p:spPr>
      </p:pic>
      <p:sp>
        <p:nvSpPr>
          <p:cNvPr id="10" name="Rectángulo 2">
            <a:extLst>
              <a:ext uri="{FF2B5EF4-FFF2-40B4-BE49-F238E27FC236}">
                <a16:creationId xmlns:a16="http://schemas.microsoft.com/office/drawing/2014/main" id="{9CBCDAB9-92D2-1B78-2958-3596359E2928}"/>
              </a:ext>
            </a:extLst>
          </p:cNvPr>
          <p:cNvSpPr/>
          <p:nvPr/>
        </p:nvSpPr>
        <p:spPr>
          <a:xfrm>
            <a:off x="0" y="0"/>
            <a:ext cx="2547257" cy="4758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SEMESTER </a:t>
            </a:r>
            <a:r>
              <a:rPr lang="es-ES" sz="2400" dirty="0" smtClean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2</a:t>
            </a:r>
            <a:endParaRPr lang="es-ES" sz="2400" dirty="0">
              <a:solidFill>
                <a:schemeClr val="bg1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02733"/>
              </p:ext>
            </p:extLst>
          </p:nvPr>
        </p:nvGraphicFramePr>
        <p:xfrm>
          <a:off x="1448056" y="1729924"/>
          <a:ext cx="8789020" cy="3891643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729647">
                  <a:extLst>
                    <a:ext uri="{9D8B030D-6E8A-4147-A177-3AD203B41FA5}">
                      <a16:colId xmlns:a16="http://schemas.microsoft.com/office/drawing/2014/main" val="3539317498"/>
                    </a:ext>
                  </a:extLst>
                </a:gridCol>
                <a:gridCol w="1729647">
                  <a:extLst>
                    <a:ext uri="{9D8B030D-6E8A-4147-A177-3AD203B41FA5}">
                      <a16:colId xmlns:a16="http://schemas.microsoft.com/office/drawing/2014/main" val="1456870450"/>
                    </a:ext>
                  </a:extLst>
                </a:gridCol>
                <a:gridCol w="1729647">
                  <a:extLst>
                    <a:ext uri="{9D8B030D-6E8A-4147-A177-3AD203B41FA5}">
                      <a16:colId xmlns:a16="http://schemas.microsoft.com/office/drawing/2014/main" val="1937296937"/>
                    </a:ext>
                  </a:extLst>
                </a:gridCol>
                <a:gridCol w="1870432">
                  <a:extLst>
                    <a:ext uri="{9D8B030D-6E8A-4147-A177-3AD203B41FA5}">
                      <a16:colId xmlns:a16="http://schemas.microsoft.com/office/drawing/2014/main" val="2207419883"/>
                    </a:ext>
                  </a:extLst>
                </a:gridCol>
                <a:gridCol w="1729647">
                  <a:extLst>
                    <a:ext uri="{9D8B030D-6E8A-4147-A177-3AD203B41FA5}">
                      <a16:colId xmlns:a16="http://schemas.microsoft.com/office/drawing/2014/main" val="2621641607"/>
                    </a:ext>
                  </a:extLst>
                </a:gridCol>
              </a:tblGrid>
              <a:tr h="767915"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 Partner </a:t>
                      </a:r>
                      <a:endParaRPr lang="ca-E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effectLst/>
                        </a:rPr>
                        <a:t> Total </a:t>
                      </a:r>
                      <a:r>
                        <a:rPr lang="ca-ES" sz="1800" u="none" strike="noStrike" dirty="0" err="1">
                          <a:effectLst/>
                        </a:rPr>
                        <a:t>foreseen</a:t>
                      </a:r>
                      <a:r>
                        <a:rPr lang="ca-ES" sz="1800" u="none" strike="noStrike" dirty="0">
                          <a:effectLst/>
                        </a:rPr>
                        <a:t> </a:t>
                      </a:r>
                      <a:endParaRPr lang="ca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effectLst/>
                        </a:rPr>
                        <a:t>Semester</a:t>
                      </a:r>
                      <a:r>
                        <a:rPr lang="ca-ES" sz="1800" u="none" strike="noStrike" dirty="0">
                          <a:effectLst/>
                        </a:rPr>
                        <a:t> </a:t>
                      </a:r>
                      <a:r>
                        <a:rPr lang="ca-ES" sz="1800" u="none" strike="noStrike" dirty="0" smtClean="0">
                          <a:effectLst/>
                        </a:rPr>
                        <a:t>2 </a:t>
                      </a:r>
                      <a:r>
                        <a:rPr lang="ca-ES" sz="1800" u="none" strike="noStrike" dirty="0">
                          <a:effectLst/>
                        </a:rPr>
                        <a:t>report </a:t>
                      </a:r>
                      <a:endParaRPr lang="ca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Difference</a:t>
                      </a:r>
                      <a:endParaRPr lang="ca-E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 % of the budged used </a:t>
                      </a:r>
                      <a:endParaRPr lang="ca-E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6996764"/>
                  </a:ext>
                </a:extLst>
              </a:tr>
              <a:tr h="39046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effectLst/>
                        </a:rPr>
                        <a:t>LP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47.200,00 €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 smtClean="0">
                          <a:effectLst/>
                        </a:rPr>
                        <a:t>48.395,33 </a:t>
                      </a:r>
                      <a:r>
                        <a:rPr lang="ca-ES" sz="1800" u="none" strike="noStrike" dirty="0">
                          <a:effectLst/>
                        </a:rPr>
                        <a:t>€ </a:t>
                      </a:r>
                      <a:endParaRPr lang="ca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-1.195,33 €</a:t>
                      </a:r>
                      <a:endParaRPr lang="ca-E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103%</a:t>
                      </a:r>
                      <a:endParaRPr lang="ca-E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76498571"/>
                  </a:ext>
                </a:extLst>
              </a:tr>
              <a:tr h="39046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P2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33.930,00 €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29.953,96 €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3.976,04 €</a:t>
                      </a:r>
                      <a:endParaRPr lang="ca-E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88%</a:t>
                      </a:r>
                      <a:endParaRPr lang="ca-E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0477892"/>
                  </a:ext>
                </a:extLst>
              </a:tr>
              <a:tr h="39046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P3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25.900,00 €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Not</a:t>
                      </a:r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included</a:t>
                      </a:r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yet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9028934"/>
                  </a:ext>
                </a:extLst>
              </a:tr>
              <a:tr h="39046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P4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24.825,00 €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u="none" strike="noStrike">
                          <a:effectLst/>
                        </a:rPr>
                        <a:t>20.584,69 €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effectLst/>
                        </a:rPr>
                        <a:t>4.240,31 €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83%</a:t>
                      </a:r>
                      <a:endParaRPr lang="ca-E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501503"/>
                  </a:ext>
                </a:extLst>
              </a:tr>
              <a:tr h="39046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P5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29.600,00 €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Not</a:t>
                      </a:r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included</a:t>
                      </a:r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yet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8197372"/>
                  </a:ext>
                </a:extLst>
              </a:tr>
              <a:tr h="39046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P6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24.575,00 €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17.895,27 €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6.679,73 €</a:t>
                      </a:r>
                      <a:endParaRPr lang="ca-E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73%</a:t>
                      </a:r>
                      <a:endParaRPr lang="ca-E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46399364"/>
                  </a:ext>
                </a:extLst>
              </a:tr>
              <a:tr h="39046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AP7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7.500,00 €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Not</a:t>
                      </a:r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included</a:t>
                      </a:r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yet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3548873"/>
                  </a:ext>
                </a:extLst>
              </a:tr>
              <a:tr h="39046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P8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7.500,00 €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6.380,32 €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1.119,68 €</a:t>
                      </a:r>
                      <a:endParaRPr lang="ca-E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effectLst/>
                        </a:rPr>
                        <a:t>85%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79719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50731" y="5911128"/>
            <a:ext cx="9280635" cy="504496"/>
          </a:xfrm>
          <a:prstGeom prst="rect">
            <a:avLst/>
          </a:prstGeom>
          <a:solidFill>
            <a:srgbClr val="109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err="1" smtClean="0"/>
              <a:t>Deadline</a:t>
            </a:r>
            <a:r>
              <a:rPr lang="ca-ES" dirty="0" smtClean="0"/>
              <a:t> for </a:t>
            </a:r>
            <a:r>
              <a:rPr lang="ca-ES" dirty="0" err="1" smtClean="0"/>
              <a:t>approval</a:t>
            </a:r>
            <a:r>
              <a:rPr lang="ca-ES" dirty="0" smtClean="0"/>
              <a:t> of individual reports </a:t>
            </a:r>
            <a:r>
              <a:rPr lang="ca-ES" dirty="0" err="1" smtClean="0"/>
              <a:t>was</a:t>
            </a:r>
            <a:r>
              <a:rPr lang="ca-ES" dirty="0" smtClean="0"/>
              <a:t> May 6th &amp; </a:t>
            </a:r>
            <a:r>
              <a:rPr lang="ca-ES" dirty="0" err="1" smtClean="0"/>
              <a:t>bear</a:t>
            </a:r>
            <a:r>
              <a:rPr lang="ca-ES" dirty="0" smtClean="0"/>
              <a:t> in </a:t>
            </a:r>
            <a:r>
              <a:rPr lang="ca-ES" dirty="0" err="1" smtClean="0"/>
              <a:t>mind</a:t>
            </a:r>
            <a:r>
              <a:rPr lang="ca-ES" dirty="0" smtClean="0"/>
              <a:t> </a:t>
            </a:r>
            <a:r>
              <a:rPr lang="ca-ES" u="sng" dirty="0" err="1" smtClean="0"/>
              <a:t>joint</a:t>
            </a:r>
            <a:r>
              <a:rPr lang="ca-ES" u="sng" dirty="0" smtClean="0"/>
              <a:t> </a:t>
            </a:r>
            <a:r>
              <a:rPr lang="ca-ES" u="sng" dirty="0" err="1" smtClean="0"/>
              <a:t>deadline</a:t>
            </a:r>
            <a:r>
              <a:rPr lang="ca-ES" u="sng" dirty="0" smtClean="0"/>
              <a:t> is </a:t>
            </a:r>
            <a:r>
              <a:rPr lang="ca-ES" u="sng" dirty="0" err="1" smtClean="0"/>
              <a:t>June</a:t>
            </a:r>
            <a:r>
              <a:rPr lang="ca-ES" u="sng" dirty="0" smtClean="0"/>
              <a:t> 1st</a:t>
            </a:r>
            <a:r>
              <a:rPr lang="ca-ES" dirty="0" smtClean="0"/>
              <a:t>!</a:t>
            </a:r>
            <a:endParaRPr lang="ca-ES" dirty="0"/>
          </a:p>
        </p:txBody>
      </p:sp>
      <p:pic>
        <p:nvPicPr>
          <p:cNvPr id="1026" name="Picture 2" descr="787,800+ Warning Sign Stock Photos, Pictures &amp; Royalty-Fre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5" y="5824609"/>
            <a:ext cx="591015" cy="59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8402" y="1729924"/>
            <a:ext cx="724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sp>
        <p:nvSpPr>
          <p:cNvPr id="9" name="Rectángulo 8"/>
          <p:cNvSpPr/>
          <p:nvPr/>
        </p:nvSpPr>
        <p:spPr>
          <a:xfrm>
            <a:off x="159155" y="2388817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sp>
        <p:nvSpPr>
          <p:cNvPr id="2" name="QuadreDeText 1"/>
          <p:cNvSpPr txBox="1"/>
          <p:nvPr/>
        </p:nvSpPr>
        <p:spPr>
          <a:xfrm>
            <a:off x="403133" y="855588"/>
            <a:ext cx="58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Monitoring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 total </a:t>
            </a:r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budget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 of </a:t>
            </a:r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the</a:t>
            </a:r>
            <a:r>
              <a:rPr lang="ca-ES" sz="3200" b="1" dirty="0" smtClean="0">
                <a:solidFill>
                  <a:srgbClr val="10987E"/>
                </a:solidFill>
                <a:latin typeface="Open Sans"/>
              </a:rPr>
              <a:t> </a:t>
            </a:r>
            <a:r>
              <a:rPr lang="ca-ES" sz="3200" b="1" dirty="0" err="1" smtClean="0">
                <a:solidFill>
                  <a:srgbClr val="10987E"/>
                </a:solidFill>
                <a:latin typeface="Open Sans"/>
              </a:rPr>
              <a:t>project</a:t>
            </a:r>
            <a:endParaRPr lang="ca-ES" sz="3200" b="1" dirty="0">
              <a:solidFill>
                <a:srgbClr val="10987E"/>
              </a:solidFill>
              <a:latin typeface="Open Sans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533DFF21-C7A7-E5B6-7C8F-749807C4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002" y="277931"/>
            <a:ext cx="1477881" cy="428586"/>
          </a:xfrm>
          <a:prstGeom prst="rect">
            <a:avLst/>
          </a:prstGeom>
        </p:spPr>
      </p:pic>
      <p:sp>
        <p:nvSpPr>
          <p:cNvPr id="10" name="Rectángulo 2">
            <a:extLst>
              <a:ext uri="{FF2B5EF4-FFF2-40B4-BE49-F238E27FC236}">
                <a16:creationId xmlns:a16="http://schemas.microsoft.com/office/drawing/2014/main" id="{9CBCDAB9-92D2-1B78-2958-3596359E2928}"/>
              </a:ext>
            </a:extLst>
          </p:cNvPr>
          <p:cNvSpPr/>
          <p:nvPr/>
        </p:nvSpPr>
        <p:spPr>
          <a:xfrm>
            <a:off x="0" y="0"/>
            <a:ext cx="2547257" cy="4758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SEMESTER </a:t>
            </a:r>
            <a:r>
              <a:rPr lang="es-ES" sz="2400" dirty="0" smtClean="0">
                <a:solidFill>
                  <a:schemeClr val="bg1"/>
                </a:solidFill>
                <a:latin typeface="Open Sans" panose="020B0606030504020204"/>
                <a:cs typeface="Arial" panose="020B0604020202020204" pitchFamily="34" charset="0"/>
              </a:rPr>
              <a:t>2</a:t>
            </a:r>
            <a:endParaRPr lang="es-ES" sz="2400" dirty="0">
              <a:solidFill>
                <a:schemeClr val="bg1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98660"/>
              </p:ext>
            </p:extLst>
          </p:nvPr>
        </p:nvGraphicFramePr>
        <p:xfrm>
          <a:off x="1273628" y="1729924"/>
          <a:ext cx="9417052" cy="41571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548502">
                  <a:extLst>
                    <a:ext uri="{9D8B030D-6E8A-4147-A177-3AD203B41FA5}">
                      <a16:colId xmlns:a16="http://schemas.microsoft.com/office/drawing/2014/main" val="74041762"/>
                    </a:ext>
                  </a:extLst>
                </a:gridCol>
                <a:gridCol w="1548502">
                  <a:extLst>
                    <a:ext uri="{9D8B030D-6E8A-4147-A177-3AD203B41FA5}">
                      <a16:colId xmlns:a16="http://schemas.microsoft.com/office/drawing/2014/main" val="3846221197"/>
                    </a:ext>
                  </a:extLst>
                </a:gridCol>
                <a:gridCol w="1548502">
                  <a:extLst>
                    <a:ext uri="{9D8B030D-6E8A-4147-A177-3AD203B41FA5}">
                      <a16:colId xmlns:a16="http://schemas.microsoft.com/office/drawing/2014/main" val="3565102497"/>
                    </a:ext>
                  </a:extLst>
                </a:gridCol>
                <a:gridCol w="1674542">
                  <a:extLst>
                    <a:ext uri="{9D8B030D-6E8A-4147-A177-3AD203B41FA5}">
                      <a16:colId xmlns:a16="http://schemas.microsoft.com/office/drawing/2014/main" val="1277079957"/>
                    </a:ext>
                  </a:extLst>
                </a:gridCol>
                <a:gridCol w="1548502">
                  <a:extLst>
                    <a:ext uri="{9D8B030D-6E8A-4147-A177-3AD203B41FA5}">
                      <a16:colId xmlns:a16="http://schemas.microsoft.com/office/drawing/2014/main" val="3057875017"/>
                    </a:ext>
                  </a:extLst>
                </a:gridCol>
                <a:gridCol w="1548502">
                  <a:extLst>
                    <a:ext uri="{9D8B030D-6E8A-4147-A177-3AD203B41FA5}">
                      <a16:colId xmlns:a16="http://schemas.microsoft.com/office/drawing/2014/main" val="3437048049"/>
                    </a:ext>
                  </a:extLst>
                </a:gridCol>
              </a:tblGrid>
              <a:tr h="831420">
                <a:tc>
                  <a:txBody>
                    <a:bodyPr/>
                    <a:lstStyle/>
                    <a:p>
                      <a:pPr algn="r" rtl="0" fontAlgn="b"/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a-E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Partner</a:t>
                      </a:r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a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a-E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Semester</a:t>
                      </a:r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1 report </a:t>
                      </a:r>
                      <a:endParaRPr lang="ca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of </a:t>
                      </a:r>
                      <a:r>
                        <a:rPr lang="ca-E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a-E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budged</a:t>
                      </a:r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a-E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used</a:t>
                      </a:r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a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a-E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Semester</a:t>
                      </a:r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 report </a:t>
                      </a:r>
                      <a:endParaRPr lang="ca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of </a:t>
                      </a:r>
                      <a:r>
                        <a:rPr lang="ca-E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a-E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budged</a:t>
                      </a:r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a-E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used</a:t>
                      </a:r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a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Semester</a:t>
                      </a:r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1 &amp; 2</a:t>
                      </a:r>
                      <a:endParaRPr lang="ca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42831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LP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 dirty="0">
                          <a:effectLst/>
                        </a:rPr>
                        <a:t>74.457,80 €</a:t>
                      </a:r>
                      <a:endParaRPr lang="ca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 dirty="0">
                          <a:effectLst/>
                        </a:rPr>
                        <a:t>105%</a:t>
                      </a:r>
                      <a:endParaRPr lang="ca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u="none" strike="noStrike" dirty="0">
                          <a:effectLst/>
                        </a:rPr>
                        <a:t>48.395,33 €</a:t>
                      </a:r>
                      <a:endParaRPr lang="ca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effectLst/>
                        </a:rPr>
                        <a:t>103%</a:t>
                      </a:r>
                      <a:endParaRPr lang="ca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104%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2419143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P2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28.488,78 €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69%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29.953,96 €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88%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79%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5268444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P3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12.315,24 €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47%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34.936,88 €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135%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91%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7644470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P4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13.761,36 €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76%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u="none" strike="noStrike">
                          <a:effectLst/>
                        </a:rPr>
                        <a:t>20.584,69 €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83%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79%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8473131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P5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7.700,25 €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35%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Not</a:t>
                      </a:r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included</a:t>
                      </a:r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yet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a-E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8150144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P6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28.166,39 €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127%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effectLst/>
                        </a:rPr>
                        <a:t>17.895,27 €</a:t>
                      </a:r>
                      <a:endParaRPr lang="ca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73%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effectLst/>
                        </a:rPr>
                        <a:t>100%</a:t>
                      </a:r>
                      <a:endParaRPr lang="ca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4564904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AP7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11.289,96 €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51%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Not</a:t>
                      </a:r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included</a:t>
                      </a:r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a-E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yet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a-E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6139808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P8</a:t>
                      </a:r>
                      <a:endParaRPr lang="ca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6.133,04 €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800" u="none" strike="noStrike">
                          <a:effectLst/>
                        </a:rPr>
                        <a:t>80%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6.380,32 €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>
                          <a:effectLst/>
                        </a:rPr>
                        <a:t>85%</a:t>
                      </a:r>
                      <a:endParaRPr lang="ca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u="none" strike="noStrike" dirty="0">
                          <a:effectLst/>
                        </a:rPr>
                        <a:t>83%</a:t>
                      </a:r>
                      <a:endParaRPr lang="ca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850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0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tzat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070C0"/>
      </a:accent1>
      <a:accent2>
        <a:srgbClr val="1CADE4"/>
      </a:accent2>
      <a:accent3>
        <a:srgbClr val="27CED7"/>
      </a:accent3>
      <a:accent4>
        <a:srgbClr val="A8EBEF"/>
      </a:accent4>
      <a:accent5>
        <a:srgbClr val="1C6294"/>
      </a:accent5>
      <a:accent6>
        <a:srgbClr val="00B0F0"/>
      </a:accent6>
      <a:hlink>
        <a:srgbClr val="C00000"/>
      </a:hlink>
      <a:folHlink>
        <a:srgbClr val="6574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C68F8B1D08DE4AA2642275E512F375" ma:contentTypeVersion="4" ma:contentTypeDescription="Crear nuevo documento." ma:contentTypeScope="" ma:versionID="c028bdc0e5962e45d830854b41f46863">
  <xsd:schema xmlns:xsd="http://www.w3.org/2001/XMLSchema" xmlns:xs="http://www.w3.org/2001/XMLSchema" xmlns:p="http://schemas.microsoft.com/office/2006/metadata/properties" xmlns:ns2="ea4c6b3d-8f17-4157-847c-8b7d74db6f6d" targetNamespace="http://schemas.microsoft.com/office/2006/metadata/properties" ma:root="true" ma:fieldsID="0ddb914bd2232e117408e06d5f6fc51b" ns2:_="">
    <xsd:import namespace="ea4c6b3d-8f17-4157-847c-8b7d74db6f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c6b3d-8f17-4157-847c-8b7d74db6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4391F2-2097-4EE7-8C1F-5097A42CEB84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a4c6b3d-8f17-4157-847c-8b7d74db6f6d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B843B9-C9DD-4CB4-8FD8-85B659DE3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c6b3d-8f17-4157-847c-8b7d74db6f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7C50AD-C60E-4022-AC1B-3EDC54C7DB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652</Words>
  <Application>Microsoft Office PowerPoint</Application>
  <PresentationFormat>Pantalla panoràmica</PresentationFormat>
  <Paragraphs>222</Paragraphs>
  <Slides>12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Tema de Office</vt:lpstr>
      <vt:lpstr>Office Theme</vt:lpstr>
      <vt:lpstr>Presentació del PowerPoint</vt:lpstr>
      <vt:lpstr>Presentació del PowerPoint</vt:lpstr>
      <vt:lpstr>#1.  monitoring OF SEMESTER 3 </vt:lpstr>
      <vt:lpstr>Presentació del PowerPoint</vt:lpstr>
      <vt:lpstr>Presentació del PowerPoint</vt:lpstr>
      <vt:lpstr>List of Good Practices: what do we currently have?</vt:lpstr>
      <vt:lpstr>#2.  Budget and reporting for semester 2</vt:lpstr>
      <vt:lpstr>Presentació del PowerPoint</vt:lpstr>
      <vt:lpstr>Presentació del PowerPoint</vt:lpstr>
      <vt:lpstr>Presentació del PowerPoint</vt:lpstr>
      <vt:lpstr>#4.q&amp;a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Vergés</dc:creator>
  <cp:lastModifiedBy>Verges Vega, Paula</cp:lastModifiedBy>
  <cp:revision>309</cp:revision>
  <cp:lastPrinted>2023-06-07T09:41:55Z</cp:lastPrinted>
  <dcterms:created xsi:type="dcterms:W3CDTF">2023-02-28T11:28:05Z</dcterms:created>
  <dcterms:modified xsi:type="dcterms:W3CDTF">2024-05-14T08:53:44Z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0x01010083C68F8B1D08DE4AA2642275E512F375</vt:lpwstr>
  </property>
</Properties>
</file>