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69" r:id="rId3"/>
    <p:sldId id="271" r:id="rId4"/>
    <p:sldId id="273" r:id="rId5"/>
    <p:sldId id="316" r:id="rId6"/>
    <p:sldId id="275" r:id="rId7"/>
    <p:sldId id="262" r:id="rId8"/>
    <p:sldId id="290" r:id="rId9"/>
    <p:sldId id="267" r:id="rId10"/>
    <p:sldId id="317" r:id="rId11"/>
    <p:sldId id="274" r:id="rId12"/>
    <p:sldId id="321" r:id="rId13"/>
    <p:sldId id="322" r:id="rId14"/>
    <p:sldId id="320" r:id="rId15"/>
    <p:sldId id="277" r:id="rId16"/>
    <p:sldId id="318" r:id="rId17"/>
    <p:sldId id="286" r:id="rId18"/>
    <p:sldId id="30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SemiBold" panose="020B07060308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98"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sQ/dbRRaeBu+49wobvpDtj+Qu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Mora" initials="AM" lastIdx="2" clrIdx="0">
    <p:extLst>
      <p:ext uri="{19B8F6BF-5375-455C-9EA6-DF929625EA0E}">
        <p15:presenceInfo xmlns:p15="http://schemas.microsoft.com/office/powerpoint/2012/main" userId="S::10401664@polimi.it::0dfe5677-9487-4073-9e2a-14bfa0509b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658"/>
    <a:srgbClr val="3C4043"/>
    <a:srgbClr val="474A4D"/>
    <a:srgbClr val="696C6E"/>
    <a:srgbClr val="02A984"/>
    <a:srgbClr val="949698"/>
    <a:srgbClr val="49C1A7"/>
    <a:srgbClr val="C0E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7B72B-FFC5-4BD6-9642-DBC876C6222B}">
  <a:tblStyle styleId="{7487B72B-FFC5-4BD6-9642-DBC876C6222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EC"/>
          </a:solidFill>
        </a:fill>
      </a:tcStyle>
    </a:wholeTbl>
    <a:band1H>
      <a:tcTxStyle/>
      <a:tcStyle>
        <a:tcBdr/>
        <a:fill>
          <a:solidFill>
            <a:srgbClr val="CAE1D8"/>
          </a:solidFill>
        </a:fill>
      </a:tcStyle>
    </a:band1H>
    <a:band2H>
      <a:tcTxStyle/>
      <a:tcStyle>
        <a:tcBdr/>
      </a:tcStyle>
    </a:band2H>
    <a:band1V>
      <a:tcTxStyle/>
      <a:tcStyle>
        <a:tcBdr/>
        <a:fill>
          <a:solidFill>
            <a:srgbClr val="CAE1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10" d="100"/>
          <a:sy n="110" d="100"/>
        </p:scale>
        <p:origin x="516" y="-186"/>
      </p:cViewPr>
      <p:guideLst>
        <p:guide orient="horz" pos="129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 Id="rId72"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60F3F-7592-43B8-9659-0C50C60B551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4680F33-52C7-4D93-8173-DCF2495E36B0}">
      <dgm:prSet/>
      <dgm:spPr/>
      <dgm:t>
        <a:bodyPr/>
        <a:lstStyle/>
        <a:p>
          <a:r>
            <a:rPr lang="en-US" b="0" i="0" dirty="0"/>
            <a:t>Smart Mobility</a:t>
          </a:r>
          <a:endParaRPr lang="en-US" dirty="0"/>
        </a:p>
      </dgm:t>
    </dgm:pt>
    <dgm:pt modelId="{555B2A75-993C-4C56-B7F7-EB03BB0BE33A}" type="parTrans" cxnId="{79C6BA45-C944-4D39-88F6-F4426882F585}">
      <dgm:prSet/>
      <dgm:spPr/>
      <dgm:t>
        <a:bodyPr/>
        <a:lstStyle/>
        <a:p>
          <a:endParaRPr lang="en-US"/>
        </a:p>
      </dgm:t>
    </dgm:pt>
    <dgm:pt modelId="{7F3EF0CD-F75E-4CAD-96DD-BC375F88D562}" type="sibTrans" cxnId="{79C6BA45-C944-4D39-88F6-F4426882F585}">
      <dgm:prSet/>
      <dgm:spPr/>
      <dgm:t>
        <a:bodyPr/>
        <a:lstStyle/>
        <a:p>
          <a:endParaRPr lang="en-US"/>
        </a:p>
      </dgm:t>
    </dgm:pt>
    <dgm:pt modelId="{3F08D096-580B-4E3B-B148-D917610C71C0}">
      <dgm:prSet/>
      <dgm:spPr/>
      <dgm:t>
        <a:bodyPr/>
        <a:lstStyle/>
        <a:p>
          <a:r>
            <a:rPr lang="en-US" b="0" i="0"/>
            <a:t>Smart Governance</a:t>
          </a:r>
          <a:endParaRPr lang="en-US"/>
        </a:p>
      </dgm:t>
    </dgm:pt>
    <dgm:pt modelId="{539BBF6A-3849-4AE4-B206-5D0E1218F16A}" type="parTrans" cxnId="{E3D1EFE9-1058-4A73-B2EA-EDBBA8749CEE}">
      <dgm:prSet/>
      <dgm:spPr/>
      <dgm:t>
        <a:bodyPr/>
        <a:lstStyle/>
        <a:p>
          <a:endParaRPr lang="en-US"/>
        </a:p>
      </dgm:t>
    </dgm:pt>
    <dgm:pt modelId="{2789F76B-6535-4195-9D80-ECA67B3C151C}" type="sibTrans" cxnId="{E3D1EFE9-1058-4A73-B2EA-EDBBA8749CEE}">
      <dgm:prSet/>
      <dgm:spPr/>
      <dgm:t>
        <a:bodyPr/>
        <a:lstStyle/>
        <a:p>
          <a:endParaRPr lang="en-US"/>
        </a:p>
      </dgm:t>
    </dgm:pt>
    <dgm:pt modelId="{1EFE376B-0A45-4C58-BCED-CA78AAF93051}">
      <dgm:prSet/>
      <dgm:spPr/>
      <dgm:t>
        <a:bodyPr/>
        <a:lstStyle/>
        <a:p>
          <a:r>
            <a:rPr lang="en-US" b="0" i="0" dirty="0"/>
            <a:t>Smart Economy</a:t>
          </a:r>
          <a:endParaRPr lang="en-US" dirty="0"/>
        </a:p>
      </dgm:t>
    </dgm:pt>
    <dgm:pt modelId="{5709444E-7167-4474-A7C6-CB5A858F5523}" type="parTrans" cxnId="{2A0A3E34-D9AC-4D7E-870C-1D8D17A41792}">
      <dgm:prSet/>
      <dgm:spPr/>
      <dgm:t>
        <a:bodyPr/>
        <a:lstStyle/>
        <a:p>
          <a:endParaRPr lang="en-US"/>
        </a:p>
      </dgm:t>
    </dgm:pt>
    <dgm:pt modelId="{42C29A00-3EE1-47FB-8CF5-D7D9D2A6944D}" type="sibTrans" cxnId="{2A0A3E34-D9AC-4D7E-870C-1D8D17A41792}">
      <dgm:prSet/>
      <dgm:spPr/>
      <dgm:t>
        <a:bodyPr/>
        <a:lstStyle/>
        <a:p>
          <a:endParaRPr lang="en-US"/>
        </a:p>
      </dgm:t>
    </dgm:pt>
    <dgm:pt modelId="{DD1B14AA-E36B-4608-8D97-F69BF5EEBD98}">
      <dgm:prSet/>
      <dgm:spPr/>
      <dgm:t>
        <a:bodyPr/>
        <a:lstStyle/>
        <a:p>
          <a:r>
            <a:rPr lang="en-US" b="0" i="0"/>
            <a:t>Smart Environment</a:t>
          </a:r>
          <a:endParaRPr lang="en-US"/>
        </a:p>
      </dgm:t>
    </dgm:pt>
    <dgm:pt modelId="{84047849-7B59-45D6-8E74-67D102EF8813}" type="parTrans" cxnId="{5EE14485-DB96-4619-A907-9AEB2F318546}">
      <dgm:prSet/>
      <dgm:spPr/>
      <dgm:t>
        <a:bodyPr/>
        <a:lstStyle/>
        <a:p>
          <a:endParaRPr lang="en-US"/>
        </a:p>
      </dgm:t>
    </dgm:pt>
    <dgm:pt modelId="{B6E2DCB9-5E3C-4E1D-BFF9-DB8AD7F433E3}" type="sibTrans" cxnId="{5EE14485-DB96-4619-A907-9AEB2F318546}">
      <dgm:prSet/>
      <dgm:spPr/>
      <dgm:t>
        <a:bodyPr/>
        <a:lstStyle/>
        <a:p>
          <a:endParaRPr lang="en-US"/>
        </a:p>
      </dgm:t>
    </dgm:pt>
    <dgm:pt modelId="{36DB63E7-50F8-4B93-B4C5-B6151E51EEF3}">
      <dgm:prSet/>
      <dgm:spPr/>
      <dgm:t>
        <a:bodyPr/>
        <a:lstStyle/>
        <a:p>
          <a:r>
            <a:rPr lang="en-US" b="0" i="0"/>
            <a:t>Smart Living</a:t>
          </a:r>
          <a:endParaRPr lang="en-US"/>
        </a:p>
      </dgm:t>
    </dgm:pt>
    <dgm:pt modelId="{C560C655-89A7-4CDB-B994-3E3A7C5425BE}" type="parTrans" cxnId="{B9DFBA42-B450-4C4A-BC79-795CFDBC5BC5}">
      <dgm:prSet/>
      <dgm:spPr/>
      <dgm:t>
        <a:bodyPr/>
        <a:lstStyle/>
        <a:p>
          <a:endParaRPr lang="en-US"/>
        </a:p>
      </dgm:t>
    </dgm:pt>
    <dgm:pt modelId="{D725DD4F-3558-44F8-8589-C02E7493989B}" type="sibTrans" cxnId="{B9DFBA42-B450-4C4A-BC79-795CFDBC5BC5}">
      <dgm:prSet/>
      <dgm:spPr/>
      <dgm:t>
        <a:bodyPr/>
        <a:lstStyle/>
        <a:p>
          <a:endParaRPr lang="en-US"/>
        </a:p>
      </dgm:t>
    </dgm:pt>
    <dgm:pt modelId="{1C14D806-6ADC-4726-A8A8-F3D80C0BA364}">
      <dgm:prSet/>
      <dgm:spPr/>
      <dgm:t>
        <a:bodyPr/>
        <a:lstStyle/>
        <a:p>
          <a:r>
            <a:rPr lang="en-US" b="0" i="0"/>
            <a:t>Smart People</a:t>
          </a:r>
          <a:endParaRPr lang="en-US"/>
        </a:p>
      </dgm:t>
    </dgm:pt>
    <dgm:pt modelId="{EE83E337-A499-4F9F-8B4F-722282BB59D0}" type="parTrans" cxnId="{90D1A88A-EA31-4EBD-B927-BE02A1183F4C}">
      <dgm:prSet/>
      <dgm:spPr/>
      <dgm:t>
        <a:bodyPr/>
        <a:lstStyle/>
        <a:p>
          <a:endParaRPr lang="en-US"/>
        </a:p>
      </dgm:t>
    </dgm:pt>
    <dgm:pt modelId="{EB6EB368-9E2A-4B74-BBBB-421F4EBE86C7}" type="sibTrans" cxnId="{90D1A88A-EA31-4EBD-B927-BE02A1183F4C}">
      <dgm:prSet/>
      <dgm:spPr/>
      <dgm:t>
        <a:bodyPr/>
        <a:lstStyle/>
        <a:p>
          <a:endParaRPr lang="en-US"/>
        </a:p>
      </dgm:t>
    </dgm:pt>
    <dgm:pt modelId="{8E950D30-7CE5-49A9-B2E8-B5DAE3055C51}">
      <dgm:prSet/>
      <dgm:spPr/>
      <dgm:t>
        <a:bodyPr/>
        <a:lstStyle/>
        <a:p>
          <a:r>
            <a:rPr lang="en-US" b="0" i="0" u="sng" dirty="0"/>
            <a:t>presence of creative and innovative enterprises and business models</a:t>
          </a:r>
          <a:r>
            <a:rPr lang="en-US" b="0" i="0" u="none" dirty="0"/>
            <a:t> in the area, level of employment and unemployment, level of economic attractiveness, penetration of ICT in the local economic system</a:t>
          </a:r>
          <a:endParaRPr lang="en-US" dirty="0"/>
        </a:p>
      </dgm:t>
    </dgm:pt>
    <dgm:pt modelId="{5893340A-D1A4-4057-BC69-56BDD262FA21}" type="parTrans" cxnId="{CA9E9CB5-F4D4-4506-93D5-072BDEE2ECE4}">
      <dgm:prSet/>
      <dgm:spPr/>
      <dgm:t>
        <a:bodyPr/>
        <a:lstStyle/>
        <a:p>
          <a:endParaRPr lang="en-US"/>
        </a:p>
      </dgm:t>
    </dgm:pt>
    <dgm:pt modelId="{5B97D084-C436-4456-90EF-DC71F5CB2EA8}" type="sibTrans" cxnId="{CA9E9CB5-F4D4-4506-93D5-072BDEE2ECE4}">
      <dgm:prSet/>
      <dgm:spPr/>
      <dgm:t>
        <a:bodyPr/>
        <a:lstStyle/>
        <a:p>
          <a:endParaRPr lang="en-US"/>
        </a:p>
      </dgm:t>
    </dgm:pt>
    <dgm:pt modelId="{04A3CE97-3061-446D-855E-6F3B7F28BC86}">
      <dgm:prSet/>
      <dgm:spPr/>
      <dgm:t>
        <a:bodyPr/>
        <a:lstStyle/>
        <a:p>
          <a:r>
            <a:rPr lang="en-US" b="0" i="0" u="sng" dirty="0"/>
            <a:t>participation of local citizens to the job market, the decision-making and the involvement in associations, and the education level of people</a:t>
          </a:r>
          <a:endParaRPr lang="en-US" dirty="0"/>
        </a:p>
      </dgm:t>
    </dgm:pt>
    <dgm:pt modelId="{4D227FA0-1EE2-455A-9DFA-BCB99B0F8316}" type="parTrans" cxnId="{553FE7E8-A67E-4734-8ED0-A7F949344CAB}">
      <dgm:prSet/>
      <dgm:spPr/>
      <dgm:t>
        <a:bodyPr/>
        <a:lstStyle/>
        <a:p>
          <a:endParaRPr lang="en-US"/>
        </a:p>
      </dgm:t>
    </dgm:pt>
    <dgm:pt modelId="{61370D37-2EA2-4674-8E2F-367C07509A1E}" type="sibTrans" cxnId="{553FE7E8-A67E-4734-8ED0-A7F949344CAB}">
      <dgm:prSet/>
      <dgm:spPr/>
      <dgm:t>
        <a:bodyPr/>
        <a:lstStyle/>
        <a:p>
          <a:endParaRPr lang="en-US"/>
        </a:p>
      </dgm:t>
    </dgm:pt>
    <dgm:pt modelId="{819DB89A-40F6-4C63-B503-C25FCEE7F84B}">
      <dgm:prSet/>
      <dgm:spPr/>
      <dgm:t>
        <a:bodyPr/>
        <a:lstStyle/>
        <a:p>
          <a:r>
            <a:rPr lang="en-US" b="0" i="0" u="none" dirty="0"/>
            <a:t>the </a:t>
          </a:r>
          <a:r>
            <a:rPr lang="en-US" b="0" i="0" u="sng" dirty="0"/>
            <a:t>level of smartness of the governance systems</a:t>
          </a:r>
          <a:r>
            <a:rPr lang="en-US" b="0" i="0" u="none" dirty="0"/>
            <a:t>, the penetration of green public procurement, e-governance, propensity to networking</a:t>
          </a:r>
          <a:endParaRPr lang="en-US" dirty="0"/>
        </a:p>
      </dgm:t>
    </dgm:pt>
    <dgm:pt modelId="{870BEEFF-C676-4B3A-95A7-7849B08D6E59}" type="parTrans" cxnId="{C66669D3-1546-48C7-8942-9898FE4BBD7E}">
      <dgm:prSet/>
      <dgm:spPr/>
      <dgm:t>
        <a:bodyPr/>
        <a:lstStyle/>
        <a:p>
          <a:endParaRPr lang="en-US"/>
        </a:p>
      </dgm:t>
    </dgm:pt>
    <dgm:pt modelId="{A1D05A1B-4C25-4F0B-9ED7-9D26750EB6DA}" type="sibTrans" cxnId="{C66669D3-1546-48C7-8942-9898FE4BBD7E}">
      <dgm:prSet/>
      <dgm:spPr/>
      <dgm:t>
        <a:bodyPr/>
        <a:lstStyle/>
        <a:p>
          <a:endParaRPr lang="en-US"/>
        </a:p>
      </dgm:t>
    </dgm:pt>
    <dgm:pt modelId="{CCF47A0B-881C-4A13-8609-3B6D6CFB3E31}">
      <dgm:prSet/>
      <dgm:spPr/>
      <dgm:t>
        <a:bodyPr/>
        <a:lstStyle/>
        <a:p>
          <a:r>
            <a:rPr lang="en-US" b="0" i="0" u="none" dirty="0"/>
            <a:t>he </a:t>
          </a:r>
          <a:r>
            <a:rPr lang="en-US" b="0" i="0" u="sng" dirty="0"/>
            <a:t>quantity and quality of sustainable transport and mobility systems in the </a:t>
          </a:r>
          <a:r>
            <a:rPr lang="en-US" b="0" i="0" u="sng" dirty="0" err="1"/>
            <a:t>area</a:t>
          </a:r>
          <a:r>
            <a:rPr lang="en-US" b="0" i="0" u="none" dirty="0" err="1"/>
            <a:t>.Often</a:t>
          </a:r>
          <a:r>
            <a:rPr lang="en-US" b="0" i="0" u="none" dirty="0"/>
            <a:t> found in ERDF, but also EARDF and local strategies</a:t>
          </a:r>
          <a:endParaRPr lang="en-US" dirty="0"/>
        </a:p>
      </dgm:t>
    </dgm:pt>
    <dgm:pt modelId="{18D2F19C-67F1-45D7-8EE4-32F61C96E7E6}" type="parTrans" cxnId="{4AA7E3FA-FE9F-42AD-AE11-488DED269370}">
      <dgm:prSet/>
      <dgm:spPr/>
      <dgm:t>
        <a:bodyPr/>
        <a:lstStyle/>
        <a:p>
          <a:endParaRPr lang="en-US"/>
        </a:p>
      </dgm:t>
    </dgm:pt>
    <dgm:pt modelId="{A87293E6-F14E-4956-871E-9EC3B6497618}" type="sibTrans" cxnId="{4AA7E3FA-FE9F-42AD-AE11-488DED269370}">
      <dgm:prSet/>
      <dgm:spPr/>
      <dgm:t>
        <a:bodyPr/>
        <a:lstStyle/>
        <a:p>
          <a:endParaRPr lang="en-US"/>
        </a:p>
      </dgm:t>
    </dgm:pt>
    <dgm:pt modelId="{702250EE-423C-40FC-A84C-54F4D87E6E97}">
      <dgm:prSet/>
      <dgm:spPr/>
      <dgm:t>
        <a:bodyPr/>
        <a:lstStyle/>
        <a:p>
          <a:r>
            <a:rPr lang="en-US" b="0" i="0" u="none" dirty="0"/>
            <a:t>the </a:t>
          </a:r>
          <a:r>
            <a:rPr lang="en-US" b="0" i="0" u="sng" dirty="0"/>
            <a:t>quality of the environment in terms of air, water, soil and biodiversity</a:t>
          </a:r>
          <a:endParaRPr lang="en-US" dirty="0"/>
        </a:p>
      </dgm:t>
    </dgm:pt>
    <dgm:pt modelId="{C204B19B-4089-4D50-8879-E2B87D141552}" type="parTrans" cxnId="{DBBFEC20-5501-45B2-BF0F-5B50C9A13A13}">
      <dgm:prSet/>
      <dgm:spPr/>
      <dgm:t>
        <a:bodyPr/>
        <a:lstStyle/>
        <a:p>
          <a:endParaRPr lang="en-US"/>
        </a:p>
      </dgm:t>
    </dgm:pt>
    <dgm:pt modelId="{4C53F9D1-F060-484D-8BEC-B20075802D3A}" type="sibTrans" cxnId="{DBBFEC20-5501-45B2-BF0F-5B50C9A13A13}">
      <dgm:prSet/>
      <dgm:spPr/>
      <dgm:t>
        <a:bodyPr/>
        <a:lstStyle/>
        <a:p>
          <a:endParaRPr lang="en-US"/>
        </a:p>
      </dgm:t>
    </dgm:pt>
    <dgm:pt modelId="{6EFC2C82-34C4-4285-94B0-B6C04D5A7CF8}">
      <dgm:prSet/>
      <dgm:spPr/>
      <dgm:t>
        <a:bodyPr/>
        <a:lstStyle/>
        <a:p>
          <a:r>
            <a:rPr lang="en-US" b="0" i="0" u="none" dirty="0"/>
            <a:t>the </a:t>
          </a:r>
          <a:r>
            <a:rPr lang="en-US" b="0" i="0" u="sng" dirty="0"/>
            <a:t>quantity and quality of services to the population in the area, and the degree of satisfaction in them</a:t>
          </a:r>
          <a:endParaRPr lang="en-US" dirty="0"/>
        </a:p>
      </dgm:t>
    </dgm:pt>
    <dgm:pt modelId="{5B27408F-1C56-4312-B85F-EA88BFC9D4C6}" type="parTrans" cxnId="{6E0623C5-0D5B-4E4C-90FA-0E276EA3CF73}">
      <dgm:prSet/>
      <dgm:spPr/>
      <dgm:t>
        <a:bodyPr/>
        <a:lstStyle/>
        <a:p>
          <a:endParaRPr lang="en-US"/>
        </a:p>
      </dgm:t>
    </dgm:pt>
    <dgm:pt modelId="{DC58ED8D-EC74-423A-A8F4-298A151552C7}" type="sibTrans" cxnId="{6E0623C5-0D5B-4E4C-90FA-0E276EA3CF73}">
      <dgm:prSet/>
      <dgm:spPr/>
      <dgm:t>
        <a:bodyPr/>
        <a:lstStyle/>
        <a:p>
          <a:endParaRPr lang="en-US"/>
        </a:p>
      </dgm:t>
    </dgm:pt>
    <dgm:pt modelId="{9F44DD5B-39AF-4799-A934-B3A50BA35BE9}" type="pres">
      <dgm:prSet presAssocID="{3D460F3F-7592-43B8-9659-0C50C60B551E}" presName="linearFlow" presStyleCnt="0">
        <dgm:presLayoutVars>
          <dgm:dir/>
          <dgm:animLvl val="lvl"/>
          <dgm:resizeHandles val="exact"/>
        </dgm:presLayoutVars>
      </dgm:prSet>
      <dgm:spPr/>
    </dgm:pt>
    <dgm:pt modelId="{2BA91E07-5078-4AD4-8ED6-BA9826BBC66D}" type="pres">
      <dgm:prSet presAssocID="{54680F33-52C7-4D93-8173-DCF2495E36B0}" presName="composite" presStyleCnt="0"/>
      <dgm:spPr/>
    </dgm:pt>
    <dgm:pt modelId="{F23A8088-0392-4CC1-89B3-9237B3CC22F1}" type="pres">
      <dgm:prSet presAssocID="{54680F33-52C7-4D93-8173-DCF2495E36B0}" presName="parentText" presStyleLbl="alignNode1" presStyleIdx="0" presStyleCnt="6">
        <dgm:presLayoutVars>
          <dgm:chMax val="1"/>
          <dgm:bulletEnabled val="1"/>
        </dgm:presLayoutVars>
      </dgm:prSet>
      <dgm:spPr/>
    </dgm:pt>
    <dgm:pt modelId="{726AEAB6-EF60-4AB1-891F-433036D83EFA}" type="pres">
      <dgm:prSet presAssocID="{54680F33-52C7-4D93-8173-DCF2495E36B0}" presName="descendantText" presStyleLbl="alignAcc1" presStyleIdx="0" presStyleCnt="6">
        <dgm:presLayoutVars>
          <dgm:bulletEnabled val="1"/>
        </dgm:presLayoutVars>
      </dgm:prSet>
      <dgm:spPr/>
    </dgm:pt>
    <dgm:pt modelId="{CE0682F3-FF30-429C-BDB4-BA0F22183D89}" type="pres">
      <dgm:prSet presAssocID="{7F3EF0CD-F75E-4CAD-96DD-BC375F88D562}" presName="sp" presStyleCnt="0"/>
      <dgm:spPr/>
    </dgm:pt>
    <dgm:pt modelId="{A3A9B81C-32EC-4B77-983B-A33AA0EE6FC4}" type="pres">
      <dgm:prSet presAssocID="{3F08D096-580B-4E3B-B148-D917610C71C0}" presName="composite" presStyleCnt="0"/>
      <dgm:spPr/>
    </dgm:pt>
    <dgm:pt modelId="{78853ED5-69F6-4DFC-AD91-57C60443CAAA}" type="pres">
      <dgm:prSet presAssocID="{3F08D096-580B-4E3B-B148-D917610C71C0}" presName="parentText" presStyleLbl="alignNode1" presStyleIdx="1" presStyleCnt="6">
        <dgm:presLayoutVars>
          <dgm:chMax val="1"/>
          <dgm:bulletEnabled val="1"/>
        </dgm:presLayoutVars>
      </dgm:prSet>
      <dgm:spPr/>
    </dgm:pt>
    <dgm:pt modelId="{FBACFD1E-C42B-4E07-96A3-9B46450A5F54}" type="pres">
      <dgm:prSet presAssocID="{3F08D096-580B-4E3B-B148-D917610C71C0}" presName="descendantText" presStyleLbl="alignAcc1" presStyleIdx="1" presStyleCnt="6">
        <dgm:presLayoutVars>
          <dgm:bulletEnabled val="1"/>
        </dgm:presLayoutVars>
      </dgm:prSet>
      <dgm:spPr/>
    </dgm:pt>
    <dgm:pt modelId="{C03F7114-5C61-4DF3-8871-5CD52D547A3C}" type="pres">
      <dgm:prSet presAssocID="{2789F76B-6535-4195-9D80-ECA67B3C151C}" presName="sp" presStyleCnt="0"/>
      <dgm:spPr/>
    </dgm:pt>
    <dgm:pt modelId="{6FE1EFE1-AC4C-4296-A225-077B7BA10770}" type="pres">
      <dgm:prSet presAssocID="{1EFE376B-0A45-4C58-BCED-CA78AAF93051}" presName="composite" presStyleCnt="0"/>
      <dgm:spPr/>
    </dgm:pt>
    <dgm:pt modelId="{C32CC2BC-1383-4C29-ADC7-C060005A4A28}" type="pres">
      <dgm:prSet presAssocID="{1EFE376B-0A45-4C58-BCED-CA78AAF93051}" presName="parentText" presStyleLbl="alignNode1" presStyleIdx="2" presStyleCnt="6">
        <dgm:presLayoutVars>
          <dgm:chMax val="1"/>
          <dgm:bulletEnabled val="1"/>
        </dgm:presLayoutVars>
      </dgm:prSet>
      <dgm:spPr/>
    </dgm:pt>
    <dgm:pt modelId="{4B0E4D2E-E9E8-4DCD-89D6-3B7F7B49A68F}" type="pres">
      <dgm:prSet presAssocID="{1EFE376B-0A45-4C58-BCED-CA78AAF93051}" presName="descendantText" presStyleLbl="alignAcc1" presStyleIdx="2" presStyleCnt="6">
        <dgm:presLayoutVars>
          <dgm:bulletEnabled val="1"/>
        </dgm:presLayoutVars>
      </dgm:prSet>
      <dgm:spPr/>
    </dgm:pt>
    <dgm:pt modelId="{746C06F0-4509-401E-A85D-6B2111A12722}" type="pres">
      <dgm:prSet presAssocID="{42C29A00-3EE1-47FB-8CF5-D7D9D2A6944D}" presName="sp" presStyleCnt="0"/>
      <dgm:spPr/>
    </dgm:pt>
    <dgm:pt modelId="{A9A0A062-42BF-4452-AED9-7500512A2683}" type="pres">
      <dgm:prSet presAssocID="{DD1B14AA-E36B-4608-8D97-F69BF5EEBD98}" presName="composite" presStyleCnt="0"/>
      <dgm:spPr/>
    </dgm:pt>
    <dgm:pt modelId="{BDC452D6-8437-4C07-9FAC-340BA42056D0}" type="pres">
      <dgm:prSet presAssocID="{DD1B14AA-E36B-4608-8D97-F69BF5EEBD98}" presName="parentText" presStyleLbl="alignNode1" presStyleIdx="3" presStyleCnt="6">
        <dgm:presLayoutVars>
          <dgm:chMax val="1"/>
          <dgm:bulletEnabled val="1"/>
        </dgm:presLayoutVars>
      </dgm:prSet>
      <dgm:spPr/>
    </dgm:pt>
    <dgm:pt modelId="{C585A306-831F-49C2-8901-96E5263AA247}" type="pres">
      <dgm:prSet presAssocID="{DD1B14AA-E36B-4608-8D97-F69BF5EEBD98}" presName="descendantText" presStyleLbl="alignAcc1" presStyleIdx="3" presStyleCnt="6">
        <dgm:presLayoutVars>
          <dgm:bulletEnabled val="1"/>
        </dgm:presLayoutVars>
      </dgm:prSet>
      <dgm:spPr/>
    </dgm:pt>
    <dgm:pt modelId="{BCB5CFF1-991D-4E30-B470-D741F010E2F4}" type="pres">
      <dgm:prSet presAssocID="{B6E2DCB9-5E3C-4E1D-BFF9-DB8AD7F433E3}" presName="sp" presStyleCnt="0"/>
      <dgm:spPr/>
    </dgm:pt>
    <dgm:pt modelId="{6C79BA34-DAA1-4FBF-93C1-53E784E526C1}" type="pres">
      <dgm:prSet presAssocID="{36DB63E7-50F8-4B93-B4C5-B6151E51EEF3}" presName="composite" presStyleCnt="0"/>
      <dgm:spPr/>
    </dgm:pt>
    <dgm:pt modelId="{AC328D35-2C5F-4482-9C5B-A8493C62CD9C}" type="pres">
      <dgm:prSet presAssocID="{36DB63E7-50F8-4B93-B4C5-B6151E51EEF3}" presName="parentText" presStyleLbl="alignNode1" presStyleIdx="4" presStyleCnt="6">
        <dgm:presLayoutVars>
          <dgm:chMax val="1"/>
          <dgm:bulletEnabled val="1"/>
        </dgm:presLayoutVars>
      </dgm:prSet>
      <dgm:spPr/>
    </dgm:pt>
    <dgm:pt modelId="{F85EA07A-C9EE-4470-BBA3-044AA2ED3A24}" type="pres">
      <dgm:prSet presAssocID="{36DB63E7-50F8-4B93-B4C5-B6151E51EEF3}" presName="descendantText" presStyleLbl="alignAcc1" presStyleIdx="4" presStyleCnt="6">
        <dgm:presLayoutVars>
          <dgm:bulletEnabled val="1"/>
        </dgm:presLayoutVars>
      </dgm:prSet>
      <dgm:spPr/>
    </dgm:pt>
    <dgm:pt modelId="{DC6DE222-6A51-4CB5-9B8A-46479B2769AE}" type="pres">
      <dgm:prSet presAssocID="{D725DD4F-3558-44F8-8589-C02E7493989B}" presName="sp" presStyleCnt="0"/>
      <dgm:spPr/>
    </dgm:pt>
    <dgm:pt modelId="{B8F06E7C-AA39-45C4-B033-F2DF541BFB19}" type="pres">
      <dgm:prSet presAssocID="{1C14D806-6ADC-4726-A8A8-F3D80C0BA364}" presName="composite" presStyleCnt="0"/>
      <dgm:spPr/>
    </dgm:pt>
    <dgm:pt modelId="{FF57D1B6-4718-4E9E-BC3A-7259DE54B8B8}" type="pres">
      <dgm:prSet presAssocID="{1C14D806-6ADC-4726-A8A8-F3D80C0BA364}" presName="parentText" presStyleLbl="alignNode1" presStyleIdx="5" presStyleCnt="6">
        <dgm:presLayoutVars>
          <dgm:chMax val="1"/>
          <dgm:bulletEnabled val="1"/>
        </dgm:presLayoutVars>
      </dgm:prSet>
      <dgm:spPr/>
    </dgm:pt>
    <dgm:pt modelId="{5AB266B2-C339-404D-802D-73E3D6C94460}" type="pres">
      <dgm:prSet presAssocID="{1C14D806-6ADC-4726-A8A8-F3D80C0BA364}" presName="descendantText" presStyleLbl="alignAcc1" presStyleIdx="5" presStyleCnt="6">
        <dgm:presLayoutVars>
          <dgm:bulletEnabled val="1"/>
        </dgm:presLayoutVars>
      </dgm:prSet>
      <dgm:spPr/>
    </dgm:pt>
  </dgm:ptLst>
  <dgm:cxnLst>
    <dgm:cxn modelId="{C64D1807-4851-4C17-8B7D-ACDA481C2677}" type="presOf" srcId="{1EFE376B-0A45-4C58-BCED-CA78AAF93051}" destId="{C32CC2BC-1383-4C29-ADC7-C060005A4A28}" srcOrd="0" destOrd="0" presId="urn:microsoft.com/office/officeart/2005/8/layout/chevron2"/>
    <dgm:cxn modelId="{1DEBCB1F-BEF9-47F4-B485-F542FDDA4EA2}" type="presOf" srcId="{3F08D096-580B-4E3B-B148-D917610C71C0}" destId="{78853ED5-69F6-4DFC-AD91-57C60443CAAA}" srcOrd="0" destOrd="0" presId="urn:microsoft.com/office/officeart/2005/8/layout/chevron2"/>
    <dgm:cxn modelId="{DBBFEC20-5501-45B2-BF0F-5B50C9A13A13}" srcId="{DD1B14AA-E36B-4608-8D97-F69BF5EEBD98}" destId="{702250EE-423C-40FC-A84C-54F4D87E6E97}" srcOrd="0" destOrd="0" parTransId="{C204B19B-4089-4D50-8879-E2B87D141552}" sibTransId="{4C53F9D1-F060-484D-8BEC-B20075802D3A}"/>
    <dgm:cxn modelId="{2A0A3E34-D9AC-4D7E-870C-1D8D17A41792}" srcId="{3D460F3F-7592-43B8-9659-0C50C60B551E}" destId="{1EFE376B-0A45-4C58-BCED-CA78AAF93051}" srcOrd="2" destOrd="0" parTransId="{5709444E-7167-4474-A7C6-CB5A858F5523}" sibTransId="{42C29A00-3EE1-47FB-8CF5-D7D9D2A6944D}"/>
    <dgm:cxn modelId="{B1E94161-E53F-4C84-AE10-BF8BDF9062B6}" type="presOf" srcId="{54680F33-52C7-4D93-8173-DCF2495E36B0}" destId="{F23A8088-0392-4CC1-89B3-9237B3CC22F1}" srcOrd="0" destOrd="0" presId="urn:microsoft.com/office/officeart/2005/8/layout/chevron2"/>
    <dgm:cxn modelId="{B9DFBA42-B450-4C4A-BC79-795CFDBC5BC5}" srcId="{3D460F3F-7592-43B8-9659-0C50C60B551E}" destId="{36DB63E7-50F8-4B93-B4C5-B6151E51EEF3}" srcOrd="4" destOrd="0" parTransId="{C560C655-89A7-4CDB-B994-3E3A7C5425BE}" sibTransId="{D725DD4F-3558-44F8-8589-C02E7493989B}"/>
    <dgm:cxn modelId="{79C6BA45-C944-4D39-88F6-F4426882F585}" srcId="{3D460F3F-7592-43B8-9659-0C50C60B551E}" destId="{54680F33-52C7-4D93-8173-DCF2495E36B0}" srcOrd="0" destOrd="0" parTransId="{555B2A75-993C-4C56-B7F7-EB03BB0BE33A}" sibTransId="{7F3EF0CD-F75E-4CAD-96DD-BC375F88D562}"/>
    <dgm:cxn modelId="{0A1A8C76-4362-4EC4-9FCE-BD5282B4869C}" type="presOf" srcId="{CCF47A0B-881C-4A13-8609-3B6D6CFB3E31}" destId="{726AEAB6-EF60-4AB1-891F-433036D83EFA}" srcOrd="0" destOrd="0" presId="urn:microsoft.com/office/officeart/2005/8/layout/chevron2"/>
    <dgm:cxn modelId="{5EE14485-DB96-4619-A907-9AEB2F318546}" srcId="{3D460F3F-7592-43B8-9659-0C50C60B551E}" destId="{DD1B14AA-E36B-4608-8D97-F69BF5EEBD98}" srcOrd="3" destOrd="0" parTransId="{84047849-7B59-45D6-8E74-67D102EF8813}" sibTransId="{B6E2DCB9-5E3C-4E1D-BFF9-DB8AD7F433E3}"/>
    <dgm:cxn modelId="{90D1A88A-EA31-4EBD-B927-BE02A1183F4C}" srcId="{3D460F3F-7592-43B8-9659-0C50C60B551E}" destId="{1C14D806-6ADC-4726-A8A8-F3D80C0BA364}" srcOrd="5" destOrd="0" parTransId="{EE83E337-A499-4F9F-8B4F-722282BB59D0}" sibTransId="{EB6EB368-9E2A-4B74-BBBB-421F4EBE86C7}"/>
    <dgm:cxn modelId="{E53BE194-AD6D-42F6-AF8E-153F51EEE9DF}" type="presOf" srcId="{1C14D806-6ADC-4726-A8A8-F3D80C0BA364}" destId="{FF57D1B6-4718-4E9E-BC3A-7259DE54B8B8}" srcOrd="0" destOrd="0" presId="urn:microsoft.com/office/officeart/2005/8/layout/chevron2"/>
    <dgm:cxn modelId="{F8778D95-3421-4940-9144-8653C28EB3F8}" type="presOf" srcId="{6EFC2C82-34C4-4285-94B0-B6C04D5A7CF8}" destId="{F85EA07A-C9EE-4470-BBA3-044AA2ED3A24}" srcOrd="0" destOrd="0" presId="urn:microsoft.com/office/officeart/2005/8/layout/chevron2"/>
    <dgm:cxn modelId="{57F459A2-2008-4178-A65D-CC6478AC7871}" type="presOf" srcId="{8E950D30-7CE5-49A9-B2E8-B5DAE3055C51}" destId="{4B0E4D2E-E9E8-4DCD-89D6-3B7F7B49A68F}" srcOrd="0" destOrd="0" presId="urn:microsoft.com/office/officeart/2005/8/layout/chevron2"/>
    <dgm:cxn modelId="{497108A9-D183-4A77-916E-A96F9DBB86EA}" type="presOf" srcId="{36DB63E7-50F8-4B93-B4C5-B6151E51EEF3}" destId="{AC328D35-2C5F-4482-9C5B-A8493C62CD9C}" srcOrd="0" destOrd="0" presId="urn:microsoft.com/office/officeart/2005/8/layout/chevron2"/>
    <dgm:cxn modelId="{CA9E9CB5-F4D4-4506-93D5-072BDEE2ECE4}" srcId="{1EFE376B-0A45-4C58-BCED-CA78AAF93051}" destId="{8E950D30-7CE5-49A9-B2E8-B5DAE3055C51}" srcOrd="0" destOrd="0" parTransId="{5893340A-D1A4-4057-BC69-56BDD262FA21}" sibTransId="{5B97D084-C436-4456-90EF-DC71F5CB2EA8}"/>
    <dgm:cxn modelId="{6E0623C5-0D5B-4E4C-90FA-0E276EA3CF73}" srcId="{36DB63E7-50F8-4B93-B4C5-B6151E51EEF3}" destId="{6EFC2C82-34C4-4285-94B0-B6C04D5A7CF8}" srcOrd="0" destOrd="0" parTransId="{5B27408F-1C56-4312-B85F-EA88BFC9D4C6}" sibTransId="{DC58ED8D-EC74-423A-A8F4-298A151552C7}"/>
    <dgm:cxn modelId="{CD5D42C7-B8B6-4E37-A0F4-CDD39D79DBBC}" type="presOf" srcId="{04A3CE97-3061-446D-855E-6F3B7F28BC86}" destId="{5AB266B2-C339-404D-802D-73E3D6C94460}" srcOrd="0" destOrd="0" presId="urn:microsoft.com/office/officeart/2005/8/layout/chevron2"/>
    <dgm:cxn modelId="{C66669D3-1546-48C7-8942-9898FE4BBD7E}" srcId="{3F08D096-580B-4E3B-B148-D917610C71C0}" destId="{819DB89A-40F6-4C63-B503-C25FCEE7F84B}" srcOrd="0" destOrd="0" parTransId="{870BEEFF-C676-4B3A-95A7-7849B08D6E59}" sibTransId="{A1D05A1B-4C25-4F0B-9ED7-9D26750EB6DA}"/>
    <dgm:cxn modelId="{7FB8BADF-6FF5-47DC-BAD2-0C787E5458C0}" type="presOf" srcId="{3D460F3F-7592-43B8-9659-0C50C60B551E}" destId="{9F44DD5B-39AF-4799-A934-B3A50BA35BE9}" srcOrd="0" destOrd="0" presId="urn:microsoft.com/office/officeart/2005/8/layout/chevron2"/>
    <dgm:cxn modelId="{553FE7E8-A67E-4734-8ED0-A7F949344CAB}" srcId="{1C14D806-6ADC-4726-A8A8-F3D80C0BA364}" destId="{04A3CE97-3061-446D-855E-6F3B7F28BC86}" srcOrd="0" destOrd="0" parTransId="{4D227FA0-1EE2-455A-9DFA-BCB99B0F8316}" sibTransId="{61370D37-2EA2-4674-8E2F-367C07509A1E}"/>
    <dgm:cxn modelId="{E3D1EFE9-1058-4A73-B2EA-EDBBA8749CEE}" srcId="{3D460F3F-7592-43B8-9659-0C50C60B551E}" destId="{3F08D096-580B-4E3B-B148-D917610C71C0}" srcOrd="1" destOrd="0" parTransId="{539BBF6A-3849-4AE4-B206-5D0E1218F16A}" sibTransId="{2789F76B-6535-4195-9D80-ECA67B3C151C}"/>
    <dgm:cxn modelId="{B60E49F8-9810-4800-BFBE-F34939D02EC4}" type="presOf" srcId="{819DB89A-40F6-4C63-B503-C25FCEE7F84B}" destId="{FBACFD1E-C42B-4E07-96A3-9B46450A5F54}" srcOrd="0" destOrd="0" presId="urn:microsoft.com/office/officeart/2005/8/layout/chevron2"/>
    <dgm:cxn modelId="{B75687F9-28BC-46B5-AF89-EE6AA59D09D5}" type="presOf" srcId="{DD1B14AA-E36B-4608-8D97-F69BF5EEBD98}" destId="{BDC452D6-8437-4C07-9FAC-340BA42056D0}" srcOrd="0" destOrd="0" presId="urn:microsoft.com/office/officeart/2005/8/layout/chevron2"/>
    <dgm:cxn modelId="{4AA7E3FA-FE9F-42AD-AE11-488DED269370}" srcId="{54680F33-52C7-4D93-8173-DCF2495E36B0}" destId="{CCF47A0B-881C-4A13-8609-3B6D6CFB3E31}" srcOrd="0" destOrd="0" parTransId="{18D2F19C-67F1-45D7-8EE4-32F61C96E7E6}" sibTransId="{A87293E6-F14E-4956-871E-9EC3B6497618}"/>
    <dgm:cxn modelId="{7284C5FD-FFC0-473D-A2F4-3CB8011687ED}" type="presOf" srcId="{702250EE-423C-40FC-A84C-54F4D87E6E97}" destId="{C585A306-831F-49C2-8901-96E5263AA247}" srcOrd="0" destOrd="0" presId="urn:microsoft.com/office/officeart/2005/8/layout/chevron2"/>
    <dgm:cxn modelId="{9AA4618B-0231-444F-B5FE-08820814AF4E}" type="presParOf" srcId="{9F44DD5B-39AF-4799-A934-B3A50BA35BE9}" destId="{2BA91E07-5078-4AD4-8ED6-BA9826BBC66D}" srcOrd="0" destOrd="0" presId="urn:microsoft.com/office/officeart/2005/8/layout/chevron2"/>
    <dgm:cxn modelId="{9F1A6A85-21DE-4636-9EA1-E7481C6CE0F6}" type="presParOf" srcId="{2BA91E07-5078-4AD4-8ED6-BA9826BBC66D}" destId="{F23A8088-0392-4CC1-89B3-9237B3CC22F1}" srcOrd="0" destOrd="0" presId="urn:microsoft.com/office/officeart/2005/8/layout/chevron2"/>
    <dgm:cxn modelId="{E06C1297-AEA6-4999-9676-A6CB5FB955B8}" type="presParOf" srcId="{2BA91E07-5078-4AD4-8ED6-BA9826BBC66D}" destId="{726AEAB6-EF60-4AB1-891F-433036D83EFA}" srcOrd="1" destOrd="0" presId="urn:microsoft.com/office/officeart/2005/8/layout/chevron2"/>
    <dgm:cxn modelId="{9991436F-7EFD-4CBE-BA6D-26E52FA1E755}" type="presParOf" srcId="{9F44DD5B-39AF-4799-A934-B3A50BA35BE9}" destId="{CE0682F3-FF30-429C-BDB4-BA0F22183D89}" srcOrd="1" destOrd="0" presId="urn:microsoft.com/office/officeart/2005/8/layout/chevron2"/>
    <dgm:cxn modelId="{1A421C02-849E-4233-8E5A-D69495E77036}" type="presParOf" srcId="{9F44DD5B-39AF-4799-A934-B3A50BA35BE9}" destId="{A3A9B81C-32EC-4B77-983B-A33AA0EE6FC4}" srcOrd="2" destOrd="0" presId="urn:microsoft.com/office/officeart/2005/8/layout/chevron2"/>
    <dgm:cxn modelId="{D230DAD8-7A92-4A9D-BC8A-9C0E0B43B740}" type="presParOf" srcId="{A3A9B81C-32EC-4B77-983B-A33AA0EE6FC4}" destId="{78853ED5-69F6-4DFC-AD91-57C60443CAAA}" srcOrd="0" destOrd="0" presId="urn:microsoft.com/office/officeart/2005/8/layout/chevron2"/>
    <dgm:cxn modelId="{9696365F-D87F-4470-8AB3-9CC00AF534AB}" type="presParOf" srcId="{A3A9B81C-32EC-4B77-983B-A33AA0EE6FC4}" destId="{FBACFD1E-C42B-4E07-96A3-9B46450A5F54}" srcOrd="1" destOrd="0" presId="urn:microsoft.com/office/officeart/2005/8/layout/chevron2"/>
    <dgm:cxn modelId="{21BD7B4F-7325-481D-BA3F-56D4352E4150}" type="presParOf" srcId="{9F44DD5B-39AF-4799-A934-B3A50BA35BE9}" destId="{C03F7114-5C61-4DF3-8871-5CD52D547A3C}" srcOrd="3" destOrd="0" presId="urn:microsoft.com/office/officeart/2005/8/layout/chevron2"/>
    <dgm:cxn modelId="{1E958539-544A-481C-AB93-58B7BF2838AD}" type="presParOf" srcId="{9F44DD5B-39AF-4799-A934-B3A50BA35BE9}" destId="{6FE1EFE1-AC4C-4296-A225-077B7BA10770}" srcOrd="4" destOrd="0" presId="urn:microsoft.com/office/officeart/2005/8/layout/chevron2"/>
    <dgm:cxn modelId="{563DA1C1-CAB8-4EC5-9374-EA72DCFDF40B}" type="presParOf" srcId="{6FE1EFE1-AC4C-4296-A225-077B7BA10770}" destId="{C32CC2BC-1383-4C29-ADC7-C060005A4A28}" srcOrd="0" destOrd="0" presId="urn:microsoft.com/office/officeart/2005/8/layout/chevron2"/>
    <dgm:cxn modelId="{7901A60E-7322-4D99-8A5B-35B420F8C2FC}" type="presParOf" srcId="{6FE1EFE1-AC4C-4296-A225-077B7BA10770}" destId="{4B0E4D2E-E9E8-4DCD-89D6-3B7F7B49A68F}" srcOrd="1" destOrd="0" presId="urn:microsoft.com/office/officeart/2005/8/layout/chevron2"/>
    <dgm:cxn modelId="{E50913DB-F784-4DBD-A907-81BE53277202}" type="presParOf" srcId="{9F44DD5B-39AF-4799-A934-B3A50BA35BE9}" destId="{746C06F0-4509-401E-A85D-6B2111A12722}" srcOrd="5" destOrd="0" presId="urn:microsoft.com/office/officeart/2005/8/layout/chevron2"/>
    <dgm:cxn modelId="{2AAEAA12-A278-4FA7-96D3-DF28067284BE}" type="presParOf" srcId="{9F44DD5B-39AF-4799-A934-B3A50BA35BE9}" destId="{A9A0A062-42BF-4452-AED9-7500512A2683}" srcOrd="6" destOrd="0" presId="urn:microsoft.com/office/officeart/2005/8/layout/chevron2"/>
    <dgm:cxn modelId="{752084B8-B5D8-42CD-8147-87612105A689}" type="presParOf" srcId="{A9A0A062-42BF-4452-AED9-7500512A2683}" destId="{BDC452D6-8437-4C07-9FAC-340BA42056D0}" srcOrd="0" destOrd="0" presId="urn:microsoft.com/office/officeart/2005/8/layout/chevron2"/>
    <dgm:cxn modelId="{86AD8D89-B093-4016-8428-7ADB036BBB36}" type="presParOf" srcId="{A9A0A062-42BF-4452-AED9-7500512A2683}" destId="{C585A306-831F-49C2-8901-96E5263AA247}" srcOrd="1" destOrd="0" presId="urn:microsoft.com/office/officeart/2005/8/layout/chevron2"/>
    <dgm:cxn modelId="{14722B8E-8770-40D6-BAA4-AC89667B196F}" type="presParOf" srcId="{9F44DD5B-39AF-4799-A934-B3A50BA35BE9}" destId="{BCB5CFF1-991D-4E30-B470-D741F010E2F4}" srcOrd="7" destOrd="0" presId="urn:microsoft.com/office/officeart/2005/8/layout/chevron2"/>
    <dgm:cxn modelId="{F4D54050-3F17-49C8-8F80-65FD363430D6}" type="presParOf" srcId="{9F44DD5B-39AF-4799-A934-B3A50BA35BE9}" destId="{6C79BA34-DAA1-4FBF-93C1-53E784E526C1}" srcOrd="8" destOrd="0" presId="urn:microsoft.com/office/officeart/2005/8/layout/chevron2"/>
    <dgm:cxn modelId="{15EEFA23-750C-482A-8CFE-CE2E31C394F9}" type="presParOf" srcId="{6C79BA34-DAA1-4FBF-93C1-53E784E526C1}" destId="{AC328D35-2C5F-4482-9C5B-A8493C62CD9C}" srcOrd="0" destOrd="0" presId="urn:microsoft.com/office/officeart/2005/8/layout/chevron2"/>
    <dgm:cxn modelId="{5D006AD3-42A8-43D2-B6C6-8FC552D21895}" type="presParOf" srcId="{6C79BA34-DAA1-4FBF-93C1-53E784E526C1}" destId="{F85EA07A-C9EE-4470-BBA3-044AA2ED3A24}" srcOrd="1" destOrd="0" presId="urn:microsoft.com/office/officeart/2005/8/layout/chevron2"/>
    <dgm:cxn modelId="{BB5D2BCB-C4FC-4310-BA85-7A4FF2EF591D}" type="presParOf" srcId="{9F44DD5B-39AF-4799-A934-B3A50BA35BE9}" destId="{DC6DE222-6A51-4CB5-9B8A-46479B2769AE}" srcOrd="9" destOrd="0" presId="urn:microsoft.com/office/officeart/2005/8/layout/chevron2"/>
    <dgm:cxn modelId="{6EF4DF7E-1A32-4B1A-9813-824D8980B722}" type="presParOf" srcId="{9F44DD5B-39AF-4799-A934-B3A50BA35BE9}" destId="{B8F06E7C-AA39-45C4-B033-F2DF541BFB19}" srcOrd="10" destOrd="0" presId="urn:microsoft.com/office/officeart/2005/8/layout/chevron2"/>
    <dgm:cxn modelId="{A0586FD5-AA35-4D01-9932-D17C2902099A}" type="presParOf" srcId="{B8F06E7C-AA39-45C4-B033-F2DF541BFB19}" destId="{FF57D1B6-4718-4E9E-BC3A-7259DE54B8B8}" srcOrd="0" destOrd="0" presId="urn:microsoft.com/office/officeart/2005/8/layout/chevron2"/>
    <dgm:cxn modelId="{ED819A95-F6CB-4ADF-B8B9-84A29C81501F}" type="presParOf" srcId="{B8F06E7C-AA39-45C4-B033-F2DF541BFB19}" destId="{5AB266B2-C339-404D-802D-73E3D6C944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A8088-0392-4CC1-89B3-9237B3CC22F1}">
      <dsp:nvSpPr>
        <dsp:cNvPr id="0" name=""/>
        <dsp:cNvSpPr/>
      </dsp:nvSpPr>
      <dsp:spPr>
        <a:xfrm rot="5400000">
          <a:off x="-115864" y="116584"/>
          <a:ext cx="772429" cy="5407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i="0" kern="1200" dirty="0"/>
            <a:t>Smart Mobility</a:t>
          </a:r>
          <a:endParaRPr lang="en-US" sz="700" kern="1200" dirty="0"/>
        </a:p>
      </dsp:txBody>
      <dsp:txXfrm rot="-5400000">
        <a:off x="1" y="271069"/>
        <a:ext cx="540700" cy="231729"/>
      </dsp:txXfrm>
    </dsp:sp>
    <dsp:sp modelId="{726AEAB6-EF60-4AB1-891F-433036D83EFA}">
      <dsp:nvSpPr>
        <dsp:cNvPr id="0" name=""/>
        <dsp:cNvSpPr/>
      </dsp:nvSpPr>
      <dsp:spPr>
        <a:xfrm rot="5400000">
          <a:off x="4077010" y="-3535589"/>
          <a:ext cx="502079" cy="7574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u="none" kern="1200" dirty="0"/>
            <a:t>he </a:t>
          </a:r>
          <a:r>
            <a:rPr lang="en-US" sz="1200" b="0" i="0" u="sng" kern="1200" dirty="0"/>
            <a:t>quantity and quality of sustainable transport and mobility systems in the </a:t>
          </a:r>
          <a:r>
            <a:rPr lang="en-US" sz="1200" b="0" i="0" u="sng" kern="1200" dirty="0" err="1"/>
            <a:t>area</a:t>
          </a:r>
          <a:r>
            <a:rPr lang="en-US" sz="1200" b="0" i="0" u="none" kern="1200" dirty="0" err="1"/>
            <a:t>.Often</a:t>
          </a:r>
          <a:r>
            <a:rPr lang="en-US" sz="1200" b="0" i="0" u="none" kern="1200" dirty="0"/>
            <a:t> found in ERDF, but also EARDF and local strategies</a:t>
          </a:r>
          <a:endParaRPr lang="en-US" sz="1200" kern="1200" dirty="0"/>
        </a:p>
      </dsp:txBody>
      <dsp:txXfrm rot="-5400000">
        <a:off x="540701" y="25229"/>
        <a:ext cx="7550190" cy="453061"/>
      </dsp:txXfrm>
    </dsp:sp>
    <dsp:sp modelId="{78853ED5-69F6-4DFC-AD91-57C60443CAAA}">
      <dsp:nvSpPr>
        <dsp:cNvPr id="0" name=""/>
        <dsp:cNvSpPr/>
      </dsp:nvSpPr>
      <dsp:spPr>
        <a:xfrm rot="5400000">
          <a:off x="-115864" y="788966"/>
          <a:ext cx="772429" cy="5407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i="0" kern="1200"/>
            <a:t>Smart Governance</a:t>
          </a:r>
          <a:endParaRPr lang="en-US" sz="700" kern="1200"/>
        </a:p>
      </dsp:txBody>
      <dsp:txXfrm rot="-5400000">
        <a:off x="1" y="943451"/>
        <a:ext cx="540700" cy="231729"/>
      </dsp:txXfrm>
    </dsp:sp>
    <dsp:sp modelId="{FBACFD1E-C42B-4E07-96A3-9B46450A5F54}">
      <dsp:nvSpPr>
        <dsp:cNvPr id="0" name=""/>
        <dsp:cNvSpPr/>
      </dsp:nvSpPr>
      <dsp:spPr>
        <a:xfrm rot="5400000">
          <a:off x="4077010" y="-2863208"/>
          <a:ext cx="502079" cy="7574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u="none" kern="1200" dirty="0"/>
            <a:t>the </a:t>
          </a:r>
          <a:r>
            <a:rPr lang="en-US" sz="1200" b="0" i="0" u="sng" kern="1200" dirty="0"/>
            <a:t>level of smartness of the governance systems</a:t>
          </a:r>
          <a:r>
            <a:rPr lang="en-US" sz="1200" b="0" i="0" u="none" kern="1200" dirty="0"/>
            <a:t>, the penetration of green public procurement, e-governance, propensity to networking</a:t>
          </a:r>
          <a:endParaRPr lang="en-US" sz="1200" kern="1200" dirty="0"/>
        </a:p>
      </dsp:txBody>
      <dsp:txXfrm rot="-5400000">
        <a:off x="540701" y="697610"/>
        <a:ext cx="7550190" cy="453061"/>
      </dsp:txXfrm>
    </dsp:sp>
    <dsp:sp modelId="{C32CC2BC-1383-4C29-ADC7-C060005A4A28}">
      <dsp:nvSpPr>
        <dsp:cNvPr id="0" name=""/>
        <dsp:cNvSpPr/>
      </dsp:nvSpPr>
      <dsp:spPr>
        <a:xfrm rot="5400000">
          <a:off x="-115864" y="1461347"/>
          <a:ext cx="772429" cy="5407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i="0" kern="1200" dirty="0"/>
            <a:t>Smart Economy</a:t>
          </a:r>
          <a:endParaRPr lang="en-US" sz="700" kern="1200" dirty="0"/>
        </a:p>
      </dsp:txBody>
      <dsp:txXfrm rot="-5400000">
        <a:off x="1" y="1615832"/>
        <a:ext cx="540700" cy="231729"/>
      </dsp:txXfrm>
    </dsp:sp>
    <dsp:sp modelId="{4B0E4D2E-E9E8-4DCD-89D6-3B7F7B49A68F}">
      <dsp:nvSpPr>
        <dsp:cNvPr id="0" name=""/>
        <dsp:cNvSpPr/>
      </dsp:nvSpPr>
      <dsp:spPr>
        <a:xfrm rot="5400000">
          <a:off x="4077010" y="-2190826"/>
          <a:ext cx="502079" cy="7574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u="sng" kern="1200" dirty="0"/>
            <a:t>presence of creative and innovative enterprises and business models</a:t>
          </a:r>
          <a:r>
            <a:rPr lang="en-US" sz="1200" b="0" i="0" u="none" kern="1200" dirty="0"/>
            <a:t> in the area, level of employment and unemployment, level of economic attractiveness, penetration of ICT in the local economic system</a:t>
          </a:r>
          <a:endParaRPr lang="en-US" sz="1200" kern="1200" dirty="0"/>
        </a:p>
      </dsp:txBody>
      <dsp:txXfrm rot="-5400000">
        <a:off x="540701" y="1369992"/>
        <a:ext cx="7550190" cy="453061"/>
      </dsp:txXfrm>
    </dsp:sp>
    <dsp:sp modelId="{BDC452D6-8437-4C07-9FAC-340BA42056D0}">
      <dsp:nvSpPr>
        <dsp:cNvPr id="0" name=""/>
        <dsp:cNvSpPr/>
      </dsp:nvSpPr>
      <dsp:spPr>
        <a:xfrm rot="5400000">
          <a:off x="-115864" y="2133729"/>
          <a:ext cx="772429" cy="5407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i="0" kern="1200"/>
            <a:t>Smart Environment</a:t>
          </a:r>
          <a:endParaRPr lang="en-US" sz="700" kern="1200"/>
        </a:p>
      </dsp:txBody>
      <dsp:txXfrm rot="-5400000">
        <a:off x="1" y="2288214"/>
        <a:ext cx="540700" cy="231729"/>
      </dsp:txXfrm>
    </dsp:sp>
    <dsp:sp modelId="{C585A306-831F-49C2-8901-96E5263AA247}">
      <dsp:nvSpPr>
        <dsp:cNvPr id="0" name=""/>
        <dsp:cNvSpPr/>
      </dsp:nvSpPr>
      <dsp:spPr>
        <a:xfrm rot="5400000">
          <a:off x="4077010" y="-1518445"/>
          <a:ext cx="502079" cy="7574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u="none" kern="1200" dirty="0"/>
            <a:t>the </a:t>
          </a:r>
          <a:r>
            <a:rPr lang="en-US" sz="1200" b="0" i="0" u="sng" kern="1200" dirty="0"/>
            <a:t>quality of the environment in terms of air, water, soil and biodiversity</a:t>
          </a:r>
          <a:endParaRPr lang="en-US" sz="1200" kern="1200" dirty="0"/>
        </a:p>
      </dsp:txBody>
      <dsp:txXfrm rot="-5400000">
        <a:off x="540701" y="2042373"/>
        <a:ext cx="7550190" cy="453061"/>
      </dsp:txXfrm>
    </dsp:sp>
    <dsp:sp modelId="{AC328D35-2C5F-4482-9C5B-A8493C62CD9C}">
      <dsp:nvSpPr>
        <dsp:cNvPr id="0" name=""/>
        <dsp:cNvSpPr/>
      </dsp:nvSpPr>
      <dsp:spPr>
        <a:xfrm rot="5400000">
          <a:off x="-115864" y="2806111"/>
          <a:ext cx="772429" cy="5407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i="0" kern="1200"/>
            <a:t>Smart Living</a:t>
          </a:r>
          <a:endParaRPr lang="en-US" sz="700" kern="1200"/>
        </a:p>
      </dsp:txBody>
      <dsp:txXfrm rot="-5400000">
        <a:off x="1" y="2960596"/>
        <a:ext cx="540700" cy="231729"/>
      </dsp:txXfrm>
    </dsp:sp>
    <dsp:sp modelId="{F85EA07A-C9EE-4470-BBA3-044AA2ED3A24}">
      <dsp:nvSpPr>
        <dsp:cNvPr id="0" name=""/>
        <dsp:cNvSpPr/>
      </dsp:nvSpPr>
      <dsp:spPr>
        <a:xfrm rot="5400000">
          <a:off x="4077010" y="-846063"/>
          <a:ext cx="502079" cy="7574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u="none" kern="1200" dirty="0"/>
            <a:t>the </a:t>
          </a:r>
          <a:r>
            <a:rPr lang="en-US" sz="1200" b="0" i="0" u="sng" kern="1200" dirty="0"/>
            <a:t>quantity and quality of services to the population in the area, and the degree of satisfaction in them</a:t>
          </a:r>
          <a:endParaRPr lang="en-US" sz="1200" kern="1200" dirty="0"/>
        </a:p>
      </dsp:txBody>
      <dsp:txXfrm rot="-5400000">
        <a:off x="540701" y="2714755"/>
        <a:ext cx="7550190" cy="453061"/>
      </dsp:txXfrm>
    </dsp:sp>
    <dsp:sp modelId="{FF57D1B6-4718-4E9E-BC3A-7259DE54B8B8}">
      <dsp:nvSpPr>
        <dsp:cNvPr id="0" name=""/>
        <dsp:cNvSpPr/>
      </dsp:nvSpPr>
      <dsp:spPr>
        <a:xfrm rot="5400000">
          <a:off x="-115864" y="3478492"/>
          <a:ext cx="772429" cy="5407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i="0" kern="1200"/>
            <a:t>Smart People</a:t>
          </a:r>
          <a:endParaRPr lang="en-US" sz="700" kern="1200"/>
        </a:p>
      </dsp:txBody>
      <dsp:txXfrm rot="-5400000">
        <a:off x="1" y="3632977"/>
        <a:ext cx="540700" cy="231729"/>
      </dsp:txXfrm>
    </dsp:sp>
    <dsp:sp modelId="{5AB266B2-C339-404D-802D-73E3D6C94460}">
      <dsp:nvSpPr>
        <dsp:cNvPr id="0" name=""/>
        <dsp:cNvSpPr/>
      </dsp:nvSpPr>
      <dsp:spPr>
        <a:xfrm rot="5400000">
          <a:off x="4077010" y="-173681"/>
          <a:ext cx="502079" cy="7574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u="sng" kern="1200" dirty="0"/>
            <a:t>participation of local citizens to the job market, the decision-making and the involvement in associations, and the education level of people</a:t>
          </a:r>
          <a:endParaRPr lang="en-US" sz="1200" kern="1200" dirty="0"/>
        </a:p>
      </dsp:txBody>
      <dsp:txXfrm rot="-5400000">
        <a:off x="540701" y="3387137"/>
        <a:ext cx="7550190" cy="4530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 name="Google Shape;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67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37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78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2" name="Google Shape;12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b="1" i="0">
                <a:latin typeface="Open Sans"/>
                <a:ea typeface="Open Sans"/>
                <a:cs typeface="Open Sans"/>
                <a:sym typeface="Open Sans"/>
              </a:defRPr>
            </a:lvl1pPr>
            <a:lvl2pPr marL="914400" lvl="1" indent="-381000" algn="l">
              <a:lnSpc>
                <a:spcPct val="90000"/>
              </a:lnSpc>
              <a:spcBef>
                <a:spcPts val="500"/>
              </a:spcBef>
              <a:spcAft>
                <a:spcPts val="0"/>
              </a:spcAft>
              <a:buSzPts val="2400"/>
              <a:buChar char="•"/>
              <a:defRPr>
                <a:latin typeface="Open Sans"/>
                <a:ea typeface="Open Sans"/>
                <a:cs typeface="Open Sans"/>
                <a:sym typeface="Open Sans"/>
              </a:defRPr>
            </a:lvl2pPr>
            <a:lvl3pPr marL="1371600" lvl="2" indent="-355600" algn="l">
              <a:lnSpc>
                <a:spcPct val="90000"/>
              </a:lnSpc>
              <a:spcBef>
                <a:spcPts val="500"/>
              </a:spcBef>
              <a:spcAft>
                <a:spcPts val="0"/>
              </a:spcAft>
              <a:buSzPts val="2000"/>
              <a:buChar char="•"/>
              <a:defRPr>
                <a:latin typeface="Open Sans"/>
                <a:ea typeface="Open Sans"/>
                <a:cs typeface="Open Sans"/>
                <a:sym typeface="Open Sans"/>
              </a:defRPr>
            </a:lvl3pPr>
            <a:lvl4pPr marL="1828800" lvl="3" indent="-342900" algn="l">
              <a:lnSpc>
                <a:spcPct val="90000"/>
              </a:lnSpc>
              <a:spcBef>
                <a:spcPts val="500"/>
              </a:spcBef>
              <a:spcAft>
                <a:spcPts val="0"/>
              </a:spcAft>
              <a:buSzPts val="1800"/>
              <a:buChar char="•"/>
              <a:defRPr>
                <a:latin typeface="Open Sans"/>
                <a:ea typeface="Open Sans"/>
                <a:cs typeface="Open Sans"/>
                <a:sym typeface="Open Sans"/>
              </a:defRPr>
            </a:lvl4pPr>
            <a:lvl5pPr marL="2286000" lvl="4" indent="-342900" algn="l">
              <a:lnSpc>
                <a:spcPct val="90000"/>
              </a:lnSpc>
              <a:spcBef>
                <a:spcPts val="500"/>
              </a:spcBef>
              <a:spcAft>
                <a:spcPts val="0"/>
              </a:spcAft>
              <a:buSzPts val="1800"/>
              <a:buChar char="•"/>
              <a:defRPr>
                <a:latin typeface="Open Sans"/>
                <a:ea typeface="Open Sans"/>
                <a:cs typeface="Open Sans"/>
                <a:sym typeface="Open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 name="Google Shape;2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Title page">
  <p:cSld name="Chapter Title page">
    <p:spTree>
      <p:nvGrpSpPr>
        <p:cNvPr id="1" name="Shape 24"/>
        <p:cNvGrpSpPr/>
        <p:nvPr/>
      </p:nvGrpSpPr>
      <p:grpSpPr>
        <a:xfrm>
          <a:off x="0" y="0"/>
          <a:ext cx="0" cy="0"/>
          <a:chOff x="0" y="0"/>
          <a:chExt cx="0" cy="0"/>
        </a:xfrm>
      </p:grpSpPr>
      <p:sp>
        <p:nvSpPr>
          <p:cNvPr id="25" name="Google Shape;25;p13"/>
          <p:cNvSpPr txBox="1">
            <a:spLocks noGrp="1"/>
          </p:cNvSpPr>
          <p:nvPr>
            <p:ph type="body" idx="1"/>
          </p:nvPr>
        </p:nvSpPr>
        <p:spPr>
          <a:xfrm>
            <a:off x="6056" y="1787131"/>
            <a:ext cx="3960000" cy="28800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95948B"/>
              </a:buClr>
              <a:buSzPts val="19600"/>
              <a:buNone/>
              <a:defRPr sz="19600">
                <a:solidFill>
                  <a:srgbClr val="95948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body" idx="2"/>
          </p:nvPr>
        </p:nvSpPr>
        <p:spPr>
          <a:xfrm>
            <a:off x="4136172" y="1871011"/>
            <a:ext cx="7200000" cy="2880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4800"/>
              <a:buNone/>
              <a:defRPr sz="4800" b="0" i="0">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6655202"/>
            <a:ext cx="12192000" cy="216319"/>
          </a:xfrm>
          <a:prstGeom prst="rect">
            <a:avLst/>
          </a:prstGeom>
          <a:solidFill>
            <a:srgbClr val="4AB6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p:nvPr/>
        </p:nvSpPr>
        <p:spPr>
          <a:xfrm>
            <a:off x="11043090" y="-5631"/>
            <a:ext cx="1152220" cy="276999"/>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Open Sans"/>
                <a:ea typeface="Open Sans"/>
                <a:cs typeface="Open Sans"/>
                <a:sym typeface="Open Sans"/>
              </a:rPr>
              <a:t>SLIDE </a:t>
            </a:r>
            <a:fld id="{00000000-1234-1234-1234-123412341234}" type="slidenum">
              <a:rPr lang="en-GB" sz="1200" b="1" i="0" u="none" strike="noStrike" cap="none">
                <a:solidFill>
                  <a:schemeClr val="lt1"/>
                </a:solidFill>
                <a:latin typeface="Open Sans"/>
                <a:ea typeface="Open Sans"/>
                <a:cs typeface="Open Sans"/>
                <a:sym typeface="Open Sans"/>
              </a:rPr>
              <a:t>‹#›</a:t>
            </a:fld>
            <a:endParaRPr sz="1200" b="1" i="0" u="none" strike="noStrike" cap="none">
              <a:solidFill>
                <a:schemeClr val="lt1"/>
              </a:solidFill>
              <a:latin typeface="Open Sans"/>
              <a:ea typeface="Open Sans"/>
              <a:cs typeface="Open Sans"/>
              <a:sym typeface="Open Sans"/>
            </a:endParaRPr>
          </a:p>
        </p:txBody>
      </p:sp>
      <p:pic>
        <p:nvPicPr>
          <p:cNvPr id="14" name="Google Shape;14;p9"/>
          <p:cNvPicPr preferRelativeResize="0"/>
          <p:nvPr/>
        </p:nvPicPr>
        <p:blipFill rotWithShape="1">
          <a:blip r:embed="rId6">
            <a:alphaModFix/>
          </a:blip>
          <a:srcRect/>
          <a:stretch/>
        </p:blipFill>
        <p:spPr>
          <a:xfrm>
            <a:off x="10883788" y="6655202"/>
            <a:ext cx="1308212" cy="2163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grpSp>
        <p:nvGrpSpPr>
          <p:cNvPr id="36" name="Google Shape;36;p1"/>
          <p:cNvGrpSpPr/>
          <p:nvPr/>
        </p:nvGrpSpPr>
        <p:grpSpPr>
          <a:xfrm>
            <a:off x="7172602" y="1811102"/>
            <a:ext cx="5019398" cy="4378795"/>
            <a:chOff x="7172602" y="1811102"/>
            <a:chExt cx="5019398" cy="4378795"/>
          </a:xfrm>
        </p:grpSpPr>
        <p:pic>
          <p:nvPicPr>
            <p:cNvPr id="37" name="Google Shape;37;p1" descr="A map of europe with grey and white colors"/>
            <p:cNvPicPr preferRelativeResize="0"/>
            <p:nvPr/>
          </p:nvPicPr>
          <p:blipFill rotWithShape="1">
            <a:blip r:embed="rId3">
              <a:alphaModFix/>
            </a:blip>
            <a:srcRect/>
            <a:stretch/>
          </p:blipFill>
          <p:spPr>
            <a:xfrm>
              <a:off x="7703925" y="1811102"/>
              <a:ext cx="4488075" cy="4378795"/>
            </a:xfrm>
            <a:prstGeom prst="rect">
              <a:avLst/>
            </a:prstGeom>
            <a:noFill/>
            <a:ln>
              <a:noFill/>
            </a:ln>
          </p:spPr>
        </p:pic>
        <p:pic>
          <p:nvPicPr>
            <p:cNvPr id="38" name="Google Shape;38;p1"/>
            <p:cNvPicPr preferRelativeResize="0"/>
            <p:nvPr/>
          </p:nvPicPr>
          <p:blipFill rotWithShape="1">
            <a:blip r:embed="rId4">
              <a:alphaModFix/>
            </a:blip>
            <a:srcRect/>
            <a:stretch/>
          </p:blipFill>
          <p:spPr>
            <a:xfrm>
              <a:off x="7172602" y="2295648"/>
              <a:ext cx="2290578" cy="928870"/>
            </a:xfrm>
            <a:prstGeom prst="rect">
              <a:avLst/>
            </a:prstGeom>
            <a:noFill/>
            <a:ln>
              <a:noFill/>
            </a:ln>
          </p:spPr>
        </p:pic>
        <p:sp>
          <p:nvSpPr>
            <p:cNvPr id="39" name="Google Shape;39;p1"/>
            <p:cNvSpPr txBox="1"/>
            <p:nvPr/>
          </p:nvSpPr>
          <p:spPr>
            <a:xfrm>
              <a:off x="7340685" y="2423075"/>
              <a:ext cx="877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lt1"/>
                  </a:solidFill>
                  <a:latin typeface="Open Sans"/>
                  <a:ea typeface="Open Sans"/>
                  <a:cs typeface="Open Sans"/>
                  <a:sym typeface="Open Sans"/>
                </a:rPr>
                <a:t>7 </a:t>
              </a:r>
              <a:r>
                <a:rPr lang="en-GB" sz="800" b="0" i="0" u="none" strike="noStrike" cap="none" dirty="0">
                  <a:solidFill>
                    <a:schemeClr val="lt1"/>
                  </a:solidFill>
                  <a:latin typeface="Open Sans"/>
                  <a:ea typeface="Open Sans"/>
                  <a:cs typeface="Open Sans"/>
                  <a:sym typeface="Open Sans"/>
                </a:rPr>
                <a:t>COUNTRIES</a:t>
              </a:r>
              <a:endParaRPr sz="800" b="0" i="0" u="none" strike="noStrike" cap="none" dirty="0">
                <a:solidFill>
                  <a:schemeClr val="lt1"/>
                </a:solidFill>
                <a:latin typeface="Open Sans"/>
                <a:ea typeface="Open Sans"/>
                <a:cs typeface="Open Sans"/>
                <a:sym typeface="Open Sans"/>
              </a:endParaRPr>
            </a:p>
          </p:txBody>
        </p:sp>
        <p:pic>
          <p:nvPicPr>
            <p:cNvPr id="40" name="Google Shape;40;p1"/>
            <p:cNvPicPr preferRelativeResize="0"/>
            <p:nvPr/>
          </p:nvPicPr>
          <p:blipFill rotWithShape="1">
            <a:blip r:embed="rId5">
              <a:alphaModFix/>
            </a:blip>
            <a:srcRect/>
            <a:stretch/>
          </p:blipFill>
          <p:spPr>
            <a:xfrm>
              <a:off x="9463181" y="2295648"/>
              <a:ext cx="1133704" cy="928870"/>
            </a:xfrm>
            <a:prstGeom prst="rect">
              <a:avLst/>
            </a:prstGeom>
            <a:noFill/>
            <a:ln>
              <a:noFill/>
            </a:ln>
          </p:spPr>
        </p:pic>
        <p:sp>
          <p:nvSpPr>
            <p:cNvPr id="41" name="Google Shape;41;p1"/>
            <p:cNvSpPr/>
            <p:nvPr/>
          </p:nvSpPr>
          <p:spPr>
            <a:xfrm>
              <a:off x="9495700" y="2428025"/>
              <a:ext cx="1036800" cy="45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lt1"/>
                  </a:solidFill>
                  <a:latin typeface="Open Sans"/>
                  <a:ea typeface="Open Sans"/>
                  <a:cs typeface="Open Sans"/>
                  <a:sym typeface="Open Sans"/>
                </a:rPr>
                <a:t>8</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dirty="0">
                  <a:solidFill>
                    <a:schemeClr val="lt1"/>
                  </a:solidFill>
                  <a:latin typeface="Open Sans"/>
                  <a:ea typeface="Open Sans"/>
                  <a:cs typeface="Open Sans"/>
                  <a:sym typeface="Open Sans"/>
                </a:rPr>
                <a:t>Partners Project </a:t>
              </a:r>
              <a:endParaRPr sz="800" b="0" i="0" u="none" strike="noStrike" cap="none" dirty="0">
                <a:solidFill>
                  <a:schemeClr val="lt1"/>
                </a:solidFill>
                <a:latin typeface="Open Sans"/>
                <a:ea typeface="Open Sans"/>
                <a:cs typeface="Open Sans"/>
                <a:sym typeface="Open Sans"/>
              </a:endParaRPr>
            </a:p>
          </p:txBody>
        </p:sp>
        <p:pic>
          <p:nvPicPr>
            <p:cNvPr id="42" name="Google Shape;42;p1"/>
            <p:cNvPicPr preferRelativeResize="0"/>
            <p:nvPr/>
          </p:nvPicPr>
          <p:blipFill rotWithShape="1">
            <a:blip r:embed="rId6">
              <a:alphaModFix/>
            </a:blip>
            <a:srcRect/>
            <a:stretch/>
          </p:blipFill>
          <p:spPr>
            <a:xfrm rot="-5400000" flipH="1">
              <a:off x="9317525" y="3215827"/>
              <a:ext cx="276225" cy="285750"/>
            </a:xfrm>
            <a:prstGeom prst="rect">
              <a:avLst/>
            </a:prstGeom>
            <a:noFill/>
            <a:ln>
              <a:noFill/>
            </a:ln>
          </p:spPr>
        </p:pic>
        <p:sp>
          <p:nvSpPr>
            <p:cNvPr id="43" name="Google Shape;43;p1"/>
            <p:cNvSpPr txBox="1"/>
            <p:nvPr/>
          </p:nvSpPr>
          <p:spPr>
            <a:xfrm>
              <a:off x="8466975" y="2295650"/>
              <a:ext cx="8778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Poland </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Germany</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Hungary </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Ireland</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Italy </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Latvia</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Spain</a:t>
              </a:r>
              <a:endParaRPr sz="200" b="1" i="0" u="none" strike="noStrike" cap="none" dirty="0">
                <a:solidFill>
                  <a:schemeClr val="lt1"/>
                </a:solidFill>
                <a:latin typeface="Open Sans"/>
                <a:ea typeface="Open Sans"/>
                <a:cs typeface="Open Sans"/>
                <a:sym typeface="Open Sans"/>
              </a:endParaRPr>
            </a:p>
          </p:txBody>
        </p:sp>
        <p:pic>
          <p:nvPicPr>
            <p:cNvPr id="44" name="Google Shape;44;p1"/>
            <p:cNvPicPr preferRelativeResize="0"/>
            <p:nvPr/>
          </p:nvPicPr>
          <p:blipFill rotWithShape="1">
            <a:blip r:embed="rId7">
              <a:alphaModFix/>
            </a:blip>
            <a:srcRect/>
            <a:stretch/>
          </p:blipFill>
          <p:spPr>
            <a:xfrm>
              <a:off x="9380450" y="4702495"/>
              <a:ext cx="150400" cy="226956"/>
            </a:xfrm>
            <a:prstGeom prst="rect">
              <a:avLst/>
            </a:prstGeom>
            <a:noFill/>
            <a:ln>
              <a:noFill/>
            </a:ln>
          </p:spPr>
        </p:pic>
        <p:pic>
          <p:nvPicPr>
            <p:cNvPr id="45" name="Google Shape;45;p1"/>
            <p:cNvPicPr preferRelativeResize="0"/>
            <p:nvPr/>
          </p:nvPicPr>
          <p:blipFill rotWithShape="1">
            <a:blip r:embed="rId7">
              <a:alphaModFix/>
            </a:blip>
            <a:srcRect/>
            <a:stretch/>
          </p:blipFill>
          <p:spPr>
            <a:xfrm>
              <a:off x="9495700" y="4746820"/>
              <a:ext cx="150400" cy="226956"/>
            </a:xfrm>
            <a:prstGeom prst="rect">
              <a:avLst/>
            </a:prstGeom>
            <a:noFill/>
            <a:ln>
              <a:noFill/>
            </a:ln>
          </p:spPr>
        </p:pic>
        <p:pic>
          <p:nvPicPr>
            <p:cNvPr id="46" name="Google Shape;46;p1"/>
            <p:cNvPicPr preferRelativeResize="0"/>
            <p:nvPr/>
          </p:nvPicPr>
          <p:blipFill rotWithShape="1">
            <a:blip r:embed="rId7">
              <a:alphaModFix/>
            </a:blip>
            <a:srcRect/>
            <a:stretch/>
          </p:blipFill>
          <p:spPr>
            <a:xfrm>
              <a:off x="10310125" y="4551320"/>
              <a:ext cx="150400" cy="226956"/>
            </a:xfrm>
            <a:prstGeom prst="rect">
              <a:avLst/>
            </a:prstGeom>
            <a:noFill/>
            <a:ln>
              <a:noFill/>
            </a:ln>
          </p:spPr>
        </p:pic>
        <p:pic>
          <p:nvPicPr>
            <p:cNvPr id="47" name="Google Shape;47;p1"/>
            <p:cNvPicPr preferRelativeResize="0"/>
            <p:nvPr/>
          </p:nvPicPr>
          <p:blipFill rotWithShape="1">
            <a:blip r:embed="rId7">
              <a:alphaModFix/>
            </a:blip>
            <a:srcRect/>
            <a:stretch/>
          </p:blipFill>
          <p:spPr>
            <a:xfrm>
              <a:off x="10891500" y="4369320"/>
              <a:ext cx="150400" cy="226956"/>
            </a:xfrm>
            <a:prstGeom prst="rect">
              <a:avLst/>
            </a:prstGeom>
            <a:noFill/>
            <a:ln>
              <a:noFill/>
            </a:ln>
          </p:spPr>
        </p:pic>
        <p:pic>
          <p:nvPicPr>
            <p:cNvPr id="48" name="Google Shape;48;p1"/>
            <p:cNvPicPr preferRelativeResize="0"/>
            <p:nvPr/>
          </p:nvPicPr>
          <p:blipFill rotWithShape="1">
            <a:blip r:embed="rId7">
              <a:alphaModFix/>
            </a:blip>
            <a:srcRect/>
            <a:stretch/>
          </p:blipFill>
          <p:spPr>
            <a:xfrm>
              <a:off x="10206225" y="4197470"/>
              <a:ext cx="150400" cy="226956"/>
            </a:xfrm>
            <a:prstGeom prst="rect">
              <a:avLst/>
            </a:prstGeom>
            <a:noFill/>
            <a:ln>
              <a:noFill/>
            </a:ln>
          </p:spPr>
        </p:pic>
        <p:pic>
          <p:nvPicPr>
            <p:cNvPr id="49" name="Google Shape;49;p1"/>
            <p:cNvPicPr preferRelativeResize="0"/>
            <p:nvPr/>
          </p:nvPicPr>
          <p:blipFill rotWithShape="1">
            <a:blip r:embed="rId7">
              <a:alphaModFix/>
            </a:blip>
            <a:srcRect/>
            <a:stretch/>
          </p:blipFill>
          <p:spPr>
            <a:xfrm>
              <a:off x="10912550" y="3856745"/>
              <a:ext cx="150400" cy="226956"/>
            </a:xfrm>
            <a:prstGeom prst="rect">
              <a:avLst/>
            </a:prstGeom>
            <a:noFill/>
            <a:ln>
              <a:noFill/>
            </a:ln>
          </p:spPr>
        </p:pic>
        <p:pic>
          <p:nvPicPr>
            <p:cNvPr id="50" name="Google Shape;50;p1"/>
            <p:cNvPicPr preferRelativeResize="0"/>
            <p:nvPr/>
          </p:nvPicPr>
          <p:blipFill rotWithShape="1">
            <a:blip r:embed="rId7">
              <a:alphaModFix/>
            </a:blip>
            <a:srcRect/>
            <a:stretch/>
          </p:blipFill>
          <p:spPr>
            <a:xfrm>
              <a:off x="9328825" y="3755795"/>
              <a:ext cx="150400" cy="226956"/>
            </a:xfrm>
            <a:prstGeom prst="rect">
              <a:avLst/>
            </a:prstGeom>
            <a:noFill/>
            <a:ln>
              <a:noFill/>
            </a:ln>
          </p:spPr>
        </p:pic>
        <p:pic>
          <p:nvPicPr>
            <p:cNvPr id="51" name="Google Shape;51;p1"/>
            <p:cNvPicPr preferRelativeResize="0"/>
            <p:nvPr/>
          </p:nvPicPr>
          <p:blipFill rotWithShape="1">
            <a:blip r:embed="rId7">
              <a:alphaModFix/>
            </a:blip>
            <a:srcRect/>
            <a:stretch/>
          </p:blipFill>
          <p:spPr>
            <a:xfrm>
              <a:off x="11062950" y="3467520"/>
              <a:ext cx="150400" cy="226956"/>
            </a:xfrm>
            <a:prstGeom prst="rect">
              <a:avLst/>
            </a:prstGeom>
            <a:noFill/>
            <a:ln>
              <a:noFill/>
            </a:ln>
          </p:spPr>
        </p:pic>
      </p:grpSp>
      <p:sp>
        <p:nvSpPr>
          <p:cNvPr id="32" name="Google Shape;32;p1"/>
          <p:cNvSpPr txBox="1"/>
          <p:nvPr/>
        </p:nvSpPr>
        <p:spPr>
          <a:xfrm>
            <a:off x="971501" y="5875760"/>
            <a:ext cx="3123068" cy="276999"/>
          </a:xfrm>
          <a:prstGeom prst="rect">
            <a:avLst/>
          </a:prstGeom>
          <a:solidFill>
            <a:srgbClr val="4AB69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chemeClr val="lt1"/>
                </a:solidFill>
                <a:latin typeface="Open Sans"/>
                <a:ea typeface="Open Sans"/>
                <a:cs typeface="Open Sans"/>
                <a:sym typeface="Open Sans"/>
              </a:rPr>
              <a:t>26 August 2024 | Milan</a:t>
            </a:r>
            <a:endParaRPr sz="1200" b="1" i="0" u="none" strike="noStrike" cap="none" dirty="0">
              <a:solidFill>
                <a:schemeClr val="lt1"/>
              </a:solidFill>
              <a:latin typeface="Open Sans"/>
              <a:ea typeface="Open Sans"/>
              <a:cs typeface="Open Sans"/>
              <a:sym typeface="Open Sans"/>
            </a:endParaRPr>
          </a:p>
        </p:txBody>
      </p:sp>
      <p:sp>
        <p:nvSpPr>
          <p:cNvPr id="33" name="Google Shape;33;p1"/>
          <p:cNvSpPr txBox="1"/>
          <p:nvPr/>
        </p:nvSpPr>
        <p:spPr>
          <a:xfrm>
            <a:off x="888566" y="4542909"/>
            <a:ext cx="8310264" cy="1569620"/>
          </a:xfrm>
          <a:prstGeom prst="rect">
            <a:avLst/>
          </a:prstGeom>
          <a:noFill/>
          <a:ln>
            <a:noFill/>
          </a:ln>
        </p:spPr>
        <p:txBody>
          <a:bodyPr spcFirstLastPara="1" wrap="square" lIns="91425" tIns="45700" rIns="91425" bIns="45700" anchor="t" anchorCtr="0">
            <a:spAutoFit/>
          </a:bodyPr>
          <a:lstStyle/>
          <a:p>
            <a:pPr lvl="0">
              <a:buSzPts val="2400"/>
            </a:pPr>
            <a:r>
              <a:rPr lang="it-IT" dirty="0"/>
              <a:t>Gianluca Lentini (SR) &amp; Andrea Mora (R)</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i="1" dirty="0">
                <a:solidFill>
                  <a:schemeClr val="dk1"/>
                </a:solidFill>
                <a:latin typeface="Open Sans"/>
                <a:ea typeface="Open Sans"/>
                <a:cs typeface="Open Sans"/>
                <a:sym typeface="Open Sans"/>
              </a:rPr>
              <a:t>Consorzio Poliedra, Communications Manager</a:t>
            </a:r>
            <a:endParaRPr sz="1800" b="0" i="1" u="none" strike="noStrike" cap="none" dirty="0">
              <a:solidFill>
                <a:schemeClr val="dk1"/>
              </a:solidFill>
              <a:latin typeface="Open Sans"/>
              <a:ea typeface="Open Sans"/>
              <a:cs typeface="Open Sans"/>
              <a:sym typeface="Open Sans"/>
            </a:endParaRPr>
          </a:p>
          <a:p>
            <a:pPr>
              <a:buSzPts val="1800"/>
            </a:pPr>
            <a:r>
              <a:rPr lang="en-GB" i="1" dirty="0">
                <a:solidFill>
                  <a:srgbClr val="02A984"/>
                </a:solidFill>
                <a:latin typeface="Open Sans"/>
                <a:ea typeface="Open Sans"/>
                <a:cs typeface="Open Sans"/>
                <a:sym typeface="Open Sans"/>
              </a:rPr>
              <a:t>gianluca.lentini@polimi.it</a:t>
            </a:r>
          </a:p>
          <a:p>
            <a:pPr>
              <a:buSzPts val="1800"/>
            </a:pPr>
            <a:r>
              <a:rPr lang="en-GB" i="1" dirty="0">
                <a:solidFill>
                  <a:srgbClr val="02A984"/>
                </a:solidFill>
                <a:latin typeface="Open Sans"/>
                <a:ea typeface="Open Sans"/>
                <a:cs typeface="Open Sans"/>
                <a:sym typeface="Open Sans"/>
              </a:rPr>
              <a:t>andrea.mora@polimi.it</a:t>
            </a:r>
          </a:p>
          <a:p>
            <a:pPr marL="0" marR="0" lvl="0" indent="0" algn="l" rtl="0">
              <a:lnSpc>
                <a:spcPct val="100000"/>
              </a:lnSpc>
              <a:spcBef>
                <a:spcPts val="0"/>
              </a:spcBef>
              <a:spcAft>
                <a:spcPts val="0"/>
              </a:spcAft>
              <a:buClr>
                <a:srgbClr val="000000"/>
              </a:buClr>
              <a:buSzPts val="1800"/>
              <a:buFont typeface="Arial"/>
              <a:buNone/>
            </a:pPr>
            <a:endParaRPr lang="en-GB" sz="1800" b="0" i="1" u="none" strike="noStrike" cap="none" dirty="0">
              <a:solidFill>
                <a:srgbClr val="02A98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2A984"/>
              </a:solidFill>
              <a:latin typeface="Open Sans SemiBold"/>
              <a:ea typeface="Open Sans SemiBold"/>
              <a:cs typeface="Open Sans SemiBold"/>
              <a:sym typeface="Open Sans SemiBold"/>
            </a:endParaRPr>
          </a:p>
        </p:txBody>
      </p:sp>
      <p:sp>
        <p:nvSpPr>
          <p:cNvPr id="34" name="Google Shape;34;p1"/>
          <p:cNvSpPr txBox="1"/>
          <p:nvPr/>
        </p:nvSpPr>
        <p:spPr>
          <a:xfrm>
            <a:off x="844115" y="2689118"/>
            <a:ext cx="9144000" cy="17224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GB" sz="2800" b="1" i="0" u="none" strike="noStrike" cap="none" dirty="0">
                <a:solidFill>
                  <a:schemeClr val="dk1"/>
                </a:solidFill>
                <a:latin typeface="Open Sans"/>
                <a:ea typeface="Open Sans"/>
                <a:cs typeface="Open Sans"/>
                <a:sym typeface="Open Sans"/>
              </a:rPr>
              <a:t>Introduction to the</a:t>
            </a:r>
            <a:endParaRPr sz="2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2A984"/>
              </a:buClr>
              <a:buSzPts val="4800"/>
              <a:buFont typeface="Arial"/>
              <a:buNone/>
            </a:pPr>
            <a:r>
              <a:rPr lang="en-GB" sz="3200" b="1" i="0" u="none" strike="noStrike" cap="none" dirty="0">
                <a:solidFill>
                  <a:srgbClr val="02A984"/>
                </a:solidFill>
                <a:latin typeface="Open Sans"/>
                <a:ea typeface="Open Sans"/>
                <a:cs typeface="Open Sans"/>
                <a:sym typeface="Open Sans"/>
              </a:rPr>
              <a:t>INSPIRE project &amp; </a:t>
            </a:r>
            <a:r>
              <a:rPr lang="en-US" sz="3200" b="1" i="0" u="none" strike="noStrike" cap="none" dirty="0">
                <a:solidFill>
                  <a:srgbClr val="02A984"/>
                </a:solidFill>
                <a:latin typeface="Open Sans"/>
                <a:ea typeface="Open Sans"/>
                <a:cs typeface="Open Sans"/>
                <a:sym typeface="Open Sans"/>
              </a:rPr>
              <a:t>achievements</a:t>
            </a:r>
            <a:r>
              <a:rPr lang="en-GB" sz="3200" b="1" i="0" u="none" strike="noStrike" cap="none" dirty="0">
                <a:solidFill>
                  <a:srgbClr val="02A984"/>
                </a:solidFill>
                <a:latin typeface="Open Sans"/>
                <a:ea typeface="Open Sans"/>
                <a:cs typeface="Open Sans"/>
                <a:sym typeface="Open Sans"/>
              </a:rPr>
              <a:t> </a:t>
            </a:r>
            <a:endParaRPr sz="3200" b="0" i="0" u="none" strike="noStrike" cap="none" dirty="0">
              <a:solidFill>
                <a:srgbClr val="000000"/>
              </a:solidFill>
              <a:latin typeface="Arial"/>
              <a:ea typeface="Arial"/>
              <a:cs typeface="Arial"/>
              <a:sym typeface="Arial"/>
            </a:endParaRPr>
          </a:p>
        </p:txBody>
      </p:sp>
      <p:pic>
        <p:nvPicPr>
          <p:cNvPr id="35" name="Google Shape;35;p1"/>
          <p:cNvPicPr preferRelativeResize="0"/>
          <p:nvPr/>
        </p:nvPicPr>
        <p:blipFill rotWithShape="1">
          <a:blip r:embed="rId8">
            <a:alphaModFix/>
          </a:blip>
          <a:srcRect/>
          <a:stretch/>
        </p:blipFill>
        <p:spPr>
          <a:xfrm>
            <a:off x="714375" y="441800"/>
            <a:ext cx="5504399" cy="1975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4;p23">
            <a:extLst>
              <a:ext uri="{FF2B5EF4-FFF2-40B4-BE49-F238E27FC236}">
                <a16:creationId xmlns:a16="http://schemas.microsoft.com/office/drawing/2014/main" id="{5461D43D-D477-4D68-8EA6-BF2EA46AC1AE}"/>
              </a:ext>
            </a:extLst>
          </p:cNvPr>
          <p:cNvSpPr txBox="1">
            <a:spLocks/>
          </p:cNvSpPr>
          <p:nvPr/>
        </p:nvSpPr>
        <p:spPr>
          <a:xfrm>
            <a:off x="864097" y="758365"/>
            <a:ext cx="10855835"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US" sz="3600" dirty="0" err="1">
                <a:solidFill>
                  <a:schemeClr val="accent1"/>
                </a:solidFill>
                <a:latin typeface="+mj-lt"/>
                <a:ea typeface="Calibri" panose="020F0502020204030204" pitchFamily="34" charset="0"/>
                <a:cs typeface="Calibri" panose="020F0502020204030204" pitchFamily="34" charset="0"/>
              </a:rPr>
              <a:t>Customised</a:t>
            </a:r>
            <a:r>
              <a:rPr lang="en-US" sz="3600" dirty="0">
                <a:solidFill>
                  <a:schemeClr val="accent1"/>
                </a:solidFill>
                <a:latin typeface="+mj-lt"/>
                <a:ea typeface="Calibri" panose="020F0502020204030204" pitchFamily="34" charset="0"/>
                <a:cs typeface="Calibri" panose="020F0502020204030204" pitchFamily="34" charset="0"/>
              </a:rPr>
              <a:t> Participation Learning for Action:</a:t>
            </a:r>
          </a:p>
        </p:txBody>
      </p:sp>
      <p:sp>
        <p:nvSpPr>
          <p:cNvPr id="8" name="TextBox 7">
            <a:extLst>
              <a:ext uri="{FF2B5EF4-FFF2-40B4-BE49-F238E27FC236}">
                <a16:creationId xmlns:a16="http://schemas.microsoft.com/office/drawing/2014/main" id="{35CA872A-C879-46D8-9D74-9E450B843ECF}"/>
              </a:ext>
            </a:extLst>
          </p:cNvPr>
          <p:cNvSpPr txBox="1"/>
          <p:nvPr/>
        </p:nvSpPr>
        <p:spPr>
          <a:xfrm>
            <a:off x="1036134" y="2380111"/>
            <a:ext cx="10119731" cy="3785652"/>
          </a:xfrm>
          <a:prstGeom prst="rect">
            <a:avLst/>
          </a:prstGeom>
          <a:noFill/>
        </p:spPr>
        <p:txBody>
          <a:bodyPr wrap="square">
            <a:spAutoFit/>
          </a:bodyPr>
          <a:lstStyle/>
          <a:p>
            <a:pPr rtl="0" fontAlgn="base">
              <a:spcBef>
                <a:spcPts val="0"/>
              </a:spcBef>
              <a:spcAft>
                <a:spcPts val="0"/>
              </a:spcAft>
            </a:pPr>
            <a:r>
              <a:rPr lang="en-US" sz="24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Where are we now</a:t>
            </a:r>
            <a:r>
              <a:rPr lang="en-US" sz="2400" b="0"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a:t>
            </a:r>
            <a:endParaRPr lang="en-US" sz="2400" i="1" dirty="0">
              <a:latin typeface="Calibri" panose="020F0502020204030204" pitchFamily="34" charset="0"/>
              <a:ea typeface="Calibri" panose="020F0502020204030204" pitchFamily="34" charset="0"/>
              <a:cs typeface="Calibri" panose="020F0502020204030204" pitchFamily="34" charset="0"/>
            </a:endParaRPr>
          </a:p>
          <a:p>
            <a:pPr rtl="0" fontAlgn="base">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present situation of the Policy Instruments</a:t>
            </a:r>
            <a:endParaRPr lang="en-US" sz="24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base">
              <a:spcBef>
                <a:spcPts val="0"/>
              </a:spcBef>
              <a:spcAft>
                <a:spcPts val="0"/>
              </a:spcAft>
            </a:pPr>
            <a:r>
              <a:rPr lang="en-US" sz="24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Where are we going?</a:t>
            </a:r>
            <a:r>
              <a:rPr lang="en-US" sz="24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rtl="0" fontAlgn="base">
              <a:spcBef>
                <a:spcPts val="0"/>
              </a:spcBef>
              <a:spcAft>
                <a:spcPts val="0"/>
              </a:spcAft>
            </a:pPr>
            <a:r>
              <a:rPr lang="en-US"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Analysing</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megatrends that may lead to changes (</a:t>
            </a:r>
            <a:r>
              <a:rPr lang="en-US"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climate,AI</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rtl="0" fontAlgn="base">
              <a:spcBef>
                <a:spcPts val="0"/>
              </a:spcBef>
              <a:spcAft>
                <a:spcPts val="0"/>
              </a:spcAft>
            </a:pPr>
            <a:r>
              <a:rPr lang="en-US" sz="2400" b="1" i="1" u="none" strike="noStrike" dirty="0">
                <a:solidFill>
                  <a:srgbClr val="4AB698"/>
                </a:solidFill>
                <a:effectLst/>
                <a:latin typeface="Calibri" panose="020F0502020204030204" pitchFamily="34" charset="0"/>
                <a:ea typeface="Calibri" panose="020F0502020204030204" pitchFamily="34" charset="0"/>
                <a:cs typeface="Calibri" panose="020F0502020204030204" pitchFamily="34" charset="0"/>
              </a:rPr>
              <a:t>Where do we want to be? </a:t>
            </a:r>
          </a:p>
          <a:p>
            <a:pPr rtl="0" fontAlgn="base">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planned Policy Improvements</a:t>
            </a:r>
          </a:p>
          <a:p>
            <a:pPr rtl="0" fontAlgn="base">
              <a:spcBef>
                <a:spcPts val="0"/>
              </a:spcBef>
              <a:spcAft>
                <a:spcPts val="0"/>
              </a:spcAft>
            </a:pPr>
            <a:r>
              <a:rPr lang="en-US" sz="24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How do we get there?</a:t>
            </a:r>
            <a:r>
              <a:rPr lang="en-US" sz="24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rtl="0" fontAlgn="base">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Interregional Knowledge Exchange</a:t>
            </a:r>
          </a:p>
          <a:p>
            <a:pPr rtl="0" fontAlgn="base">
              <a:spcBef>
                <a:spcPts val="0"/>
              </a:spcBef>
              <a:spcAft>
                <a:spcPts val="0"/>
              </a:spcAft>
            </a:pPr>
            <a:r>
              <a:rPr lang="en-US" sz="24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Are we getting there?</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rtl="0" fontAlgn="base">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3rd and 4th year of INSPIRE</a:t>
            </a:r>
            <a:endParaRPr lang="en-US" sz="24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833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30"/>
          <p:cNvSpPr txBox="1"/>
          <p:nvPr/>
        </p:nvSpPr>
        <p:spPr>
          <a:xfrm>
            <a:off x="962695" y="2513391"/>
            <a:ext cx="10188526" cy="38163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Strategy for the Development of </a:t>
            </a:r>
            <a:r>
              <a:rPr lang="en-GB" sz="2400" b="0" i="0" u="none" strike="noStrike" cap="none" dirty="0" err="1">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Olsztynek</a:t>
            </a: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 Municipality 2022-2030</a:t>
            </a:r>
            <a:endParaRPr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GB" sz="2400" b="0" i="0" u="none" strike="noStrike" cap="none" dirty="0" err="1">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Ballyhoura</a:t>
            </a: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 Development Social Inclusion Community Activation Programme (SICAP) 2024-2028 Strategy and Action Plan for north Cork and east Limerick</a:t>
            </a:r>
            <a:endParaRPr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GB" sz="2400" b="0" i="0" u="none" strike="noStrike" cap="none" dirty="0" err="1">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Zemgale</a:t>
            </a: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 Planning Region Development Programme 2021-2027</a:t>
            </a:r>
            <a:endParaRPr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National SME Strategy - Model Factory Programme</a:t>
            </a:r>
            <a:endParaRPr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Programme Cantabria ERDF 2021-2027</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LEADER - Local development strategy (LDS) of the </a:t>
            </a:r>
            <a:r>
              <a:rPr lang="en-GB" sz="2400" b="0" i="0" u="none" strike="noStrike" cap="none" dirty="0" err="1">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Lahn</a:t>
            </a: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-Dill </a:t>
            </a:r>
            <a:r>
              <a:rPr lang="en-GB" sz="2400" b="0" i="0" u="none" strike="noStrike" cap="none" dirty="0" err="1">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Wetzlar</a:t>
            </a: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 region 2023 – 2027</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124;p23">
            <a:extLst>
              <a:ext uri="{FF2B5EF4-FFF2-40B4-BE49-F238E27FC236}">
                <a16:creationId xmlns:a16="http://schemas.microsoft.com/office/drawing/2014/main" id="{E0BF579C-092F-471F-ABD3-83DCF3CD5607}"/>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GB" sz="3600" dirty="0">
                <a:solidFill>
                  <a:schemeClr val="accent1"/>
                </a:solidFill>
                <a:latin typeface="+mj-lt"/>
                <a:ea typeface="Calibri" panose="020F0502020204030204" pitchFamily="34" charset="0"/>
                <a:cs typeface="Calibri" panose="020F0502020204030204" pitchFamily="34" charset="0"/>
              </a:rPr>
              <a:t>Policy instruments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24;p23">
            <a:extLst>
              <a:ext uri="{FF2B5EF4-FFF2-40B4-BE49-F238E27FC236}">
                <a16:creationId xmlns:a16="http://schemas.microsoft.com/office/drawing/2014/main" id="{E0BF579C-092F-471F-ABD3-83DCF3CD5607}"/>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US" sz="3600" dirty="0">
                <a:solidFill>
                  <a:schemeClr val="accent1"/>
                </a:solidFill>
                <a:latin typeface="+mj-lt"/>
                <a:ea typeface="Calibri" panose="020F0502020204030204" pitchFamily="34" charset="0"/>
                <a:cs typeface="Calibri" panose="020F0502020204030204" pitchFamily="34" charset="0"/>
              </a:rPr>
              <a:t>Outline of the Policy Instrument (PI)</a:t>
            </a:r>
            <a:endParaRPr lang="en-GB" sz="3600" dirty="0">
              <a:solidFill>
                <a:schemeClr val="accent1"/>
              </a:solidFill>
              <a:latin typeface="+mj-lt"/>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7100862F-BA3B-434C-9817-5D167C5D65B6}"/>
              </a:ext>
            </a:extLst>
          </p:cNvPr>
          <p:cNvSpPr txBox="1">
            <a:spLocks/>
          </p:cNvSpPr>
          <p:nvPr/>
        </p:nvSpPr>
        <p:spPr>
          <a:xfrm>
            <a:off x="4576576" y="2725832"/>
            <a:ext cx="2982464" cy="20203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Ballyhoura</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Development Social Inclusion Community Activation </a:t>
            </a: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Programme</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(SICAP) 2024-2028 Strategy and Action Plan for north Cork and east Limerick.</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Objective: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SICAP is the national Social Inclusion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Programme</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to reduce poverty and promote inclusion and equality</a:t>
            </a: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Management: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Current Strategy will run from 2024 – 2028 by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Ballyhoura</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Development</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Central Coordination:</a:t>
            </a:r>
          </a:p>
          <a:p>
            <a:pPr marL="50800" indent="0">
              <a:spcBef>
                <a:spcPts val="0"/>
              </a:spcBef>
              <a:buFont typeface="Arial"/>
              <a:buNone/>
            </a:pP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Ballyhoura</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Development designs, develops and delivers the 5-year SICAP Strategy and Annual Implementation Plan for North Cork and East Limerick using community development methods which focus on inclusion,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colaboration</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equality and anti-discrimination.</a:t>
            </a:r>
          </a:p>
        </p:txBody>
      </p:sp>
      <p:sp>
        <p:nvSpPr>
          <p:cNvPr id="6" name="Text Placeholder 1">
            <a:extLst>
              <a:ext uri="{FF2B5EF4-FFF2-40B4-BE49-F238E27FC236}">
                <a16:creationId xmlns:a16="http://schemas.microsoft.com/office/drawing/2014/main" id="{2BF837AB-D1B8-4B4E-9E1A-F08DCC1EFD22}"/>
              </a:ext>
            </a:extLst>
          </p:cNvPr>
          <p:cNvSpPr txBox="1">
            <a:spLocks/>
          </p:cNvSpPr>
          <p:nvPr/>
        </p:nvSpPr>
        <p:spPr>
          <a:xfrm>
            <a:off x="864097" y="2717126"/>
            <a:ext cx="2908221" cy="27982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Strategy for the Development of </a:t>
            </a: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Olsztynek</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Municipality 2022-2030</a:t>
            </a:r>
          </a:p>
          <a:p>
            <a:pPr marL="50800" indent="0">
              <a:spcBef>
                <a:spcPts val="0"/>
              </a:spcBef>
              <a:buFont typeface="Arial"/>
              <a:buNone/>
            </a:pPr>
            <a:br>
              <a:rPr lang="en-US" sz="1000" b="0" dirty="0">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Objective: </a:t>
            </a:r>
            <a:r>
              <a:rPr lang="en-US" sz="1000" b="0" dirty="0">
                <a:solidFill>
                  <a:srgbClr val="525658"/>
                </a:solidFill>
                <a:latin typeface="Calibri" panose="020F0502020204030204" pitchFamily="34" charset="0"/>
                <a:ea typeface="Calibri" panose="020F0502020204030204" pitchFamily="34" charset="0"/>
                <a:cs typeface="Calibri" panose="020F0502020204030204" pitchFamily="34" charset="0"/>
              </a:rPr>
              <a:t>The vision and strategic objectives of the strategy were envisaged in relation to four thematic areas: spatial, social, economic and environmental. The main objective for the municipality of </a:t>
            </a:r>
            <a:r>
              <a:rPr lang="en-US" sz="1000" b="0" dirty="0" err="1">
                <a:solidFill>
                  <a:srgbClr val="525658"/>
                </a:solidFill>
                <a:latin typeface="Calibri" panose="020F0502020204030204" pitchFamily="34" charset="0"/>
                <a:ea typeface="Calibri" panose="020F0502020204030204" pitchFamily="34" charset="0"/>
                <a:cs typeface="Calibri" panose="020F0502020204030204" pitchFamily="34" charset="0"/>
              </a:rPr>
              <a:t>Olsztynek</a:t>
            </a:r>
            <a:r>
              <a:rPr lang="en-US" sz="1000" b="0" dirty="0">
                <a:solidFill>
                  <a:srgbClr val="525658"/>
                </a:solidFill>
                <a:latin typeface="Calibri" panose="020F0502020204030204" pitchFamily="34" charset="0"/>
                <a:ea typeface="Calibri" panose="020F0502020204030204" pitchFamily="34" charset="0"/>
                <a:cs typeface="Calibri" panose="020F0502020204030204" pitchFamily="34" charset="0"/>
              </a:rPr>
              <a:t> is sustainable economic development and increasing the quality of life of its inhabitants.</a:t>
            </a: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Management: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Olsztynek</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Municipality</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fontAlgn="base">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Services Offered: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the strategy consists of four parts: 1) Socio-economic diagnosis, 2) Vision, strategic and operational objectives, key actions, 3) Consistency with other planning documents, 4) Implementation of the strategy, together with financial data and funding sources.</a:t>
            </a:r>
          </a:p>
          <a:p>
            <a:pPr marL="50800" indent="0">
              <a:spcBef>
                <a:spcPts val="0"/>
              </a:spcBef>
              <a:buNone/>
            </a:pPr>
            <a:br>
              <a:rPr lang="en-US" sz="1000" b="0" dirty="0">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Development: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is the main planning document in the Municipality of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Olsztynek</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and is consistent with other strategies and plans at regional and local level. It is an update of an earlier document that takes into account the impact of the pandemic and the changing socio-economic situation.</a:t>
            </a:r>
          </a:p>
          <a:p>
            <a:pPr marL="50800" indent="0">
              <a:spcBef>
                <a:spcPts val="0"/>
              </a:spcBef>
              <a:buNone/>
            </a:pPr>
            <a:br>
              <a:rPr lang="en-US" sz="1000" dirty="0">
                <a:solidFill>
                  <a:srgbClr val="3C4043"/>
                </a:solidFill>
                <a:latin typeface="Calibri" panose="020F0502020204030204" pitchFamily="34" charset="0"/>
                <a:ea typeface="Calibri" panose="020F0502020204030204" pitchFamily="34" charset="0"/>
                <a:cs typeface="Calibri" panose="020F0502020204030204" pitchFamily="34" charset="0"/>
              </a:rPr>
            </a:br>
            <a:endParaRPr lang="en-US" sz="10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7A36C001-077B-4184-9511-F454810855DB}"/>
              </a:ext>
            </a:extLst>
          </p:cNvPr>
          <p:cNvSpPr txBox="1">
            <a:spLocks/>
          </p:cNvSpPr>
          <p:nvPr/>
        </p:nvSpPr>
        <p:spPr>
          <a:xfrm>
            <a:off x="8271408" y="2717126"/>
            <a:ext cx="2908220" cy="22009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Zemgale</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Planning Region Development </a:t>
            </a: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Programme</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2021-2027</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Objective: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The Strategic Part determines the medium-term strategic settings and actions of the Sustainable Development Strategy of the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Zemgale</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Planning Region for 2015-2030 (hereinafter referred to as Strategy) to achieve the long-term strategic setting - vision, strategic goal, long-term development priorities. The strategic part of the development program defines nine medium-term development priorities, sets directions for action to achieve the development priorities and results to be achieved. Three horizontal priorities taken into account when implementing development priorities.P1 Quality, accessible, multifaceted lifelong learningP2 Social inclusion and health promotionP3 Competitiveness and growth of enterprises</a:t>
            </a:r>
          </a:p>
        </p:txBody>
      </p:sp>
    </p:spTree>
    <p:extLst>
      <p:ext uri="{BB962C8B-B14F-4D97-AF65-F5344CB8AC3E}">
        <p14:creationId xmlns:p14="http://schemas.microsoft.com/office/powerpoint/2010/main" val="332416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24;p23">
            <a:extLst>
              <a:ext uri="{FF2B5EF4-FFF2-40B4-BE49-F238E27FC236}">
                <a16:creationId xmlns:a16="http://schemas.microsoft.com/office/drawing/2014/main" id="{E0BF579C-092F-471F-ABD3-83DCF3CD5607}"/>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US" sz="3600" dirty="0">
                <a:solidFill>
                  <a:schemeClr val="accent1"/>
                </a:solidFill>
                <a:latin typeface="+mj-lt"/>
                <a:ea typeface="Calibri" panose="020F0502020204030204" pitchFamily="34" charset="0"/>
                <a:cs typeface="Calibri" panose="020F0502020204030204" pitchFamily="34" charset="0"/>
              </a:rPr>
              <a:t>Outline of the Policy Instrument (PI)</a:t>
            </a:r>
            <a:endParaRPr lang="en-GB" sz="3600" dirty="0">
              <a:solidFill>
                <a:schemeClr val="accent1"/>
              </a:solidFill>
              <a:latin typeface="+mj-lt"/>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7100862F-BA3B-434C-9817-5D167C5D65B6}"/>
              </a:ext>
            </a:extLst>
          </p:cNvPr>
          <p:cNvSpPr txBox="1">
            <a:spLocks/>
          </p:cNvSpPr>
          <p:nvPr/>
        </p:nvSpPr>
        <p:spPr>
          <a:xfrm>
            <a:off x="4271776" y="2051866"/>
            <a:ext cx="3330807" cy="52076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Programme</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Cantabria ERDF 2021-2027</a:t>
            </a:r>
          </a:p>
          <a:p>
            <a:pPr marL="50800" indent="0">
              <a:spcBef>
                <a:spcPts val="0"/>
              </a:spcBef>
              <a:buNone/>
            </a:pPr>
            <a:b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Objective: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This instrument is designed to support a set of integrated actions in the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Besaya’s</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geographical area in order to respond to its specific needs and challenges. The ITI Strategy is articulated through 5 strategic axes (Industrial transition, Environmental resources, People, Smart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Besaya</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and Culture and heritage), which in turn contemplate strategic lines to be deployed through more specific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actions.In</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particular, “Priority Axis 3 – Urban-rural linkage development: Smart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Besaya</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has a clear alignment with the Smart Village concept (e.g. “A3.1 – To promote a territorial development model that improves the cohesion between urban and rural areas, in a joint development process that takes advantage of the dynamic capacity of urban areas to provide value-added services through a smart perspective”).</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a:t>
            </a:r>
          </a:p>
          <a:p>
            <a:pPr marL="50800" indent="0">
              <a:spcBef>
                <a:spcPts val="0"/>
              </a:spcBef>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Management: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It is therefore a management instrument, as defined in Regulation (EU) No 2021/1060, which allows for a territorial approach to be applied in the design and implementation of public policies (i.e. combining fundings from different thematic objectives and operational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programmes</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supported by different structural funds). </a:t>
            </a:r>
          </a:p>
          <a:p>
            <a:pPr marL="50800" indent="0">
              <a:spcBef>
                <a:spcPts val="0"/>
              </a:spcBef>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Development: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ERDF operational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programme</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is currently under definition in Cantabria for 2021-2027. For this programming period, it includes under its PO5 a new participative strategy for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Besaya’s</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Basin territory to be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materialised</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as an Integrated Territorial Investment (ITI), heavily aligned with other territorial strategies such as the S3 2021-2027, directly linked with ERDF PO1.</a:t>
            </a:r>
            <a:r>
              <a:rPr lang="en-US" sz="1100" b="0" dirty="0">
                <a:solidFill>
                  <a:srgbClr val="3C4043"/>
                </a:solidFill>
                <a:latin typeface="Calibri" panose="020F0502020204030204" pitchFamily="34" charset="0"/>
                <a:ea typeface="Calibri" panose="020F0502020204030204" pitchFamily="34" charset="0"/>
                <a:cs typeface="Calibri" panose="020F0502020204030204" pitchFamily="34" charset="0"/>
              </a:rPr>
              <a:t> </a:t>
            </a:r>
            <a:endParaRPr lang="en-US" sz="1100"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7A36C001-077B-4184-9511-F454810855DB}"/>
              </a:ext>
            </a:extLst>
          </p:cNvPr>
          <p:cNvSpPr txBox="1">
            <a:spLocks/>
          </p:cNvSpPr>
          <p:nvPr/>
        </p:nvSpPr>
        <p:spPr>
          <a:xfrm>
            <a:off x="7920668" y="2060575"/>
            <a:ext cx="2908220" cy="4624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None/>
            </a:pPr>
            <a: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LEADER - Local development strategy (LDS) of the </a:t>
            </a:r>
            <a:r>
              <a:rPr lang="en-US" sz="1000" b="1" i="1" u="none" strike="noStrike" dirty="0" err="1">
                <a:solidFill>
                  <a:srgbClr val="02A984"/>
                </a:solidFill>
                <a:effectLst/>
                <a:latin typeface="Calibri" panose="020F0502020204030204" pitchFamily="34" charset="0"/>
                <a:ea typeface="Calibri" panose="020F0502020204030204" pitchFamily="34" charset="0"/>
                <a:cs typeface="Calibri" panose="020F0502020204030204" pitchFamily="34" charset="0"/>
              </a:rPr>
              <a:t>Lahn</a:t>
            </a:r>
            <a: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-Dill </a:t>
            </a:r>
            <a:r>
              <a:rPr lang="en-US" sz="1000" b="1" i="1" u="none" strike="noStrike" dirty="0" err="1">
                <a:solidFill>
                  <a:srgbClr val="02A984"/>
                </a:solidFill>
                <a:effectLst/>
                <a:latin typeface="Calibri" panose="020F0502020204030204" pitchFamily="34" charset="0"/>
                <a:ea typeface="Calibri" panose="020F0502020204030204" pitchFamily="34" charset="0"/>
                <a:cs typeface="Calibri" panose="020F0502020204030204" pitchFamily="34" charset="0"/>
              </a:rPr>
              <a:t>Wetzlar</a:t>
            </a:r>
            <a: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 region 2023 – 2027</a:t>
            </a:r>
            <a:b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br>
            <a:br>
              <a:rPr lang="en-US" sz="1000" b="0" dirty="0">
                <a:effectLst/>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Objective: </a:t>
            </a: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Promote employment, growth, gender equality involvement in agriculture, social inclusion and local </a:t>
            </a:r>
            <a:r>
              <a:rPr lang="en-US" sz="1000" b="1"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development in rural areas</a:t>
            </a: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 including circular bioeconomy and sustainable forestry</a:t>
            </a:r>
            <a:b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Management: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Local Action Group “South Warmia”</a:t>
            </a:r>
          </a:p>
          <a:p>
            <a:pPr marL="50800" indent="0">
              <a:spcBef>
                <a:spcPts val="0"/>
              </a:spcBef>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fontAlgn="base">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Services Offered:</a:t>
            </a:r>
          </a:p>
          <a:p>
            <a:pPr marL="50800" indent="0" fontAlgn="base">
              <a:spcBef>
                <a:spcPts val="0"/>
              </a:spcBef>
              <a:buNone/>
            </a:pP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LAG potential and capacity building, ensuring </a:t>
            </a:r>
            <a:r>
              <a:rPr lang="en-US" sz="1000" b="1"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development of rural areas based on local needs</a:t>
            </a: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 activation of local society, cooperation, </a:t>
            </a:r>
            <a:r>
              <a:rPr lang="en-US" sz="1000" b="1"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creation of smart villages,</a:t>
            </a: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 remote co-working spaces and traditions;</a:t>
            </a:r>
            <a:endParaRPr lang="en-US"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0800" indent="0" fontAlgn="base">
              <a:spcBef>
                <a:spcPts val="0"/>
              </a:spcBef>
              <a:buNone/>
            </a:pPr>
            <a:br>
              <a:rPr lang="en-US" sz="1000" b="0" dirty="0">
                <a:effectLst/>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Development: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Current LEADER funding period: 2023-2027. Projects typically span multiple years, with regular assessments and adjustments and is led by a Local Action Group (LAG)</a:t>
            </a:r>
          </a:p>
          <a:p>
            <a:pPr marL="50800" indent="0" fontAlgn="base">
              <a:spcBef>
                <a:spcPts val="0"/>
              </a:spcBef>
              <a:buNone/>
            </a:pPr>
            <a:br>
              <a:rPr lang="en-US" sz="1000" b="1"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Central Coordination:</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Managed by a regional management</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Adheres to overarching guidelines based on state-level directives, ensuring alignment with Hesse’s regional development goals and policies</a:t>
            </a:r>
          </a:p>
        </p:txBody>
      </p:sp>
      <p:sp>
        <p:nvSpPr>
          <p:cNvPr id="7" name="Text Placeholder 1">
            <a:extLst>
              <a:ext uri="{FF2B5EF4-FFF2-40B4-BE49-F238E27FC236}">
                <a16:creationId xmlns:a16="http://schemas.microsoft.com/office/drawing/2014/main" id="{CB3FDD82-2C9B-4927-B5FB-44B209D3FE6E}"/>
              </a:ext>
            </a:extLst>
          </p:cNvPr>
          <p:cNvSpPr txBox="1">
            <a:spLocks/>
          </p:cNvSpPr>
          <p:nvPr/>
        </p:nvSpPr>
        <p:spPr>
          <a:xfrm>
            <a:off x="864097" y="2060575"/>
            <a:ext cx="2941319" cy="29811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Model Factory Program (National SME Strategy 2019-2030)</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Objective: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Enhance SME competitiveness through advanced technologies and organizational development</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a:t>
            </a: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Management: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Operated by MGFÜ Public Benefit Non-profit Ltd.</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Services Offered:</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Technological Demonstrations: Showcasing 16 advanced technologies including cloud solutions, robotics, automation, IoT, 5G, hydrogen tech, and cybersecurity.</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Consultation &amp; Training: Organizational diagnostics, development plans, individual consultations.</a:t>
            </a: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Development: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Support for SME development plans, technology adoption, and improved business processes.</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Central Coordination:</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Managed by MGFÜ for coordination, strategic planning, and administration. Collaboration with technology providers, industry experts, and successful companies.</a:t>
            </a:r>
          </a:p>
        </p:txBody>
      </p:sp>
    </p:spTree>
    <p:extLst>
      <p:ext uri="{BB962C8B-B14F-4D97-AF65-F5344CB8AC3E}">
        <p14:creationId xmlns:p14="http://schemas.microsoft.com/office/powerpoint/2010/main" val="424417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90DEA3-2BB4-4C15-A97C-4A3FF08CA0D5}"/>
              </a:ext>
            </a:extLst>
          </p:cNvPr>
          <p:cNvSpPr>
            <a:spLocks noGrp="1"/>
          </p:cNvSpPr>
          <p:nvPr>
            <p:ph type="body" idx="1"/>
          </p:nvPr>
        </p:nvSpPr>
        <p:spPr>
          <a:xfrm>
            <a:off x="838200" y="1584963"/>
            <a:ext cx="2373351" cy="3501483"/>
          </a:xfrm>
        </p:spPr>
        <p:txBody>
          <a:bodyPr>
            <a:noAutofit/>
          </a:bodyPr>
          <a:lstStyle/>
          <a:p>
            <a:pPr marL="50800" indent="0">
              <a:spcBef>
                <a:spcPts val="0"/>
              </a:spcBef>
              <a:buNone/>
            </a:pPr>
            <a: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LEADER - Local development strategy (LDS) of the </a:t>
            </a:r>
            <a:r>
              <a:rPr lang="en-US" sz="1000" b="1" i="1" u="none" strike="noStrike" dirty="0" err="1">
                <a:solidFill>
                  <a:srgbClr val="02A984"/>
                </a:solidFill>
                <a:effectLst/>
                <a:latin typeface="Calibri" panose="020F0502020204030204" pitchFamily="34" charset="0"/>
                <a:ea typeface="Calibri" panose="020F0502020204030204" pitchFamily="34" charset="0"/>
                <a:cs typeface="Calibri" panose="020F0502020204030204" pitchFamily="34" charset="0"/>
              </a:rPr>
              <a:t>Lahn</a:t>
            </a:r>
            <a: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-Dill </a:t>
            </a:r>
            <a:r>
              <a:rPr lang="en-US" sz="1000" b="1" i="1" u="none" strike="noStrike" dirty="0" err="1">
                <a:solidFill>
                  <a:srgbClr val="02A984"/>
                </a:solidFill>
                <a:effectLst/>
                <a:latin typeface="Calibri" panose="020F0502020204030204" pitchFamily="34" charset="0"/>
                <a:ea typeface="Calibri" panose="020F0502020204030204" pitchFamily="34" charset="0"/>
                <a:cs typeface="Calibri" panose="020F0502020204030204" pitchFamily="34" charset="0"/>
              </a:rPr>
              <a:t>Wetzlar</a:t>
            </a:r>
            <a: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 region 2023 – 2027</a:t>
            </a:r>
            <a:br>
              <a:rPr lang="en-US" sz="1000" b="1" i="1" u="none" strike="noStrike" dirty="0">
                <a:solidFill>
                  <a:srgbClr val="02A984"/>
                </a:solidFill>
                <a:effectLst/>
                <a:latin typeface="Calibri" panose="020F0502020204030204" pitchFamily="34" charset="0"/>
                <a:ea typeface="Calibri" panose="020F0502020204030204" pitchFamily="34" charset="0"/>
                <a:cs typeface="Calibri" panose="020F0502020204030204" pitchFamily="34" charset="0"/>
              </a:rPr>
            </a:br>
            <a:br>
              <a:rPr lang="en-US" sz="1000" b="0" dirty="0">
                <a:effectLst/>
                <a:latin typeface="Calibri" panose="020F0502020204030204" pitchFamily="34" charset="0"/>
                <a:ea typeface="Calibri" panose="020F0502020204030204" pitchFamily="34" charset="0"/>
                <a:cs typeface="Calibri" panose="020F0502020204030204" pitchFamily="34" charset="0"/>
              </a:rPr>
            </a:b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Aim to: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use of digitalization and the dynamics behind digital applications. Digitalization also plays a role in the lighthouse projects, such as digital presentation of the regional culture or the establishment of the region as a co-working region</a:t>
            </a:r>
          </a:p>
          <a:p>
            <a:pPr marL="50800" indent="0">
              <a:spcBef>
                <a:spcPts val="0"/>
              </a:spcBef>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effectLst/>
                <a:latin typeface="Calibri" panose="020F0502020204030204" pitchFamily="34" charset="0"/>
                <a:ea typeface="Calibri" panose="020F0502020204030204" pitchFamily="34" charset="0"/>
                <a:cs typeface="Calibri" panose="020F0502020204030204" pitchFamily="34" charset="0"/>
              </a:rPr>
              <a:t>Focus on: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Strengthening the capacity of communities. </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Building smart villages, communities;</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Emphasis on green thinking communities;</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Green energy and building and support of energy communities;</a:t>
            </a:r>
          </a:p>
          <a:p>
            <a:pPr marL="50800" indent="0">
              <a:spcBef>
                <a:spcPts val="0"/>
              </a:spcBef>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Specific to: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Service of general interest; Economy, Bio-economy, Rural tourism</a:t>
            </a:r>
          </a:p>
          <a:p>
            <a:pPr marL="50800" indent="0">
              <a:spcBef>
                <a:spcPts val="0"/>
              </a:spcBef>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Expected improvements: </a:t>
            </a:r>
          </a:p>
          <a:p>
            <a:pPr marL="50800" indent="0" fontAlgn="base">
              <a:spcBef>
                <a:spcPts val="0"/>
              </a:spcBef>
              <a:buNone/>
            </a:pP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Expected Learning from other partners</a:t>
            </a:r>
            <a:b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b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Experience in policy instruments used by other partners.</a:t>
            </a:r>
          </a:p>
          <a:p>
            <a:pPr marL="50800" indent="0" fontAlgn="base">
              <a:spcBef>
                <a:spcPts val="0"/>
              </a:spcBef>
              <a:buNone/>
            </a:pP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Best practices for smart village and rural initiatives.</a:t>
            </a:r>
          </a:p>
          <a:p>
            <a:pPr marL="50800" indent="0" fontAlgn="base">
              <a:spcBef>
                <a:spcPts val="0"/>
              </a:spcBef>
              <a:buNone/>
            </a:pPr>
            <a:r>
              <a:rPr lang="en-US" sz="1000" b="0" i="0" u="none" strike="noStrike"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New projects and project ideas.</a:t>
            </a:r>
          </a:p>
          <a:p>
            <a:pPr marL="50800" indent="0" fontAlgn="base">
              <a:spcBef>
                <a:spcPts val="0"/>
              </a:spcBef>
              <a:buNone/>
            </a:pPr>
            <a:endParaRPr lang="en-US"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EEE4AE9-AD56-4CAB-BF79-30DE9CA7F56D}"/>
              </a:ext>
            </a:extLst>
          </p:cNvPr>
          <p:cNvSpPr>
            <a:spLocks noGrp="1"/>
          </p:cNvSpPr>
          <p:nvPr>
            <p:ph type="title"/>
          </p:nvPr>
        </p:nvSpPr>
        <p:spPr>
          <a:xfrm>
            <a:off x="838200" y="365125"/>
            <a:ext cx="2919761" cy="1325563"/>
          </a:xfrm>
        </p:spPr>
        <p:txBody>
          <a:bodyPr>
            <a:normAutofit/>
          </a:bodyPr>
          <a:lstStyle/>
          <a:p>
            <a:pPr rtl="0">
              <a:spcBef>
                <a:spcPts val="0"/>
              </a:spcBef>
              <a:spcAft>
                <a:spcPts val="0"/>
              </a:spcAft>
            </a:pPr>
            <a:r>
              <a:rPr lang="en-US" sz="1800" dirty="0">
                <a:latin typeface="+mj-lt"/>
              </a:rPr>
              <a:t>The Policy Instrument (PI) in the smart villages context</a:t>
            </a:r>
            <a:endParaRPr lang="en-US" dirty="0"/>
          </a:p>
        </p:txBody>
      </p:sp>
      <p:sp>
        <p:nvSpPr>
          <p:cNvPr id="4" name="Text Placeholder 1">
            <a:extLst>
              <a:ext uri="{FF2B5EF4-FFF2-40B4-BE49-F238E27FC236}">
                <a16:creationId xmlns:a16="http://schemas.microsoft.com/office/drawing/2014/main" id="{EF597FE6-6615-4532-9D7E-9569E77E0842}"/>
              </a:ext>
            </a:extLst>
          </p:cNvPr>
          <p:cNvSpPr txBox="1">
            <a:spLocks/>
          </p:cNvSpPr>
          <p:nvPr/>
        </p:nvSpPr>
        <p:spPr>
          <a:xfrm>
            <a:off x="3211551" y="1573742"/>
            <a:ext cx="2373351" cy="3501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Model Factory Program (National SME Strategy 2019-2030)</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Aim to: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Gain insights into effective policy instruments and strategies used by other partners; Learn and adapt successful models and practices for smart village and smart rural initiatives.</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Collaborative Innovation: Foster collaboration to develop innovative solutions that address the unique challenges of rural digital transformation.</a:t>
            </a:r>
          </a:p>
          <a:p>
            <a:pPr marL="50800" indent="0">
              <a:spcBef>
                <a:spcPts val="0"/>
              </a:spcBef>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Focus on : </a:t>
            </a:r>
            <a:r>
              <a:rPr lang="en-US" sz="1000" b="0" dirty="0">
                <a:solidFill>
                  <a:srgbClr val="474A4D"/>
                </a:solidFill>
                <a:latin typeface="Calibri" panose="020F0502020204030204" pitchFamily="34" charset="0"/>
                <a:ea typeface="Calibri" panose="020F0502020204030204" pitchFamily="34" charset="0"/>
                <a:cs typeface="Calibri" panose="020F0502020204030204" pitchFamily="34" charset="0"/>
              </a:rPr>
              <a:t>Facilitate the adoption of IoT, automation, and other smart technologies to support sustainable rural development and community-led digital initiatives.</a:t>
            </a: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Specific to: </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Leverage advanced technologies to promote smart village concepts, enhancing digital inclusion and economic opportunities in rural areas.</a:t>
            </a:r>
          </a:p>
          <a:p>
            <a:pPr marL="50800" indent="0">
              <a:spcBef>
                <a:spcPts val="0"/>
              </a:spcBef>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Expected improvements: </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Digital Solutions and improved awareness of digital opportunities Enhance digital literacy in rural areas Promote a smart and sustainable economy for rural enterprises. Implement recommendations</a:t>
            </a:r>
          </a:p>
          <a:p>
            <a:pPr marL="50800" indent="0">
              <a:spcBef>
                <a:spcPts val="0"/>
              </a:spcBef>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5A59F534-6381-49DB-A747-AA68EC475007}"/>
              </a:ext>
            </a:extLst>
          </p:cNvPr>
          <p:cNvSpPr txBox="1">
            <a:spLocks/>
          </p:cNvSpPr>
          <p:nvPr/>
        </p:nvSpPr>
        <p:spPr>
          <a:xfrm>
            <a:off x="5584902" y="1562520"/>
            <a:ext cx="2373351" cy="3501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spcBef>
                <a:spcPts val="0"/>
              </a:spcBef>
              <a:buFont typeface="Arial"/>
              <a:buNone/>
            </a:pP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Ballyhoura</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Development Social Inclusion Community Activation </a:t>
            </a:r>
            <a:r>
              <a:rPr lang="en-US" sz="1000" i="1" dirty="0" err="1">
                <a:solidFill>
                  <a:srgbClr val="02A984"/>
                </a:solidFill>
                <a:latin typeface="Calibri" panose="020F0502020204030204" pitchFamily="34" charset="0"/>
                <a:ea typeface="Calibri" panose="020F0502020204030204" pitchFamily="34" charset="0"/>
                <a:cs typeface="Calibri" panose="020F0502020204030204" pitchFamily="34" charset="0"/>
              </a:rPr>
              <a:t>Programme</a:t>
            </a: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 (SICAP) 2024-2028 Strategy and Action Plan for north Cork and east Limerick.</a:t>
            </a:r>
          </a:p>
          <a:p>
            <a:pPr marL="50800" indent="0">
              <a:spcBef>
                <a:spcPts val="0"/>
              </a:spcBef>
              <a:buFont typeface="Arial"/>
              <a:buNone/>
            </a:pPr>
            <a:endPar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Aim to: </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1- Support communities and engage with them in identifying/ addressing  social exclusion/ equality issues</a:t>
            </a:r>
          </a:p>
          <a:p>
            <a:pPr marL="50800" indent="0">
              <a:spcBef>
                <a:spcPts val="0"/>
              </a:spcBef>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2 -Support disadvantaged people to improve their quality of life via life long learning and </a:t>
            </a:r>
            <a:r>
              <a:rPr lang="en-US" sz="1000" b="0" dirty="0" err="1">
                <a:solidFill>
                  <a:srgbClr val="3C4043"/>
                </a:solidFill>
                <a:latin typeface="Calibri" panose="020F0502020204030204" pitchFamily="34" charset="0"/>
                <a:ea typeface="Calibri" panose="020F0502020204030204" pitchFamily="34" charset="0"/>
                <a:cs typeface="Calibri" panose="020F0502020204030204" pitchFamily="34" charset="0"/>
              </a:rPr>
              <a:t>labour</a:t>
            </a: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 market support</a:t>
            </a:r>
          </a:p>
          <a:p>
            <a:pPr marL="50800" indent="0">
              <a:spcBef>
                <a:spcPts val="0"/>
              </a:spcBef>
              <a:buFont typeface="Arial"/>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Focus on:</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Goal 1; Supporting Communities, Action 5 – Renewing Community Skills</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Goal 2; Supporting Individuals, Action 8 – Removing Barriers, Overcoming Obstacles</a:t>
            </a:r>
          </a:p>
          <a:p>
            <a:pPr marL="50800" indent="0">
              <a:spcBef>
                <a:spcPts val="0"/>
              </a:spcBef>
              <a:buFont typeface="Arial"/>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Specifically to:</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Support digital awareness, knowledge and capacity  improvements among vulnerable groups </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Use digital tools in an accessible</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Encourage use of digital tools </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Support wider community led digital inclusion</a:t>
            </a:r>
          </a:p>
          <a:p>
            <a:pPr marL="50800" indent="0">
              <a:spcBef>
                <a:spcPts val="0"/>
              </a:spcBef>
              <a:buFont typeface="Arial"/>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None/>
            </a:pPr>
            <a:r>
              <a:rPr lang="en-US" sz="1000" i="1" dirty="0">
                <a:solidFill>
                  <a:srgbClr val="02A984"/>
                </a:solidFill>
                <a:latin typeface="Calibri" panose="020F0502020204030204" pitchFamily="34" charset="0"/>
                <a:ea typeface="Calibri" panose="020F0502020204030204" pitchFamily="34" charset="0"/>
                <a:cs typeface="Calibri" panose="020F0502020204030204" pitchFamily="34" charset="0"/>
              </a:rPr>
              <a:t>Expected improvements: </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Experience in policy instruments used by other partners.</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Best practices for smart village and rural initiatives.</a:t>
            </a:r>
          </a:p>
          <a:p>
            <a:pPr marL="50800" indent="0">
              <a:spcBef>
                <a:spcPts val="0"/>
              </a:spcBef>
              <a:buFont typeface="Arial"/>
              <a:buNone/>
            </a:pPr>
            <a:r>
              <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rPr>
              <a:t>New projects and project ideas.</a:t>
            </a:r>
          </a:p>
          <a:p>
            <a:pPr marL="50800" indent="0">
              <a:spcBef>
                <a:spcPts val="0"/>
              </a:spcBef>
              <a:buFont typeface="Arial"/>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marL="50800" indent="0">
              <a:spcBef>
                <a:spcPts val="0"/>
              </a:spcBef>
              <a:buFont typeface="Arial"/>
              <a:buNone/>
            </a:pPr>
            <a:endParaRPr lang="en-US" sz="1000" b="0" dirty="0">
              <a:solidFill>
                <a:srgbClr val="3C4043"/>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20BC3E4-5FF8-47CD-AD76-BB22C3185C60}"/>
              </a:ext>
            </a:extLst>
          </p:cNvPr>
          <p:cNvSpPr txBox="1"/>
          <p:nvPr/>
        </p:nvSpPr>
        <p:spPr>
          <a:xfrm>
            <a:off x="8850615" y="1573742"/>
            <a:ext cx="2373351" cy="400110"/>
          </a:xfrm>
          <a:prstGeom prst="rect">
            <a:avLst/>
          </a:prstGeom>
          <a:noFill/>
        </p:spPr>
        <p:txBody>
          <a:bodyPr wrap="square">
            <a:spAutoFit/>
          </a:bodyPr>
          <a:lstStyle/>
          <a:p>
            <a:pPr marL="50800" indent="0">
              <a:spcBef>
                <a:spcPts val="0"/>
              </a:spcBef>
              <a:buFont typeface="Arial"/>
              <a:buNone/>
            </a:pPr>
            <a:r>
              <a:rPr lang="en-US" sz="1000" b="1" i="1" dirty="0">
                <a:solidFill>
                  <a:srgbClr val="02A984"/>
                </a:solidFill>
                <a:latin typeface="Calibri" panose="020F0502020204030204" pitchFamily="34" charset="0"/>
                <a:ea typeface="Calibri" panose="020F0502020204030204" pitchFamily="34" charset="0"/>
                <a:cs typeface="Calibri" panose="020F0502020204030204" pitchFamily="34" charset="0"/>
              </a:rPr>
              <a:t>Strategy for the Development of </a:t>
            </a:r>
            <a:r>
              <a:rPr lang="en-US" sz="1000" b="1" i="1" dirty="0" err="1">
                <a:solidFill>
                  <a:srgbClr val="02A984"/>
                </a:solidFill>
                <a:latin typeface="Calibri" panose="020F0502020204030204" pitchFamily="34" charset="0"/>
                <a:ea typeface="Calibri" panose="020F0502020204030204" pitchFamily="34" charset="0"/>
                <a:cs typeface="Calibri" panose="020F0502020204030204" pitchFamily="34" charset="0"/>
              </a:rPr>
              <a:t>Olsztynek</a:t>
            </a:r>
            <a:r>
              <a:rPr lang="en-US" sz="1000" b="1" i="1" dirty="0">
                <a:solidFill>
                  <a:srgbClr val="02A984"/>
                </a:solidFill>
                <a:latin typeface="Calibri" panose="020F0502020204030204" pitchFamily="34" charset="0"/>
                <a:ea typeface="Calibri" panose="020F0502020204030204" pitchFamily="34" charset="0"/>
                <a:cs typeface="Calibri" panose="020F0502020204030204" pitchFamily="34" charset="0"/>
              </a:rPr>
              <a:t> Municipality 2022-2030</a:t>
            </a:r>
          </a:p>
        </p:txBody>
      </p:sp>
      <p:sp>
        <p:nvSpPr>
          <p:cNvPr id="16" name="TextBox 15">
            <a:extLst>
              <a:ext uri="{FF2B5EF4-FFF2-40B4-BE49-F238E27FC236}">
                <a16:creationId xmlns:a16="http://schemas.microsoft.com/office/drawing/2014/main" id="{669BAFDC-A287-469E-8E89-939EAD293613}"/>
              </a:ext>
            </a:extLst>
          </p:cNvPr>
          <p:cNvSpPr txBox="1"/>
          <p:nvPr/>
        </p:nvSpPr>
        <p:spPr>
          <a:xfrm>
            <a:off x="8850614" y="2368064"/>
            <a:ext cx="2373351" cy="400110"/>
          </a:xfrm>
          <a:prstGeom prst="rect">
            <a:avLst/>
          </a:prstGeom>
          <a:noFill/>
        </p:spPr>
        <p:txBody>
          <a:bodyPr wrap="square">
            <a:spAutoFit/>
          </a:bodyPr>
          <a:lstStyle/>
          <a:p>
            <a:pPr marL="50800" indent="0">
              <a:spcBef>
                <a:spcPts val="0"/>
              </a:spcBef>
              <a:buFont typeface="Arial"/>
              <a:buNone/>
            </a:pPr>
            <a:r>
              <a:rPr lang="en-US" sz="1000" b="1" i="1" dirty="0" err="1">
                <a:solidFill>
                  <a:srgbClr val="02A984"/>
                </a:solidFill>
                <a:latin typeface="Calibri" panose="020F0502020204030204" pitchFamily="34" charset="0"/>
                <a:ea typeface="Calibri" panose="020F0502020204030204" pitchFamily="34" charset="0"/>
                <a:cs typeface="Calibri" panose="020F0502020204030204" pitchFamily="34" charset="0"/>
              </a:rPr>
              <a:t>Zemgale</a:t>
            </a:r>
            <a:r>
              <a:rPr lang="en-US" sz="1000" b="1" i="1" dirty="0">
                <a:solidFill>
                  <a:srgbClr val="02A984"/>
                </a:solidFill>
                <a:latin typeface="Calibri" panose="020F0502020204030204" pitchFamily="34" charset="0"/>
                <a:ea typeface="Calibri" panose="020F0502020204030204" pitchFamily="34" charset="0"/>
                <a:cs typeface="Calibri" panose="020F0502020204030204" pitchFamily="34" charset="0"/>
              </a:rPr>
              <a:t> Planning Region Development </a:t>
            </a:r>
            <a:r>
              <a:rPr lang="en-US" sz="1000" b="1" i="1" dirty="0" err="1">
                <a:solidFill>
                  <a:srgbClr val="02A984"/>
                </a:solidFill>
                <a:latin typeface="Calibri" panose="020F0502020204030204" pitchFamily="34" charset="0"/>
                <a:ea typeface="Calibri" panose="020F0502020204030204" pitchFamily="34" charset="0"/>
                <a:cs typeface="Calibri" panose="020F0502020204030204" pitchFamily="34" charset="0"/>
              </a:rPr>
              <a:t>Programme</a:t>
            </a:r>
            <a:r>
              <a:rPr lang="en-US" sz="1000" b="1" i="1" dirty="0">
                <a:solidFill>
                  <a:srgbClr val="02A984"/>
                </a:solidFill>
                <a:latin typeface="Calibri" panose="020F0502020204030204" pitchFamily="34" charset="0"/>
                <a:ea typeface="Calibri" panose="020F0502020204030204" pitchFamily="34" charset="0"/>
                <a:cs typeface="Calibri" panose="020F0502020204030204" pitchFamily="34" charset="0"/>
              </a:rPr>
              <a:t> 2021-2027</a:t>
            </a:r>
          </a:p>
        </p:txBody>
      </p:sp>
      <p:sp>
        <p:nvSpPr>
          <p:cNvPr id="17" name="TextBox 16">
            <a:extLst>
              <a:ext uri="{FF2B5EF4-FFF2-40B4-BE49-F238E27FC236}">
                <a16:creationId xmlns:a16="http://schemas.microsoft.com/office/drawing/2014/main" id="{291A4A1D-FF35-4E21-802E-FBCFDD50F010}"/>
              </a:ext>
            </a:extLst>
          </p:cNvPr>
          <p:cNvSpPr txBox="1"/>
          <p:nvPr/>
        </p:nvSpPr>
        <p:spPr>
          <a:xfrm>
            <a:off x="8850614" y="3212593"/>
            <a:ext cx="2373351" cy="246221"/>
          </a:xfrm>
          <a:prstGeom prst="rect">
            <a:avLst/>
          </a:prstGeom>
          <a:noFill/>
        </p:spPr>
        <p:txBody>
          <a:bodyPr wrap="square">
            <a:spAutoFit/>
          </a:bodyPr>
          <a:lstStyle/>
          <a:p>
            <a:pPr marL="50800" indent="0">
              <a:spcBef>
                <a:spcPts val="0"/>
              </a:spcBef>
              <a:buFont typeface="Arial"/>
              <a:buNone/>
            </a:pPr>
            <a:r>
              <a:rPr lang="en-US" sz="1000" b="1" i="1" dirty="0" err="1">
                <a:solidFill>
                  <a:srgbClr val="02A984"/>
                </a:solidFill>
                <a:latin typeface="Calibri" panose="020F0502020204030204" pitchFamily="34" charset="0"/>
                <a:ea typeface="Calibri" panose="020F0502020204030204" pitchFamily="34" charset="0"/>
                <a:cs typeface="Calibri" panose="020F0502020204030204" pitchFamily="34" charset="0"/>
              </a:rPr>
              <a:t>Programme</a:t>
            </a:r>
            <a:r>
              <a:rPr lang="en-US" sz="1000" b="1" i="1" dirty="0">
                <a:solidFill>
                  <a:srgbClr val="02A984"/>
                </a:solidFill>
                <a:latin typeface="Calibri" panose="020F0502020204030204" pitchFamily="34" charset="0"/>
                <a:ea typeface="Calibri" panose="020F0502020204030204" pitchFamily="34" charset="0"/>
                <a:cs typeface="Calibri" panose="020F0502020204030204" pitchFamily="34" charset="0"/>
              </a:rPr>
              <a:t> Cantabria ERDF 2021-2027</a:t>
            </a:r>
          </a:p>
        </p:txBody>
      </p:sp>
    </p:spTree>
    <p:extLst>
      <p:ext uri="{BB962C8B-B14F-4D97-AF65-F5344CB8AC3E}">
        <p14:creationId xmlns:p14="http://schemas.microsoft.com/office/powerpoint/2010/main" val="17037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body" idx="1"/>
          </p:nvPr>
        </p:nvSpPr>
        <p:spPr>
          <a:xfrm>
            <a:off x="949712" y="2883868"/>
            <a:ext cx="10515600" cy="1947247"/>
          </a:xfrm>
          <a:prstGeom prst="rect">
            <a:avLst/>
          </a:prstGeom>
          <a:noFill/>
          <a:ln>
            <a:noFill/>
          </a:ln>
        </p:spPr>
        <p:txBody>
          <a:bodyPr spcFirstLastPara="1" wrap="square" lIns="91425" tIns="45700" rIns="91425" bIns="45700" anchor="t" anchorCtr="0">
            <a:noAutofit/>
          </a:bodyPr>
          <a:lstStyle/>
          <a:p>
            <a:pPr marL="457200" lvl="0" indent="-406400" algn="l" rtl="0">
              <a:lnSpc>
                <a:spcPct val="120000"/>
              </a:lnSpc>
              <a:spcBef>
                <a:spcPts val="1000"/>
              </a:spcBef>
              <a:spcAft>
                <a:spcPts val="0"/>
              </a:spcAft>
              <a:buSzPts val="2800"/>
              <a:buChar char="•"/>
            </a:pPr>
            <a:r>
              <a:rPr lang="en-GB" sz="2400" b="0" dirty="0">
                <a:latin typeface="Calibri" panose="020F0502020204030204" pitchFamily="34" charset="0"/>
                <a:ea typeface="Calibri" panose="020F0502020204030204" pitchFamily="34" charset="0"/>
                <a:cs typeface="Calibri" panose="020F0502020204030204" pitchFamily="34" charset="0"/>
              </a:rPr>
              <a:t>Lead Partner: </a:t>
            </a:r>
            <a:r>
              <a:rPr lang="en-GB" sz="2400" dirty="0">
                <a:latin typeface="Calibri" panose="020F0502020204030204" pitchFamily="34" charset="0"/>
                <a:ea typeface="Calibri" panose="020F0502020204030204" pitchFamily="34" charset="0"/>
                <a:cs typeface="Calibri" panose="020F0502020204030204" pitchFamily="34" charset="0"/>
                <a:sym typeface="Open Sans"/>
              </a:rPr>
              <a:t>Local Action Group Association “South Warmia”</a:t>
            </a:r>
            <a:r>
              <a:rPr lang="en-GB" sz="2400" b="0" dirty="0">
                <a:latin typeface="Calibri" panose="020F0502020204030204" pitchFamily="34" charset="0"/>
                <a:ea typeface="Calibri" panose="020F0502020204030204" pitchFamily="34" charset="0"/>
                <a:cs typeface="Calibri" panose="020F0502020204030204" pitchFamily="34" charset="0"/>
              </a:rPr>
              <a:t>  (Tomasz </a:t>
            </a:r>
            <a:r>
              <a:rPr lang="en-GB" sz="2400" b="0" dirty="0" err="1">
                <a:latin typeface="Calibri" panose="020F0502020204030204" pitchFamily="34" charset="0"/>
                <a:ea typeface="Calibri" panose="020F0502020204030204" pitchFamily="34" charset="0"/>
                <a:cs typeface="Calibri" panose="020F0502020204030204" pitchFamily="34" charset="0"/>
              </a:rPr>
              <a:t>Piłat</a:t>
            </a:r>
            <a:r>
              <a:rPr lang="en-GB" sz="2400" b="0" dirty="0">
                <a:latin typeface="Calibri" panose="020F0502020204030204" pitchFamily="34" charset="0"/>
                <a:ea typeface="Calibri" panose="020F0502020204030204" pitchFamily="34" charset="0"/>
                <a:cs typeface="Calibri" panose="020F0502020204030204" pitchFamily="34" charset="0"/>
              </a:rPr>
              <a:t>, Iwona </a:t>
            </a:r>
            <a:r>
              <a:rPr lang="en-GB" sz="2400" b="0" dirty="0" err="1">
                <a:latin typeface="Calibri" panose="020F0502020204030204" pitchFamily="34" charset="0"/>
                <a:ea typeface="Calibri" panose="020F0502020204030204" pitchFamily="34" charset="0"/>
                <a:cs typeface="Calibri" panose="020F0502020204030204" pitchFamily="34" charset="0"/>
              </a:rPr>
              <a:t>Hudź</a:t>
            </a:r>
            <a:r>
              <a:rPr lang="en-GB" sz="2400" b="0" dirty="0">
                <a:latin typeface="Calibri" panose="020F0502020204030204" pitchFamily="34" charset="0"/>
                <a:ea typeface="Calibri" panose="020F0502020204030204" pitchFamily="34" charset="0"/>
                <a:cs typeface="Calibri" panose="020F0502020204030204" pitchFamily="34" charset="0"/>
              </a:rPr>
              <a:t>, Magdalena </a:t>
            </a:r>
            <a:r>
              <a:rPr lang="en-GB" sz="2400" b="0" dirty="0" err="1">
                <a:latin typeface="Calibri" panose="020F0502020204030204" pitchFamily="34" charset="0"/>
                <a:ea typeface="Calibri" panose="020F0502020204030204" pitchFamily="34" charset="0"/>
                <a:cs typeface="Calibri" panose="020F0502020204030204" pitchFamily="34" charset="0"/>
              </a:rPr>
              <a:t>Karczewska</a:t>
            </a:r>
            <a:r>
              <a:rPr lang="en-GB" sz="2400" b="0" dirty="0">
                <a:latin typeface="Calibri" panose="020F0502020204030204" pitchFamily="34" charset="0"/>
                <a:ea typeface="Calibri" panose="020F0502020204030204" pitchFamily="34" charset="0"/>
                <a:cs typeface="Calibri" panose="020F0502020204030204" pitchFamily="34" charset="0"/>
              </a:rPr>
              <a:t>, Joanna </a:t>
            </a:r>
            <a:r>
              <a:rPr lang="en-GB" sz="2400" b="0" dirty="0" err="1">
                <a:latin typeface="Calibri" panose="020F0502020204030204" pitchFamily="34" charset="0"/>
                <a:ea typeface="Calibri" panose="020F0502020204030204" pitchFamily="34" charset="0"/>
                <a:cs typeface="Calibri" panose="020F0502020204030204" pitchFamily="34" charset="0"/>
              </a:rPr>
              <a:t>Czułowska</a:t>
            </a:r>
            <a:r>
              <a:rPr lang="en-GB" sz="2400" b="0" dirty="0">
                <a:latin typeface="Calibri" panose="020F0502020204030204" pitchFamily="34" charset="0"/>
                <a:ea typeface="Calibri" panose="020F0502020204030204" pitchFamily="34" charset="0"/>
                <a:cs typeface="Calibri" panose="020F0502020204030204" pitchFamily="34" charset="0"/>
              </a:rPr>
              <a:t>)</a:t>
            </a:r>
            <a:endParaRPr sz="2400" dirty="0">
              <a:latin typeface="Calibri" panose="020F0502020204030204" pitchFamily="34" charset="0"/>
              <a:ea typeface="Calibri" panose="020F0502020204030204" pitchFamily="34" charset="0"/>
              <a:cs typeface="Calibri" panose="020F0502020204030204" pitchFamily="34" charset="0"/>
            </a:endParaRPr>
          </a:p>
          <a:p>
            <a:pPr marL="457200" lvl="0" indent="-406400" algn="l" rtl="0">
              <a:lnSpc>
                <a:spcPct val="120000"/>
              </a:lnSpc>
              <a:spcBef>
                <a:spcPts val="1600"/>
              </a:spcBef>
              <a:spcAft>
                <a:spcPts val="0"/>
              </a:spcAft>
              <a:buSzPts val="2800"/>
              <a:buChar char="•"/>
            </a:pPr>
            <a:r>
              <a:rPr lang="en-GB" sz="2400" b="0" dirty="0">
                <a:latin typeface="Calibri" panose="020F0502020204030204" pitchFamily="34" charset="0"/>
                <a:ea typeface="Calibri" panose="020F0502020204030204" pitchFamily="34" charset="0"/>
                <a:cs typeface="Calibri" panose="020F0502020204030204" pitchFamily="34" charset="0"/>
              </a:rPr>
              <a:t>Project Manager: External expert (</a:t>
            </a:r>
            <a:r>
              <a:rPr lang="en-GB" sz="2400" b="0" dirty="0" err="1">
                <a:latin typeface="Calibri" panose="020F0502020204030204" pitchFamily="34" charset="0"/>
                <a:ea typeface="Calibri" panose="020F0502020204030204" pitchFamily="34" charset="0"/>
                <a:cs typeface="Calibri" panose="020F0502020204030204" pitchFamily="34" charset="0"/>
              </a:rPr>
              <a:t>Małgorzata</a:t>
            </a:r>
            <a:r>
              <a:rPr lang="en-GB" sz="2400" b="0" dirty="0">
                <a:latin typeface="Calibri" panose="020F0502020204030204" pitchFamily="34" charset="0"/>
                <a:ea typeface="Calibri" panose="020F0502020204030204" pitchFamily="34" charset="0"/>
                <a:cs typeface="Calibri" panose="020F0502020204030204" pitchFamily="34" charset="0"/>
              </a:rPr>
              <a:t> </a:t>
            </a:r>
            <a:r>
              <a:rPr lang="en-GB" sz="2400" b="0" dirty="0" err="1">
                <a:latin typeface="Calibri" panose="020F0502020204030204" pitchFamily="34" charset="0"/>
                <a:ea typeface="Calibri" panose="020F0502020204030204" pitchFamily="34" charset="0"/>
                <a:cs typeface="Calibri" panose="020F0502020204030204" pitchFamily="34" charset="0"/>
              </a:rPr>
              <a:t>Steckiewicz</a:t>
            </a:r>
            <a:r>
              <a:rPr lang="en-GB" sz="2400" b="0" dirty="0">
                <a:latin typeface="Calibri" panose="020F0502020204030204" pitchFamily="34" charset="0"/>
                <a:ea typeface="Calibri" panose="020F0502020204030204" pitchFamily="34" charset="0"/>
                <a:cs typeface="Calibri" panose="020F0502020204030204" pitchFamily="34" charset="0"/>
              </a:rPr>
              <a:t>)</a:t>
            </a:r>
            <a:endParaRPr sz="2400" dirty="0">
              <a:latin typeface="Calibri" panose="020F0502020204030204" pitchFamily="34" charset="0"/>
              <a:ea typeface="Calibri" panose="020F0502020204030204" pitchFamily="34" charset="0"/>
              <a:cs typeface="Calibri" panose="020F0502020204030204" pitchFamily="34" charset="0"/>
            </a:endParaRPr>
          </a:p>
          <a:p>
            <a:pPr marL="457200" lvl="0" indent="-406400" algn="l" rtl="0">
              <a:lnSpc>
                <a:spcPct val="120000"/>
              </a:lnSpc>
              <a:spcBef>
                <a:spcPts val="1600"/>
              </a:spcBef>
              <a:spcAft>
                <a:spcPts val="600"/>
              </a:spcAft>
              <a:buSzPts val="2800"/>
              <a:buChar char="•"/>
            </a:pPr>
            <a:r>
              <a:rPr lang="en-GB" sz="2400" b="0" dirty="0">
                <a:latin typeface="Calibri" panose="020F0502020204030204" pitchFamily="34" charset="0"/>
                <a:ea typeface="Calibri" panose="020F0502020204030204" pitchFamily="34" charset="0"/>
                <a:cs typeface="Calibri" panose="020F0502020204030204" pitchFamily="34" charset="0"/>
              </a:rPr>
              <a:t>Advisory Partner, knowledge exchange, communication: </a:t>
            </a:r>
            <a:r>
              <a:rPr lang="en-GB" sz="2400" dirty="0">
                <a:latin typeface="Calibri" panose="020F0502020204030204" pitchFamily="34" charset="0"/>
                <a:ea typeface="Calibri" panose="020F0502020204030204" pitchFamily="34" charset="0"/>
                <a:cs typeface="Calibri" panose="020F0502020204030204" pitchFamily="34" charset="0"/>
              </a:rPr>
              <a:t>POLIEDRA </a:t>
            </a:r>
            <a:r>
              <a:rPr lang="en-GB" sz="2400" b="0" dirty="0">
                <a:latin typeface="Calibri" panose="020F0502020204030204" pitchFamily="34" charset="0"/>
                <a:ea typeface="Calibri" panose="020F0502020204030204" pitchFamily="34" charset="0"/>
                <a:cs typeface="Calibri" panose="020F0502020204030204" pitchFamily="34" charset="0"/>
              </a:rPr>
              <a:t>(Gianluca </a:t>
            </a:r>
            <a:r>
              <a:rPr lang="en-GB" sz="2400" b="0" dirty="0" err="1">
                <a:latin typeface="Calibri" panose="020F0502020204030204" pitchFamily="34" charset="0"/>
                <a:ea typeface="Calibri" panose="020F0502020204030204" pitchFamily="34" charset="0"/>
                <a:cs typeface="Calibri" panose="020F0502020204030204" pitchFamily="34" charset="0"/>
              </a:rPr>
              <a:t>Lentini</a:t>
            </a:r>
            <a:r>
              <a:rPr lang="en-GB" sz="2400" b="0" dirty="0">
                <a:latin typeface="Calibri" panose="020F0502020204030204" pitchFamily="34" charset="0"/>
                <a:ea typeface="Calibri" panose="020F0502020204030204" pitchFamily="34" charset="0"/>
                <a:cs typeface="Calibri" panose="020F0502020204030204" pitchFamily="34" charset="0"/>
              </a:rPr>
              <a:t>, Andrea Mora)</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124;p23">
            <a:extLst>
              <a:ext uri="{FF2B5EF4-FFF2-40B4-BE49-F238E27FC236}">
                <a16:creationId xmlns:a16="http://schemas.microsoft.com/office/drawing/2014/main" id="{B5E9BF03-8FC6-4F24-8575-098312C3EF48}"/>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rPr>
              <a:t>INSPIRE project </a:t>
            </a:r>
          </a:p>
          <a:p>
            <a:pPr>
              <a:buSzPts val="2400"/>
              <a:buFont typeface="Arial"/>
              <a:buNone/>
            </a:pPr>
            <a:r>
              <a:rPr lang="en-GB" sz="3600" dirty="0">
                <a:solidFill>
                  <a:schemeClr val="accent1"/>
                </a:solidFill>
                <a:latin typeface="+mj-lt"/>
              </a:rPr>
              <a:t>Management structure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5" name="Google Shape;124;p23">
            <a:extLst>
              <a:ext uri="{FF2B5EF4-FFF2-40B4-BE49-F238E27FC236}">
                <a16:creationId xmlns:a16="http://schemas.microsoft.com/office/drawing/2014/main" id="{B5E9BF03-8FC6-4F24-8575-098312C3EF48}"/>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rPr>
              <a:t>INSPIRE project </a:t>
            </a:r>
          </a:p>
          <a:p>
            <a:pPr>
              <a:buSzPts val="2400"/>
              <a:buFont typeface="Arial"/>
              <a:buNone/>
            </a:pPr>
            <a:r>
              <a:rPr lang="en-GB" sz="3600" dirty="0">
                <a:solidFill>
                  <a:schemeClr val="accent1"/>
                </a:solidFill>
                <a:latin typeface="+mj-lt"/>
              </a:rPr>
              <a:t>Communication strategy</a:t>
            </a:r>
          </a:p>
        </p:txBody>
      </p:sp>
      <p:sp>
        <p:nvSpPr>
          <p:cNvPr id="9" name="TextBox 8">
            <a:extLst>
              <a:ext uri="{FF2B5EF4-FFF2-40B4-BE49-F238E27FC236}">
                <a16:creationId xmlns:a16="http://schemas.microsoft.com/office/drawing/2014/main" id="{C86D4390-BA01-449F-9850-BAAE8931013B}"/>
              </a:ext>
            </a:extLst>
          </p:cNvPr>
          <p:cNvSpPr txBox="1"/>
          <p:nvPr/>
        </p:nvSpPr>
        <p:spPr>
          <a:xfrm>
            <a:off x="964581" y="2261102"/>
            <a:ext cx="5131419" cy="4278094"/>
          </a:xfrm>
          <a:prstGeom prst="rect">
            <a:avLst/>
          </a:prstGeom>
          <a:noFill/>
        </p:spPr>
        <p:txBody>
          <a:bodyPr wrap="square">
            <a:spAutoFit/>
          </a:bodyPr>
          <a:lstStyle/>
          <a:p>
            <a:pPr rtl="0">
              <a:spcBef>
                <a:spcPts val="0"/>
              </a:spcBef>
              <a:spcAft>
                <a:spcPts val="0"/>
              </a:spcAft>
            </a:pPr>
            <a:r>
              <a:rPr lang="en-US" sz="2000" b="1" i="0" u="none" strike="noStrike" dirty="0">
                <a:solidFill>
                  <a:srgbClr val="000000"/>
                </a:solidFill>
                <a:effectLst/>
                <a:latin typeface="Open Sans" panose="020B0606030504020204" pitchFamily="34" charset="0"/>
              </a:rPr>
              <a:t>What has been done?</a:t>
            </a:r>
            <a:endParaRPr lang="en-US" b="0" dirty="0">
              <a:effectLst/>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Creation of INSPIRE Partnership mailing list - LP</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Creation of INSPIRE </a:t>
            </a:r>
            <a:r>
              <a:rPr lang="en-US" sz="1400" b="0" i="0" u="none" strike="noStrike" dirty="0" err="1">
                <a:solidFill>
                  <a:srgbClr val="000000"/>
                </a:solidFill>
                <a:effectLst/>
                <a:latin typeface="Open Sans" panose="020B0606030504020204" pitchFamily="34" charset="0"/>
              </a:rPr>
              <a:t>GoogleDrive</a:t>
            </a:r>
            <a:r>
              <a:rPr lang="en-US" sz="1400" b="0" i="0" u="none" strike="noStrike" dirty="0">
                <a:solidFill>
                  <a:srgbClr val="000000"/>
                </a:solidFill>
                <a:effectLst/>
                <a:latin typeface="Open Sans" panose="020B0606030504020204" pitchFamily="34" charset="0"/>
              </a:rPr>
              <a:t> + Communication shared folder  LP + CM</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PPs registration to the Interreg Platform, profile updating and connection to the project website, to be displayed on the INSPIRE’s Contacts webpage  PPs (ongoing)</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INSPIRE website initialization  </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Poster with information about the project (minimum size A3), including the financial support from the Union, at a location readily visible to the public  PPs</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INSPIRE roll up</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INSPIRE social media channels (</a:t>
            </a:r>
            <a:r>
              <a:rPr lang="en-US" sz="1400" b="0" i="0" u="none" strike="noStrike" dirty="0" err="1">
                <a:solidFill>
                  <a:srgbClr val="000000"/>
                </a:solidFill>
                <a:effectLst/>
                <a:latin typeface="Open Sans" panose="020B0606030504020204" pitchFamily="34" charset="0"/>
              </a:rPr>
              <a:t>Linkedin</a:t>
            </a:r>
            <a:r>
              <a:rPr lang="en-US" sz="1400" b="0" i="0" u="none" strike="noStrike" dirty="0">
                <a:solidFill>
                  <a:srgbClr val="000000"/>
                </a:solidFill>
                <a:effectLst/>
                <a:latin typeface="Open Sans" panose="020B0606030504020204" pitchFamily="34" charset="0"/>
              </a:rPr>
              <a:t>, Facebook, Instagram, </a:t>
            </a:r>
            <a:r>
              <a:rPr lang="en-US" sz="1400" b="0" i="0" u="none" strike="noStrike" dirty="0" err="1">
                <a:solidFill>
                  <a:srgbClr val="000000"/>
                </a:solidFill>
                <a:effectLst/>
                <a:latin typeface="Open Sans" panose="020B0606030504020204" pitchFamily="34" charset="0"/>
              </a:rPr>
              <a:t>Linkedin</a:t>
            </a:r>
            <a:r>
              <a:rPr lang="en-US" sz="1400" b="0" i="0" u="none" strike="noStrike" dirty="0">
                <a:solidFill>
                  <a:srgbClr val="000000"/>
                </a:solidFill>
                <a:effectLst/>
                <a:latin typeface="Open Sans" panose="020B0606030504020204" pitchFamily="34" charset="0"/>
              </a:rPr>
              <a:t>)</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Publication of information about the project on the PPs institutional websites and social media  - PPs</a:t>
            </a: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Feedback on the Communication plan draft by the end of July - PPs</a:t>
            </a:r>
          </a:p>
        </p:txBody>
      </p:sp>
      <p:sp>
        <p:nvSpPr>
          <p:cNvPr id="11" name="TextBox 10">
            <a:extLst>
              <a:ext uri="{FF2B5EF4-FFF2-40B4-BE49-F238E27FC236}">
                <a16:creationId xmlns:a16="http://schemas.microsoft.com/office/drawing/2014/main" id="{7841C7A8-D2E8-4F27-BCC4-2FDE5639F62E}"/>
              </a:ext>
            </a:extLst>
          </p:cNvPr>
          <p:cNvSpPr txBox="1"/>
          <p:nvPr/>
        </p:nvSpPr>
        <p:spPr>
          <a:xfrm>
            <a:off x="6096000" y="2285135"/>
            <a:ext cx="5568176" cy="2123658"/>
          </a:xfrm>
          <a:prstGeom prst="rect">
            <a:avLst/>
          </a:prstGeom>
          <a:noFill/>
        </p:spPr>
        <p:txBody>
          <a:bodyPr wrap="square">
            <a:spAutoFit/>
          </a:bodyPr>
          <a:lstStyle/>
          <a:p>
            <a:pPr rtl="0">
              <a:spcBef>
                <a:spcPts val="0"/>
              </a:spcBef>
              <a:spcAft>
                <a:spcPts val="0"/>
              </a:spcAft>
            </a:pPr>
            <a:r>
              <a:rPr lang="en-US" sz="2000" b="1" i="0" u="none" strike="noStrike" dirty="0">
                <a:solidFill>
                  <a:srgbClr val="000000"/>
                </a:solidFill>
                <a:effectLst/>
                <a:latin typeface="Open Sans" panose="020B0606030504020204" pitchFamily="34" charset="0"/>
              </a:rPr>
              <a:t>What next?</a:t>
            </a:r>
            <a:endParaRPr lang="en-US" b="0" dirty="0">
              <a:effectLst/>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Nomination of </a:t>
            </a:r>
            <a:r>
              <a:rPr lang="en-US" sz="1400" b="1" i="0" u="none" strike="noStrike" dirty="0">
                <a:solidFill>
                  <a:srgbClr val="000000"/>
                </a:solidFill>
                <a:effectLst/>
                <a:latin typeface="Open Sans" panose="020B0606030504020204" pitchFamily="34" charset="0"/>
              </a:rPr>
              <a:t>Local communication manager</a:t>
            </a:r>
            <a:r>
              <a:rPr lang="en-US" sz="1400" b="0" i="0" u="none" strike="noStrike" dirty="0">
                <a:solidFill>
                  <a:srgbClr val="000000"/>
                </a:solidFill>
                <a:effectLst/>
                <a:latin typeface="Open Sans" panose="020B0606030504020204" pitchFamily="34" charset="0"/>
              </a:rPr>
              <a:t> - PPs</a:t>
            </a:r>
            <a:endParaRPr lang="en-US" sz="1400" b="1" i="0" u="none" strike="noStrike" dirty="0">
              <a:solidFill>
                <a:srgbClr val="000000"/>
              </a:solidFill>
              <a:effectLst/>
              <a:latin typeface="Open Sans" panose="020B0606030504020204" pitchFamily="34"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Creation of INSPIRE</a:t>
            </a:r>
            <a:r>
              <a:rPr lang="en-US" sz="1400" b="1" i="0" u="none" strike="noStrike" dirty="0">
                <a:solidFill>
                  <a:srgbClr val="000000"/>
                </a:solidFill>
                <a:effectLst/>
                <a:latin typeface="Open Sans" panose="020B0606030504020204" pitchFamily="34" charset="0"/>
              </a:rPr>
              <a:t> national/international target groups First press releases </a:t>
            </a:r>
            <a:r>
              <a:rPr lang="en-US" sz="1400" b="0" i="0" u="none" strike="noStrike" dirty="0">
                <a:solidFill>
                  <a:srgbClr val="000000"/>
                </a:solidFill>
                <a:effectLst/>
                <a:latin typeface="Open Sans" panose="020B0606030504020204" pitchFamily="34" charset="0"/>
              </a:rPr>
              <a:t>(locally) - PPs</a:t>
            </a:r>
            <a:endParaRPr lang="en-US" sz="1400" b="1" i="0" u="none" strike="noStrike" dirty="0">
              <a:solidFill>
                <a:srgbClr val="000000"/>
              </a:solidFill>
              <a:effectLst/>
              <a:latin typeface="Open Sans" panose="020B0606030504020204" pitchFamily="34" charset="0"/>
            </a:endParaRPr>
          </a:p>
          <a:p>
            <a:pPr marL="285750" indent="-285750"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Open Sans" panose="020B0606030504020204" pitchFamily="34" charset="0"/>
              </a:rPr>
              <a:t>Video Inception</a:t>
            </a:r>
            <a:r>
              <a:rPr lang="en-US" sz="1400" b="0" i="0" u="none" strike="noStrike" dirty="0">
                <a:solidFill>
                  <a:srgbClr val="000000"/>
                </a:solidFill>
                <a:effectLst/>
                <a:latin typeface="Open Sans" panose="020B0606030504020204" pitchFamily="34" charset="0"/>
              </a:rPr>
              <a:t>: collecting materials, assemblage and post productions for 6 short videos</a:t>
            </a:r>
            <a:endParaRPr lang="en-US" sz="1400" b="1" i="0" u="none" strike="noStrike" dirty="0">
              <a:solidFill>
                <a:srgbClr val="000000"/>
              </a:solidFill>
              <a:effectLst/>
              <a:latin typeface="Open Sans" panose="020B0606030504020204" pitchFamily="34" charset="0"/>
            </a:endParaRPr>
          </a:p>
          <a:p>
            <a:pPr marL="285750"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Open Sans" panose="020B0606030504020204" pitchFamily="34" charset="0"/>
              </a:rPr>
              <a:t>Connections between INSPIRE and the </a:t>
            </a:r>
            <a:r>
              <a:rPr lang="en-US" sz="1400" b="1" i="0" u="none" strike="noStrike" dirty="0">
                <a:solidFill>
                  <a:srgbClr val="000000"/>
                </a:solidFill>
                <a:effectLst/>
                <a:latin typeface="Open Sans" panose="020B0606030504020204" pitchFamily="34" charset="0"/>
              </a:rPr>
              <a:t>New European Bauhaus </a:t>
            </a:r>
            <a:endParaRPr lang="en-US" sz="1400" b="0" i="0" u="none" strike="noStrike" dirty="0">
              <a:solidFill>
                <a:srgbClr val="000000"/>
              </a:solidFill>
              <a:effectLst/>
              <a:latin typeface="Open Sans" panose="020B0606030504020204" pitchFamily="34" charset="0"/>
            </a:endParaRPr>
          </a:p>
          <a:p>
            <a:pPr marL="285750" indent="-285750"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Open Sans" panose="020B0606030504020204" pitchFamily="34" charset="0"/>
              </a:rPr>
              <a:t>Final Video</a:t>
            </a:r>
          </a:p>
        </p:txBody>
      </p:sp>
    </p:spTree>
    <p:extLst>
      <p:ext uri="{BB962C8B-B14F-4D97-AF65-F5344CB8AC3E}">
        <p14:creationId xmlns:p14="http://schemas.microsoft.com/office/powerpoint/2010/main" val="179634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body" idx="1"/>
          </p:nvPr>
        </p:nvSpPr>
        <p:spPr>
          <a:xfrm>
            <a:off x="998127" y="2105954"/>
            <a:ext cx="7133664" cy="4351338"/>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JS – Joint Secretariat</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MA – Managing Authority</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LP – Lead Partner</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PP – Project Partner (PP02, PP03…)</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APA – Associated Policy Authority</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PR – Progress Report (JPR – Joint Progress Report)</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PI – Policy Instrument</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RP – reporting period (semester)</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CC – Cost categories (Staff costs, Administration, etc.)</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SG – Stakeholders Group (SGM – Stakeholders Group Meeting)</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SC – Steering Committee</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PA – Partnership Agreement</a:t>
            </a:r>
            <a:endParaRPr dirty="0">
              <a:latin typeface="Calibri" panose="020F0502020204030204" pitchFamily="34" charset="0"/>
              <a:ea typeface="Calibri" panose="020F0502020204030204" pitchFamily="34" charset="0"/>
              <a:cs typeface="Calibri" panose="020F0502020204030204" pitchFamily="34" charset="0"/>
            </a:endParaRPr>
          </a:p>
          <a:p>
            <a:pPr marL="50800" lvl="0" indent="0" algn="l" rtl="0">
              <a:lnSpc>
                <a:spcPct val="90000"/>
              </a:lnSpc>
              <a:spcBef>
                <a:spcPts val="1000"/>
              </a:spcBef>
              <a:spcAft>
                <a:spcPts val="0"/>
              </a:spcAft>
              <a:buSzPts val="2800"/>
              <a:buNone/>
            </a:pPr>
            <a:r>
              <a:rPr lang="en-GB" sz="1400" b="0" dirty="0">
                <a:latin typeface="Calibri" panose="020F0502020204030204" pitchFamily="34" charset="0"/>
                <a:ea typeface="Calibri" panose="020F0502020204030204" pitchFamily="34" charset="0"/>
                <a:cs typeface="Calibri" panose="020F0502020204030204" pitchFamily="34" charset="0"/>
              </a:rPr>
              <a:t>SC – Subsidy Contract</a:t>
            </a:r>
            <a:endParaRPr sz="1400" b="0" dirty="0">
              <a:latin typeface="Calibri" panose="020F0502020204030204" pitchFamily="34" charset="0"/>
              <a:ea typeface="Calibri" panose="020F0502020204030204" pitchFamily="34" charset="0"/>
              <a:cs typeface="Calibri" panose="020F0502020204030204" pitchFamily="34" charset="0"/>
            </a:endParaRPr>
          </a:p>
        </p:txBody>
      </p:sp>
      <p:sp>
        <p:nvSpPr>
          <p:cNvPr id="279" name="Google Shape;279;p42"/>
          <p:cNvSpPr/>
          <p:nvPr/>
        </p:nvSpPr>
        <p:spPr>
          <a:xfrm>
            <a:off x="6314919" y="1948806"/>
            <a:ext cx="5514570" cy="4524275"/>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LP Local Action Group „South Warmia” – </a:t>
            </a:r>
            <a:r>
              <a:rPr lang="en-GB"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LAG SW</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AP02 </a:t>
            </a:r>
            <a:r>
              <a:rPr lang="en-GB"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Poliedra</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PP03 </a:t>
            </a:r>
            <a:r>
              <a:rPr lang="en-GB" sz="12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Ballyhoura</a:t>
            </a: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Development CLG -</a:t>
            </a:r>
            <a:r>
              <a:rPr lang="en-GB"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BD</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PP04 </a:t>
            </a:r>
            <a:r>
              <a:rPr lang="en-GB" sz="12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Zemgale</a:t>
            </a: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Planning Region - </a:t>
            </a:r>
            <a:r>
              <a:rPr lang="en-GB"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Zemgale</a:t>
            </a:r>
            <a:endParaRP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PP05 MGFÜ Public Benefit Non-profit Ltd - </a:t>
            </a:r>
            <a:r>
              <a:rPr lang="en-GB"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MGFU</a:t>
            </a:r>
            <a:endParaRPr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PP06 Institute for Rural Development Research at Goethe University Frankfurt/Main </a:t>
            </a:r>
            <a:r>
              <a:rPr lang="en-GB"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t>
            </a:r>
            <a:r>
              <a:rPr lang="en-GB"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IfLS</a:t>
            </a: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a:t>
            </a:r>
            <a:endParaRPr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PP07 European Projects Office of the Government of Cantabria - </a:t>
            </a:r>
            <a:r>
              <a:rPr lang="en-GB"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OPECAN</a:t>
            </a:r>
            <a:endParaRPr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PP08 Regional Ministry of Economy and Finance of the Government of Cantabria - </a:t>
            </a:r>
            <a:r>
              <a:rPr lang="en-GB"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Cantabria</a:t>
            </a:r>
            <a:endParaRPr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APA01 Region </a:t>
            </a:r>
            <a:r>
              <a:rPr lang="en-GB" sz="12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Lahn</a:t>
            </a: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-Dill-</a:t>
            </a:r>
            <a:r>
              <a:rPr lang="en-GB" sz="12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Wetzlar</a:t>
            </a:r>
            <a:endParaRPr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rtl="0">
              <a:lnSpc>
                <a:spcPct val="20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APA02 </a:t>
            </a:r>
            <a:r>
              <a:rPr lang="en-GB" sz="12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Olsztynek</a:t>
            </a: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Municipality </a:t>
            </a:r>
            <a:endParaRPr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p:txBody>
      </p:sp>
      <p:sp>
        <p:nvSpPr>
          <p:cNvPr id="5" name="Google Shape;124;p23">
            <a:extLst>
              <a:ext uri="{FF2B5EF4-FFF2-40B4-BE49-F238E27FC236}">
                <a16:creationId xmlns:a16="http://schemas.microsoft.com/office/drawing/2014/main" id="{63CEF342-3EA0-4964-82E4-74C4677DDE32}"/>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rPr>
              <a:t>INSPIRE project </a:t>
            </a:r>
          </a:p>
          <a:p>
            <a:pPr>
              <a:buSzPts val="2400"/>
              <a:buFont typeface="Arial"/>
              <a:buNone/>
            </a:pPr>
            <a:r>
              <a:rPr lang="en-GB" sz="3600" dirty="0">
                <a:solidFill>
                  <a:schemeClr val="accent1"/>
                </a:solidFill>
                <a:latin typeface="+mj-lt"/>
              </a:rPr>
              <a:t>Main abbreviations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pen Sans"/>
              <a:buNone/>
            </a:pPr>
            <a:r>
              <a:rPr lang="en-GB"/>
              <a:t> </a:t>
            </a:r>
            <a:endParaRPr/>
          </a:p>
        </p:txBody>
      </p:sp>
      <p:sp>
        <p:nvSpPr>
          <p:cNvPr id="555" name="Google Shape;555;p6"/>
          <p:cNvSpPr txBox="1">
            <a:spLocks noGrp="1"/>
          </p:cNvSpPr>
          <p:nvPr>
            <p:ph type="subTitle" idx="1"/>
          </p:nvPr>
        </p:nvSpPr>
        <p:spPr>
          <a:xfrm>
            <a:off x="857771" y="2807060"/>
            <a:ext cx="5383651" cy="107107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7200"/>
              <a:buNone/>
            </a:pPr>
            <a:r>
              <a:rPr lang="en-GB" sz="7200" b="1" dirty="0">
                <a:latin typeface="+mj-lt"/>
                <a:ea typeface="Open Sans"/>
                <a:cs typeface="Open Sans"/>
                <a:sym typeface="Open Sans"/>
              </a:rPr>
              <a:t>Thank you!</a:t>
            </a:r>
            <a:endParaRPr dirty="0">
              <a:latin typeface="+mj-lt"/>
            </a:endParaRPr>
          </a:p>
        </p:txBody>
      </p:sp>
      <p:sp>
        <p:nvSpPr>
          <p:cNvPr id="556" name="Google Shape;556;p6"/>
          <p:cNvSpPr txBox="1"/>
          <p:nvPr/>
        </p:nvSpPr>
        <p:spPr>
          <a:xfrm>
            <a:off x="857771" y="5201061"/>
            <a:ext cx="5115288" cy="338554"/>
          </a:xfrm>
          <a:prstGeom prst="rect">
            <a:avLst/>
          </a:prstGeom>
          <a:solidFill>
            <a:srgbClr val="4AB69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lt1"/>
                </a:solidFill>
                <a:latin typeface="+mj-lt"/>
                <a:ea typeface="Open Sans"/>
                <a:cs typeface="Open Sans"/>
                <a:sym typeface="Open Sans"/>
              </a:rPr>
              <a:t>www.interregeurope.eu/INSPIRE</a:t>
            </a:r>
            <a:endParaRPr sz="1400" b="0" i="0" u="none" strike="noStrike" cap="none" dirty="0">
              <a:solidFill>
                <a:srgbClr val="000000"/>
              </a:solidFill>
              <a:latin typeface="+mj-lt"/>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p:cNvPicPr preferRelativeResize="0"/>
          <p:nvPr/>
        </p:nvPicPr>
        <p:blipFill rotWithShape="1">
          <a:blip r:embed="rId3">
            <a:alphaModFix/>
          </a:blip>
          <a:srcRect/>
          <a:stretch/>
        </p:blipFill>
        <p:spPr>
          <a:xfrm>
            <a:off x="4619626" y="942974"/>
            <a:ext cx="6248400" cy="4972052"/>
          </a:xfrm>
          <a:prstGeom prst="flowChartPreparation">
            <a:avLst/>
          </a:prstGeom>
          <a:noFill/>
          <a:ln>
            <a:noFill/>
          </a:ln>
        </p:spPr>
      </p:pic>
      <p:sp>
        <p:nvSpPr>
          <p:cNvPr id="155" name="Google Shape;155;p25"/>
          <p:cNvSpPr txBox="1">
            <a:spLocks noGrp="1"/>
          </p:cNvSpPr>
          <p:nvPr>
            <p:ph type="title"/>
          </p:nvPr>
        </p:nvSpPr>
        <p:spPr>
          <a:xfrm>
            <a:off x="404813" y="1562099"/>
            <a:ext cx="7743825" cy="1325563"/>
          </a:xfrm>
          <a:prstGeom prst="rect">
            <a:avLst/>
          </a:prstGeom>
          <a:solidFill>
            <a:schemeClr val="lt1"/>
          </a:solidFill>
          <a:ln w="952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GB" dirty="0">
                <a:latin typeface="+mj-lt"/>
              </a:rPr>
              <a:t>What is </a:t>
            </a:r>
            <a:r>
              <a:rPr lang="en-GB" dirty="0">
                <a:solidFill>
                  <a:schemeClr val="accent1"/>
                </a:solidFill>
                <a:latin typeface="+mj-lt"/>
              </a:rPr>
              <a:t>INSPIRE project </a:t>
            </a:r>
            <a:r>
              <a:rPr lang="en-GB" dirty="0">
                <a:latin typeface="+mj-lt"/>
              </a:rPr>
              <a:t>about?</a:t>
            </a:r>
            <a:endParaRPr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7" descr="Two men holding up a sign&#10;&#10;Description automatically generated"/>
          <p:cNvPicPr preferRelativeResize="0"/>
          <p:nvPr/>
        </p:nvPicPr>
        <p:blipFill rotWithShape="1">
          <a:blip r:embed="rId3">
            <a:alphaModFix/>
          </a:blip>
          <a:srcRect/>
          <a:stretch/>
        </p:blipFill>
        <p:spPr>
          <a:xfrm>
            <a:off x="7496174" y="-19671"/>
            <a:ext cx="3096295" cy="6877671"/>
          </a:xfrm>
          <a:prstGeom prst="rect">
            <a:avLst/>
          </a:prstGeom>
          <a:noFill/>
          <a:ln>
            <a:noFill/>
          </a:ln>
        </p:spPr>
      </p:pic>
      <p:sp>
        <p:nvSpPr>
          <p:cNvPr id="169" name="Google Shape;169;p27"/>
          <p:cNvSpPr txBox="1"/>
          <p:nvPr/>
        </p:nvSpPr>
        <p:spPr>
          <a:xfrm>
            <a:off x="914399" y="1828058"/>
            <a:ext cx="5991225"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INSPIRE: Innovative and Smarter Policy Instruments for Rural Europe</a:t>
            </a:r>
            <a:endParaRPr sz="2800" b="1"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marR="0" lvl="0" indent="0" algn="l" rtl="0">
              <a:lnSpc>
                <a:spcPct val="100000"/>
              </a:lnSpc>
              <a:spcBef>
                <a:spcPts val="0"/>
              </a:spcBef>
              <a:spcAft>
                <a:spcPts val="0"/>
              </a:spcAft>
              <a:buNone/>
            </a:pPr>
            <a:endParaRPr sz="2800" b="0"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marR="0" lvl="0" indent="0" algn="l" rtl="0">
              <a:lnSpc>
                <a:spcPct val="100000"/>
              </a:lnSpc>
              <a:spcBef>
                <a:spcPts val="0"/>
              </a:spcBef>
              <a:spcAft>
                <a:spcPts val="0"/>
              </a:spcAft>
              <a:buNone/>
            </a:pPr>
            <a:r>
              <a:rPr lang="en-GB" sz="2800" b="0"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Policy objective:</a:t>
            </a:r>
            <a:endParaRPr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800" b="0"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Smarter Europe (policy objective 1)</a:t>
            </a:r>
            <a:endParaRPr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800" b="0"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marR="0" lvl="0" indent="0" algn="l" rtl="0">
              <a:lnSpc>
                <a:spcPct val="100000"/>
              </a:lnSpc>
              <a:spcBef>
                <a:spcPts val="0"/>
              </a:spcBef>
              <a:spcAft>
                <a:spcPts val="0"/>
              </a:spcAft>
              <a:buNone/>
            </a:pPr>
            <a:r>
              <a:rPr lang="en-GB" sz="2800" b="0"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Specific objective:</a:t>
            </a:r>
            <a:endParaRPr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800" b="0" i="0" u="none" strike="noStrike" cap="none" dirty="0">
                <a:solidFill>
                  <a:srgbClr val="7F7F7F"/>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Digitisation</a:t>
            </a:r>
            <a:endParaRPr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70" name="Google Shape;170;p27" descr="A logo of a cloud&#10;&#10;Description automatically generated"/>
          <p:cNvPicPr preferRelativeResize="0"/>
          <p:nvPr/>
        </p:nvPicPr>
        <p:blipFill rotWithShape="1">
          <a:blip r:embed="rId4">
            <a:alphaModFix/>
          </a:blip>
          <a:srcRect/>
          <a:stretch/>
        </p:blipFill>
        <p:spPr>
          <a:xfrm>
            <a:off x="4782322" y="4486274"/>
            <a:ext cx="2418577" cy="2062155"/>
          </a:xfrm>
          <a:prstGeom prst="rect">
            <a:avLst/>
          </a:prstGeom>
          <a:noFill/>
          <a:ln>
            <a:noFill/>
          </a:ln>
        </p:spPr>
      </p:pic>
      <p:sp>
        <p:nvSpPr>
          <p:cNvPr id="5" name="Google Shape;124;p23">
            <a:extLst>
              <a:ext uri="{FF2B5EF4-FFF2-40B4-BE49-F238E27FC236}">
                <a16:creationId xmlns:a16="http://schemas.microsoft.com/office/drawing/2014/main" id="{3203E914-2183-43FC-ABDD-C2C390AE7E98}"/>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4" name="Google Shape;184;p29"/>
          <p:cNvSpPr txBox="1"/>
          <p:nvPr/>
        </p:nvSpPr>
        <p:spPr>
          <a:xfrm>
            <a:off x="992458" y="2481662"/>
            <a:ext cx="9333571"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The INSPIRE project's overall objective is to </a:t>
            </a:r>
            <a:r>
              <a:rPr lang="en-GB" sz="2400" b="1" i="0" u="none" strike="noStrike" cap="none" dirty="0">
                <a:solidFill>
                  <a:schemeClr val="accent1"/>
                </a:solidFill>
                <a:latin typeface="Calibri" panose="020F0502020204030204" pitchFamily="34" charset="0"/>
                <a:ea typeface="Calibri" panose="020F0502020204030204" pitchFamily="34" charset="0"/>
                <a:cs typeface="Calibri" panose="020F0502020204030204" pitchFamily="34" charset="0"/>
                <a:sym typeface="Open Sans"/>
              </a:rPr>
              <a:t>making full use of the opportunities arising from digitisation and ICT in rural areas.</a:t>
            </a:r>
          </a:p>
          <a:p>
            <a:pPr marL="0" marR="0" lvl="0" indent="0" algn="l" rtl="0">
              <a:lnSpc>
                <a:spcPct val="100000"/>
              </a:lnSpc>
              <a:spcBef>
                <a:spcPts val="0"/>
              </a:spcBef>
              <a:spcAft>
                <a:spcPts val="0"/>
              </a:spcAft>
              <a:buNone/>
            </a:pPr>
            <a:endParaRPr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l" rtl="0">
              <a:lnSpc>
                <a:spcPct val="100000"/>
              </a:lnSpc>
              <a:spcBef>
                <a:spcPts val="0"/>
              </a:spcBef>
              <a:spcAft>
                <a:spcPts val="0"/>
              </a:spcAft>
              <a:buNone/>
            </a:pP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This will be achieved through creating</a:t>
            </a:r>
            <a:r>
              <a:rPr lang="en-GB" sz="2400" b="1"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 </a:t>
            </a:r>
            <a:r>
              <a:rPr lang="en-GB" sz="2400" b="1" i="0" u="none" strike="noStrike" cap="none" dirty="0">
                <a:solidFill>
                  <a:schemeClr val="accent1"/>
                </a:solidFill>
                <a:latin typeface="Calibri" panose="020F0502020204030204" pitchFamily="34" charset="0"/>
                <a:ea typeface="Calibri" panose="020F0502020204030204" pitchFamily="34" charset="0"/>
                <a:cs typeface="Calibri" panose="020F0502020204030204" pitchFamily="34" charset="0"/>
                <a:sym typeface="Open Sans"/>
              </a:rPr>
              <a:t>stronger territorial policy instruments (PIs)</a:t>
            </a:r>
            <a:r>
              <a:rPr lang="en-GB" sz="2400" b="0" i="0" u="none" strike="noStrike" cap="none" dirty="0">
                <a:solidFill>
                  <a:schemeClr val="accent1"/>
                </a:solidFill>
                <a:latin typeface="Calibri" panose="020F0502020204030204" pitchFamily="34" charset="0"/>
                <a:ea typeface="Calibri" panose="020F0502020204030204" pitchFamily="34" charset="0"/>
                <a:cs typeface="Calibri" panose="020F0502020204030204" pitchFamily="34" charset="0"/>
                <a:sym typeface="Open Sans"/>
              </a:rPr>
              <a:t> </a:t>
            </a:r>
            <a:r>
              <a:rPr lang="en-GB"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rPr>
              <a:t>enabling smarter planning for the future of rural areas, PIs that may go beyond the sectorial aspects of ERDF/EAFRD/ESF and embrace a more focused and holistic vision for rural areas.</a:t>
            </a:r>
            <a:endParaRPr sz="2400" b="0" i="0" u="none" strike="noStrike" cap="none" dirty="0">
              <a:solidFill>
                <a:srgbClr val="211D1E"/>
              </a:solidFill>
              <a:latin typeface="Calibri" panose="020F0502020204030204" pitchFamily="34" charset="0"/>
              <a:ea typeface="Calibri" panose="020F0502020204030204" pitchFamily="34" charset="0"/>
              <a:cs typeface="Calibri" panose="020F0502020204030204" pitchFamily="34" charset="0"/>
              <a:sym typeface="Open Sans"/>
            </a:endParaRPr>
          </a:p>
        </p:txBody>
      </p:sp>
      <p:sp>
        <p:nvSpPr>
          <p:cNvPr id="6" name="Google Shape;124;p23">
            <a:extLst>
              <a:ext uri="{FF2B5EF4-FFF2-40B4-BE49-F238E27FC236}">
                <a16:creationId xmlns:a16="http://schemas.microsoft.com/office/drawing/2014/main" id="{91689FF8-1277-4A4B-8818-DF68E6238324}"/>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GB" sz="3600" dirty="0">
                <a:solidFill>
                  <a:schemeClr val="accent1"/>
                </a:solidFill>
                <a:latin typeface="+mj-lt"/>
                <a:ea typeface="Calibri" panose="020F0502020204030204" pitchFamily="34" charset="0"/>
                <a:cs typeface="Calibri" panose="020F0502020204030204" pitchFamily="34" charset="0"/>
              </a:rPr>
              <a:t>Main aim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p23">
            <a:extLst>
              <a:ext uri="{FF2B5EF4-FFF2-40B4-BE49-F238E27FC236}">
                <a16:creationId xmlns:a16="http://schemas.microsoft.com/office/drawing/2014/main" id="{C9D7E710-B23F-4ED2-A345-A9545A924466}"/>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GB" sz="3600" dirty="0">
                <a:solidFill>
                  <a:schemeClr val="accent1"/>
                </a:solidFill>
                <a:latin typeface="+mj-lt"/>
                <a:ea typeface="Calibri" panose="020F0502020204030204" pitchFamily="34" charset="0"/>
                <a:cs typeface="Calibri" panose="020F0502020204030204" pitchFamily="34" charset="0"/>
              </a:rPr>
              <a:t>Smart Villages Rationale</a:t>
            </a:r>
          </a:p>
        </p:txBody>
      </p:sp>
      <p:graphicFrame>
        <p:nvGraphicFramePr>
          <p:cNvPr id="9" name="Diagram 8">
            <a:extLst>
              <a:ext uri="{FF2B5EF4-FFF2-40B4-BE49-F238E27FC236}">
                <a16:creationId xmlns:a16="http://schemas.microsoft.com/office/drawing/2014/main" id="{BCB54620-1B6A-4969-BF20-152E5254B042}"/>
              </a:ext>
            </a:extLst>
          </p:cNvPr>
          <p:cNvGraphicFramePr/>
          <p:nvPr>
            <p:extLst>
              <p:ext uri="{D42A27DB-BD31-4B8C-83A1-F6EECF244321}">
                <p14:modId xmlns:p14="http://schemas.microsoft.com/office/powerpoint/2010/main" val="982894448"/>
              </p:ext>
            </p:extLst>
          </p:nvPr>
        </p:nvGraphicFramePr>
        <p:xfrm>
          <a:off x="1042640" y="2209265"/>
          <a:ext cx="8115400" cy="413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04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31"/>
          <p:cNvPicPr preferRelativeResize="0"/>
          <p:nvPr/>
        </p:nvPicPr>
        <p:blipFill rotWithShape="1">
          <a:blip r:embed="rId3">
            <a:alphaModFix/>
          </a:blip>
          <a:srcRect r="13573"/>
          <a:stretch/>
        </p:blipFill>
        <p:spPr>
          <a:xfrm>
            <a:off x="1103976" y="2143892"/>
            <a:ext cx="8149273" cy="443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Google Shape;124;p23">
            <a:extLst>
              <a:ext uri="{FF2B5EF4-FFF2-40B4-BE49-F238E27FC236}">
                <a16:creationId xmlns:a16="http://schemas.microsoft.com/office/drawing/2014/main" id="{3C36DBE0-2683-4474-8B44-6A0A490FB753}"/>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GB" sz="3600" dirty="0">
                <a:solidFill>
                  <a:schemeClr val="accent1"/>
                </a:solidFill>
                <a:latin typeface="+mj-lt"/>
                <a:ea typeface="Calibri" panose="020F0502020204030204" pitchFamily="34" charset="0"/>
                <a:cs typeface="Calibri" panose="020F0502020204030204" pitchFamily="34" charset="0"/>
              </a:rPr>
              <a:t>Outputs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8" name="Google Shape;88;p18"/>
          <p:cNvPicPr preferRelativeResize="0"/>
          <p:nvPr/>
        </p:nvPicPr>
        <p:blipFill rotWithShape="1">
          <a:blip r:embed="rId3">
            <a:alphaModFix/>
          </a:blip>
          <a:srcRect/>
          <a:stretch/>
        </p:blipFill>
        <p:spPr>
          <a:xfrm>
            <a:off x="7605896" y="1189896"/>
            <a:ext cx="4240314" cy="4943192"/>
          </a:xfrm>
          <a:prstGeom prst="rect">
            <a:avLst/>
          </a:prstGeom>
          <a:noFill/>
          <a:ln>
            <a:noFill/>
          </a:ln>
          <a:effectLst>
            <a:outerShdw blurRad="292100" dist="139700" dir="2700000" algn="tl" rotWithShape="0">
              <a:srgbClr val="333333">
                <a:alpha val="64705"/>
              </a:srgbClr>
            </a:outerShdw>
          </a:effectLst>
        </p:spPr>
      </p:pic>
      <p:sp>
        <p:nvSpPr>
          <p:cNvPr id="89" name="Google Shape;89;p18"/>
          <p:cNvSpPr txBox="1"/>
          <p:nvPr/>
        </p:nvSpPr>
        <p:spPr>
          <a:xfrm>
            <a:off x="903250" y="2272584"/>
            <a:ext cx="6467705" cy="3860504"/>
          </a:xfrm>
          <a:prstGeom prst="rect">
            <a:avLst/>
          </a:prstGeom>
          <a:noFill/>
          <a:ln>
            <a:noFill/>
          </a:ln>
        </p:spPr>
        <p:txBody>
          <a:bodyPr spcFirstLastPara="1" wrap="square" lIns="91425" tIns="45700" rIns="91425" bIns="45700" anchor="t" anchorCtr="0">
            <a:spAutoFit/>
          </a:bodyPr>
          <a:lstStyle/>
          <a:p>
            <a:pPr marL="393700" lvl="0" indent="-342900" rtl="0">
              <a:lnSpc>
                <a:spcPct val="90000"/>
              </a:lnSpc>
              <a:spcBef>
                <a:spcPts val="1000"/>
              </a:spcBef>
              <a:spcAft>
                <a:spcPts val="0"/>
              </a:spcAft>
              <a:buSzPts val="2800"/>
              <a:buFont typeface="Arial" panose="020B0604020202020204" pitchFamily="34" charset="0"/>
              <a:buChar char="•"/>
            </a:pPr>
            <a:r>
              <a:rPr lang="en-US" sz="1800" dirty="0" err="1">
                <a:latin typeface="Calibri" panose="020F0502020204030204" pitchFamily="34" charset="0"/>
                <a:ea typeface="Calibri" panose="020F0502020204030204" pitchFamily="34" charset="0"/>
                <a:cs typeface="Calibri" panose="020F0502020204030204" pitchFamily="34" charset="0"/>
              </a:rPr>
              <a:t>Poliedra</a:t>
            </a:r>
            <a:r>
              <a:rPr lang="en-US" sz="1800" dirty="0">
                <a:latin typeface="Calibri" panose="020F0502020204030204" pitchFamily="34" charset="0"/>
                <a:ea typeface="Calibri" panose="020F0502020204030204" pitchFamily="34" charset="0"/>
                <a:cs typeface="Calibri" panose="020F0502020204030204" pitchFamily="34" charset="0"/>
              </a:rPr>
              <a:t> generated and presented the project idea: November 2021</a:t>
            </a:r>
          </a:p>
          <a:p>
            <a:pPr marL="393700" lvl="0" indent="-342900" rtl="0">
              <a:lnSpc>
                <a:spcPct val="90000"/>
              </a:lnSpc>
              <a:spcBef>
                <a:spcPts val="1000"/>
              </a:spcBef>
              <a:spcAft>
                <a:spcPts val="0"/>
              </a:spcAft>
              <a:buSzPts val="28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Project proposal prepared and submitted in the 1st call for proposals (closed on 31.5.2022)</a:t>
            </a:r>
          </a:p>
          <a:p>
            <a:pPr marL="393700" lvl="0" indent="-342900" rtl="0">
              <a:lnSpc>
                <a:spcPct val="90000"/>
              </a:lnSpc>
              <a:spcBef>
                <a:spcPts val="1000"/>
              </a:spcBef>
              <a:spcAft>
                <a:spcPts val="0"/>
              </a:spcAft>
              <a:buSzPts val="28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Project proposal prepared and submitted in the 2nd call for proposals (closed on 9.06.2023)</a:t>
            </a:r>
          </a:p>
          <a:p>
            <a:pPr marL="393700" lvl="0" indent="-342900" rtl="0">
              <a:lnSpc>
                <a:spcPct val="90000"/>
              </a:lnSpc>
              <a:spcBef>
                <a:spcPts val="1000"/>
              </a:spcBef>
              <a:spcAft>
                <a:spcPts val="0"/>
              </a:spcAft>
              <a:buSzPts val="280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Project approved </a:t>
            </a:r>
            <a:r>
              <a:rPr lang="en-US" sz="1800" dirty="0">
                <a:latin typeface="Calibri" panose="020F0502020204030204" pitchFamily="34" charset="0"/>
                <a:ea typeface="Calibri" panose="020F0502020204030204" pitchFamily="34" charset="0"/>
                <a:cs typeface="Calibri" panose="020F0502020204030204" pitchFamily="34" charset="0"/>
              </a:rPr>
              <a:t>under conditions on the 12.12.2023</a:t>
            </a:r>
          </a:p>
          <a:p>
            <a:pPr marL="393700" lvl="0" indent="-342900" rtl="0">
              <a:lnSpc>
                <a:spcPct val="90000"/>
              </a:lnSpc>
              <a:spcBef>
                <a:spcPts val="1000"/>
              </a:spcBef>
              <a:spcAft>
                <a:spcPts val="0"/>
              </a:spcAft>
              <a:buSzPts val="28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Conditions fulfilled on the 13.03.2024</a:t>
            </a:r>
          </a:p>
          <a:p>
            <a:pPr marL="393700" lvl="0" indent="-342900" rtl="0">
              <a:lnSpc>
                <a:spcPct val="90000"/>
              </a:lnSpc>
              <a:spcBef>
                <a:spcPts val="1000"/>
              </a:spcBef>
              <a:spcAft>
                <a:spcPts val="0"/>
              </a:spcAft>
              <a:buSzPts val="28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Subsidy contract signed on the 11.04.2024</a:t>
            </a:r>
          </a:p>
          <a:p>
            <a:pPr marL="393700" lvl="0" indent="-342900" rtl="0">
              <a:lnSpc>
                <a:spcPct val="90000"/>
              </a:lnSpc>
              <a:spcBef>
                <a:spcPts val="1000"/>
              </a:spcBef>
              <a:spcAft>
                <a:spcPts val="0"/>
              </a:spcAft>
              <a:buSzPts val="280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Implementation of the project: 1.04.2024 - 30.06.2028 </a:t>
            </a:r>
          </a:p>
          <a:p>
            <a:pPr marL="393700" lvl="0" indent="-342900" rtl="0">
              <a:lnSpc>
                <a:spcPct val="90000"/>
              </a:lnSpc>
              <a:spcBef>
                <a:spcPts val="1000"/>
              </a:spcBef>
              <a:spcAft>
                <a:spcPts val="0"/>
              </a:spcAft>
              <a:buSzPts val="2800"/>
              <a:buFont typeface="Arial" panose="020B0604020202020204" pitchFamily="34" charset="0"/>
              <a:buChar char="•"/>
            </a:pPr>
            <a:r>
              <a:rPr lang="en-GB"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Open Sans"/>
              </a:rPr>
              <a:t>Timing: </a:t>
            </a:r>
            <a:r>
              <a:rPr lang="en-GB" sz="18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Open Sans"/>
              </a:rPr>
              <a:t>36 months + 12 months project implementation</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124;p23">
            <a:extLst>
              <a:ext uri="{FF2B5EF4-FFF2-40B4-BE49-F238E27FC236}">
                <a16:creationId xmlns:a16="http://schemas.microsoft.com/office/drawing/2014/main" id="{99B6CF6C-FB78-4DA9-B6B8-8709A54675B7}"/>
              </a:ext>
            </a:extLst>
          </p:cNvPr>
          <p:cNvSpPr txBox="1">
            <a:spLocks/>
          </p:cNvSpPr>
          <p:nvPr/>
        </p:nvSpPr>
        <p:spPr>
          <a:xfrm>
            <a:off x="864097" y="758365"/>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ts val="2400"/>
              <a:buFont typeface="Arial"/>
              <a:buNone/>
            </a:pPr>
            <a:r>
              <a:rPr lang="en-GB" sz="3600" dirty="0">
                <a:latin typeface="+mj-lt"/>
                <a:ea typeface="Calibri" panose="020F0502020204030204" pitchFamily="34" charset="0"/>
                <a:cs typeface="Calibri" panose="020F0502020204030204" pitchFamily="34" charset="0"/>
              </a:rPr>
              <a:t>INSPIRE project </a:t>
            </a:r>
          </a:p>
          <a:p>
            <a:pPr>
              <a:buSzPts val="2400"/>
              <a:buFont typeface="Arial"/>
              <a:buNone/>
            </a:pPr>
            <a:r>
              <a:rPr lang="en-GB" sz="3600" dirty="0">
                <a:solidFill>
                  <a:schemeClr val="accent1"/>
                </a:solidFill>
                <a:latin typeface="+mj-lt"/>
                <a:ea typeface="Calibri" panose="020F0502020204030204" pitchFamily="34" charset="0"/>
                <a:cs typeface="Calibri" panose="020F0502020204030204" pitchFamily="34" charset="0"/>
              </a:rPr>
              <a:t>History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46"/>
          <p:cNvSpPr/>
          <p:nvPr/>
        </p:nvSpPr>
        <p:spPr>
          <a:xfrm>
            <a:off x="643001" y="3865621"/>
            <a:ext cx="1440180" cy="675640"/>
          </a:xfrm>
          <a:custGeom>
            <a:avLst/>
            <a:gdLst/>
            <a:ahLst/>
            <a:cxnLst/>
            <a:rect l="l" t="t" r="r" b="b"/>
            <a:pathLst>
              <a:path w="1440180" h="675639" extrusionOk="0">
                <a:moveTo>
                  <a:pt x="1102614" y="0"/>
                </a:moveTo>
                <a:lnTo>
                  <a:pt x="0" y="0"/>
                </a:lnTo>
                <a:lnTo>
                  <a:pt x="337566" y="337566"/>
                </a:lnTo>
                <a:lnTo>
                  <a:pt x="0" y="675132"/>
                </a:lnTo>
                <a:lnTo>
                  <a:pt x="1102614" y="675132"/>
                </a:lnTo>
                <a:lnTo>
                  <a:pt x="1440180" y="337566"/>
                </a:lnTo>
                <a:lnTo>
                  <a:pt x="1102614" y="0"/>
                </a:lnTo>
                <a:close/>
              </a:path>
            </a:pathLst>
          </a:custGeom>
          <a:solidFill>
            <a:srgbClr val="9493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46"/>
          <p:cNvSpPr/>
          <p:nvPr/>
        </p:nvSpPr>
        <p:spPr>
          <a:xfrm>
            <a:off x="1973454" y="3870192"/>
            <a:ext cx="1440180" cy="673735"/>
          </a:xfrm>
          <a:custGeom>
            <a:avLst/>
            <a:gdLst/>
            <a:ahLst/>
            <a:cxnLst/>
            <a:rect l="l" t="t" r="r" b="b"/>
            <a:pathLst>
              <a:path w="1440179" h="673735" extrusionOk="0">
                <a:moveTo>
                  <a:pt x="1103376" y="0"/>
                </a:moveTo>
                <a:lnTo>
                  <a:pt x="0" y="0"/>
                </a:lnTo>
                <a:lnTo>
                  <a:pt x="336804" y="336804"/>
                </a:lnTo>
                <a:lnTo>
                  <a:pt x="0" y="673608"/>
                </a:lnTo>
                <a:lnTo>
                  <a:pt x="1103376" y="673608"/>
                </a:lnTo>
                <a:lnTo>
                  <a:pt x="1440180" y="336804"/>
                </a:lnTo>
                <a:lnTo>
                  <a:pt x="1103376" y="0"/>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46"/>
          <p:cNvSpPr/>
          <p:nvPr/>
        </p:nvSpPr>
        <p:spPr>
          <a:xfrm>
            <a:off x="3325241" y="3870192"/>
            <a:ext cx="1440180" cy="673735"/>
          </a:xfrm>
          <a:custGeom>
            <a:avLst/>
            <a:gdLst/>
            <a:ahLst/>
            <a:cxnLst/>
            <a:rect l="l" t="t" r="r" b="b"/>
            <a:pathLst>
              <a:path w="1440179" h="673735" extrusionOk="0">
                <a:moveTo>
                  <a:pt x="1103376" y="0"/>
                </a:moveTo>
                <a:lnTo>
                  <a:pt x="0" y="0"/>
                </a:lnTo>
                <a:lnTo>
                  <a:pt x="336804" y="336804"/>
                </a:lnTo>
                <a:lnTo>
                  <a:pt x="0" y="673608"/>
                </a:lnTo>
                <a:lnTo>
                  <a:pt x="1103376" y="673608"/>
                </a:lnTo>
                <a:lnTo>
                  <a:pt x="1440180" y="336804"/>
                </a:lnTo>
                <a:lnTo>
                  <a:pt x="1103376"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46"/>
          <p:cNvSpPr/>
          <p:nvPr/>
        </p:nvSpPr>
        <p:spPr>
          <a:xfrm>
            <a:off x="4646549" y="3870192"/>
            <a:ext cx="1440180" cy="673735"/>
          </a:xfrm>
          <a:custGeom>
            <a:avLst/>
            <a:gdLst/>
            <a:ahLst/>
            <a:cxnLst/>
            <a:rect l="l" t="t" r="r" b="b"/>
            <a:pathLst>
              <a:path w="1440179" h="673735" extrusionOk="0">
                <a:moveTo>
                  <a:pt x="1103376" y="0"/>
                </a:moveTo>
                <a:lnTo>
                  <a:pt x="0" y="0"/>
                </a:lnTo>
                <a:lnTo>
                  <a:pt x="336804" y="336804"/>
                </a:lnTo>
                <a:lnTo>
                  <a:pt x="0" y="673608"/>
                </a:lnTo>
                <a:lnTo>
                  <a:pt x="1103376" y="673608"/>
                </a:lnTo>
                <a:lnTo>
                  <a:pt x="1440180" y="336804"/>
                </a:lnTo>
                <a:lnTo>
                  <a:pt x="1103376" y="0"/>
                </a:lnTo>
                <a:close/>
              </a:path>
            </a:pathLst>
          </a:custGeom>
          <a:solidFill>
            <a:srgbClr val="9493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46"/>
          <p:cNvSpPr/>
          <p:nvPr/>
        </p:nvSpPr>
        <p:spPr>
          <a:xfrm>
            <a:off x="6007482" y="3870192"/>
            <a:ext cx="1438910" cy="673735"/>
          </a:xfrm>
          <a:custGeom>
            <a:avLst/>
            <a:gdLst/>
            <a:ahLst/>
            <a:cxnLst/>
            <a:rect l="l" t="t" r="r" b="b"/>
            <a:pathLst>
              <a:path w="1438909" h="673735" extrusionOk="0">
                <a:moveTo>
                  <a:pt x="1101852" y="0"/>
                </a:moveTo>
                <a:lnTo>
                  <a:pt x="0" y="0"/>
                </a:lnTo>
                <a:lnTo>
                  <a:pt x="336804" y="336804"/>
                </a:lnTo>
                <a:lnTo>
                  <a:pt x="0" y="673608"/>
                </a:lnTo>
                <a:lnTo>
                  <a:pt x="1101852" y="673608"/>
                </a:lnTo>
                <a:lnTo>
                  <a:pt x="1438656" y="336804"/>
                </a:lnTo>
                <a:lnTo>
                  <a:pt x="1101852" y="0"/>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46"/>
          <p:cNvSpPr/>
          <p:nvPr/>
        </p:nvSpPr>
        <p:spPr>
          <a:xfrm>
            <a:off x="7377558" y="3853428"/>
            <a:ext cx="1440180" cy="673735"/>
          </a:xfrm>
          <a:custGeom>
            <a:avLst/>
            <a:gdLst/>
            <a:ahLst/>
            <a:cxnLst/>
            <a:rect l="l" t="t" r="r" b="b"/>
            <a:pathLst>
              <a:path w="1440179" h="673735" extrusionOk="0">
                <a:moveTo>
                  <a:pt x="1103376" y="0"/>
                </a:moveTo>
                <a:lnTo>
                  <a:pt x="0" y="0"/>
                </a:lnTo>
                <a:lnTo>
                  <a:pt x="336804" y="336804"/>
                </a:lnTo>
                <a:lnTo>
                  <a:pt x="0" y="673608"/>
                </a:lnTo>
                <a:lnTo>
                  <a:pt x="1103376" y="673608"/>
                </a:lnTo>
                <a:lnTo>
                  <a:pt x="1440180" y="336804"/>
                </a:lnTo>
                <a:lnTo>
                  <a:pt x="1103376"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46"/>
          <p:cNvSpPr/>
          <p:nvPr/>
        </p:nvSpPr>
        <p:spPr>
          <a:xfrm>
            <a:off x="8749158" y="3853428"/>
            <a:ext cx="1440180" cy="673735"/>
          </a:xfrm>
          <a:custGeom>
            <a:avLst/>
            <a:gdLst/>
            <a:ahLst/>
            <a:cxnLst/>
            <a:rect l="l" t="t" r="r" b="b"/>
            <a:pathLst>
              <a:path w="1440179" h="673735" extrusionOk="0">
                <a:moveTo>
                  <a:pt x="1103376" y="0"/>
                </a:moveTo>
                <a:lnTo>
                  <a:pt x="0" y="0"/>
                </a:lnTo>
                <a:lnTo>
                  <a:pt x="336804" y="336804"/>
                </a:lnTo>
                <a:lnTo>
                  <a:pt x="0" y="673608"/>
                </a:lnTo>
                <a:lnTo>
                  <a:pt x="1103376" y="673608"/>
                </a:lnTo>
                <a:lnTo>
                  <a:pt x="1440180" y="336804"/>
                </a:lnTo>
                <a:lnTo>
                  <a:pt x="1103376" y="0"/>
                </a:lnTo>
                <a:close/>
              </a:path>
            </a:pathLst>
          </a:custGeom>
          <a:solidFill>
            <a:srgbClr val="9493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46"/>
          <p:cNvSpPr/>
          <p:nvPr/>
        </p:nvSpPr>
        <p:spPr>
          <a:xfrm>
            <a:off x="10120758" y="3853428"/>
            <a:ext cx="1440180" cy="673735"/>
          </a:xfrm>
          <a:custGeom>
            <a:avLst/>
            <a:gdLst/>
            <a:ahLst/>
            <a:cxnLst/>
            <a:rect l="l" t="t" r="r" b="b"/>
            <a:pathLst>
              <a:path w="1440179" h="673735" extrusionOk="0">
                <a:moveTo>
                  <a:pt x="1103376" y="0"/>
                </a:moveTo>
                <a:lnTo>
                  <a:pt x="0" y="0"/>
                </a:lnTo>
                <a:lnTo>
                  <a:pt x="336804" y="336804"/>
                </a:lnTo>
                <a:lnTo>
                  <a:pt x="0" y="673608"/>
                </a:lnTo>
                <a:lnTo>
                  <a:pt x="1103376" y="673608"/>
                </a:lnTo>
                <a:lnTo>
                  <a:pt x="1440180" y="336804"/>
                </a:lnTo>
                <a:lnTo>
                  <a:pt x="1103376" y="0"/>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46"/>
          <p:cNvSpPr txBox="1"/>
          <p:nvPr/>
        </p:nvSpPr>
        <p:spPr>
          <a:xfrm>
            <a:off x="101912" y="2697670"/>
            <a:ext cx="1917700" cy="686726"/>
          </a:xfrm>
          <a:prstGeom prst="rect">
            <a:avLst/>
          </a:prstGeom>
          <a:noFill/>
          <a:ln w="12700" cap="flat" cmpd="sng">
            <a:noFill/>
            <a:prstDash val="solid"/>
            <a:round/>
            <a:headEnd type="none" w="sm" len="sm"/>
            <a:tailEnd type="none" w="sm" len="sm"/>
          </a:ln>
        </p:spPr>
        <p:txBody>
          <a:bodyPr spcFirstLastPara="1" wrap="square" lIns="0" tIns="40000" rIns="0" bIns="0" anchor="t" anchorCtr="0">
            <a:spAutoFit/>
          </a:bodyPr>
          <a:lstStyle/>
          <a:p>
            <a:pPr marL="91440" marR="0"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12 Dec 2023</a:t>
            </a:r>
            <a:endParaRPr sz="1400" b="0" i="0" u="none" strike="noStrike" cap="none" dirty="0">
              <a:solidFill>
                <a:srgbClr val="000000"/>
              </a:solidFill>
              <a:latin typeface="Arial"/>
              <a:ea typeface="Arial"/>
              <a:cs typeface="Arial"/>
              <a:sym typeface="Arial"/>
            </a:endParaRPr>
          </a:p>
          <a:p>
            <a:pPr marL="91440" marR="107950"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Beginning of eligibility  of expenditure</a:t>
            </a:r>
            <a:endParaRPr sz="1400" b="0" i="0" u="none" strike="noStrike" cap="none" dirty="0">
              <a:solidFill>
                <a:srgbClr val="000000"/>
              </a:solidFill>
              <a:latin typeface="Arial"/>
              <a:ea typeface="Arial"/>
              <a:cs typeface="Arial"/>
              <a:sym typeface="Arial"/>
            </a:endParaRPr>
          </a:p>
        </p:txBody>
      </p:sp>
      <p:sp>
        <p:nvSpPr>
          <p:cNvPr id="316" name="Google Shape;316;p46"/>
          <p:cNvSpPr txBox="1"/>
          <p:nvPr/>
        </p:nvSpPr>
        <p:spPr>
          <a:xfrm>
            <a:off x="1968882" y="5788909"/>
            <a:ext cx="1428115" cy="687353"/>
          </a:xfrm>
          <a:prstGeom prst="rect">
            <a:avLst/>
          </a:prstGeom>
          <a:noFill/>
          <a:ln w="12700" cap="flat" cmpd="sng">
            <a:noFill/>
            <a:prstDash val="solid"/>
            <a:round/>
            <a:headEnd type="none" w="sm" len="sm"/>
            <a:tailEnd type="none" w="sm" len="sm"/>
          </a:ln>
        </p:spPr>
        <p:txBody>
          <a:bodyPr spcFirstLastPara="1" wrap="square" lIns="0" tIns="40625" rIns="0" bIns="0" anchor="t" anchorCtr="0">
            <a:spAutoFit/>
          </a:bodyPr>
          <a:lstStyle/>
          <a:p>
            <a:pPr marL="90805" marR="0"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1 Apr 2024 </a:t>
            </a:r>
            <a:r>
              <a:rPr lang="en-GB" sz="1400" b="0" i="0" u="none" strike="noStrike" cap="none" dirty="0">
                <a:solidFill>
                  <a:srgbClr val="000000"/>
                </a:solidFill>
                <a:latin typeface="Arial"/>
                <a:ea typeface="Arial"/>
                <a:cs typeface="Arial"/>
                <a:sym typeface="Arial"/>
              </a:rPr>
              <a:t>Beginning of semester 1</a:t>
            </a:r>
            <a:endParaRPr sz="1400" b="0" i="0" u="none" strike="noStrike" cap="none" dirty="0">
              <a:solidFill>
                <a:srgbClr val="000000"/>
              </a:solidFill>
              <a:latin typeface="Arial"/>
              <a:ea typeface="Arial"/>
              <a:cs typeface="Arial"/>
              <a:sym typeface="Arial"/>
            </a:endParaRPr>
          </a:p>
        </p:txBody>
      </p:sp>
      <p:sp>
        <p:nvSpPr>
          <p:cNvPr id="317" name="Google Shape;317;p46"/>
          <p:cNvSpPr txBox="1"/>
          <p:nvPr/>
        </p:nvSpPr>
        <p:spPr>
          <a:xfrm>
            <a:off x="2572386" y="2328343"/>
            <a:ext cx="2602041" cy="1056053"/>
          </a:xfrm>
          <a:prstGeom prst="rect">
            <a:avLst/>
          </a:prstGeom>
          <a:noFill/>
          <a:ln w="12700" cap="flat" cmpd="sng">
            <a:noFill/>
            <a:prstDash val="solid"/>
            <a:round/>
            <a:headEnd type="none" w="sm" len="sm"/>
            <a:tailEnd type="none" w="sm" len="sm"/>
          </a:ln>
        </p:spPr>
        <p:txBody>
          <a:bodyPr spcFirstLastPara="1" wrap="square" lIns="0" tIns="40000" rIns="0" bIns="0" anchor="t" anchorCtr="0">
            <a:spAutoFit/>
          </a:bodyPr>
          <a:lstStyle/>
          <a:p>
            <a:pPr marL="91440" marR="0"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30 Sep 2024</a:t>
            </a:r>
            <a:endParaRPr sz="1400" b="0" i="0" u="none" strike="noStrike" cap="none" dirty="0">
              <a:solidFill>
                <a:srgbClr val="000000"/>
              </a:solidFill>
              <a:latin typeface="Arial"/>
              <a:ea typeface="Arial"/>
              <a:cs typeface="Arial"/>
              <a:sym typeface="Arial"/>
            </a:endParaRPr>
          </a:p>
          <a:p>
            <a:pPr marL="91440" marR="0"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End of semester 1</a:t>
            </a:r>
            <a:endParaRPr sz="1400" b="0" i="0" u="none" strike="noStrike" cap="none" dirty="0">
              <a:solidFill>
                <a:srgbClr val="000000"/>
              </a:solidFill>
              <a:latin typeface="Arial"/>
              <a:ea typeface="Arial"/>
              <a:cs typeface="Arial"/>
              <a:sym typeface="Arial"/>
            </a:endParaRPr>
          </a:p>
          <a:p>
            <a:pPr marL="91440" marR="149860" lvl="0" indent="0" algn="ctr" rtl="0">
              <a:lnSpc>
                <a:spcPct val="100000"/>
              </a:lnSpc>
              <a:spcBef>
                <a:spcPts val="1200"/>
              </a:spcBef>
              <a:spcAft>
                <a:spcPts val="0"/>
              </a:spcAft>
              <a:buNone/>
            </a:pPr>
            <a:r>
              <a:rPr lang="en-GB" sz="1400" b="1" i="0" u="none" strike="noStrike" cap="none" dirty="0">
                <a:solidFill>
                  <a:srgbClr val="000000"/>
                </a:solidFill>
                <a:latin typeface="Arial"/>
                <a:ea typeface="Arial"/>
                <a:cs typeface="Arial"/>
                <a:sym typeface="Arial"/>
              </a:rPr>
              <a:t>Signed partnership  agreement!</a:t>
            </a:r>
            <a:endParaRPr sz="1400" b="0" i="0" u="none" strike="noStrike" cap="none" dirty="0">
              <a:solidFill>
                <a:srgbClr val="000000"/>
              </a:solidFill>
              <a:latin typeface="Arial"/>
              <a:ea typeface="Arial"/>
              <a:cs typeface="Arial"/>
              <a:sym typeface="Arial"/>
            </a:endParaRPr>
          </a:p>
        </p:txBody>
      </p:sp>
      <p:sp>
        <p:nvSpPr>
          <p:cNvPr id="318" name="Google Shape;318;p46"/>
          <p:cNvSpPr txBox="1"/>
          <p:nvPr/>
        </p:nvSpPr>
        <p:spPr>
          <a:xfrm>
            <a:off x="4498722" y="5784336"/>
            <a:ext cx="1545590" cy="686065"/>
          </a:xfrm>
          <a:prstGeom prst="rect">
            <a:avLst/>
          </a:prstGeom>
          <a:noFill/>
          <a:ln w="12700" cap="flat" cmpd="sng">
            <a:noFill/>
            <a:prstDash val="solid"/>
            <a:round/>
            <a:headEnd type="none" w="sm" len="sm"/>
            <a:tailEnd type="none" w="sm" len="sm"/>
          </a:ln>
        </p:spPr>
        <p:txBody>
          <a:bodyPr spcFirstLastPara="1" wrap="square" lIns="0" tIns="39350" rIns="0" bIns="0" anchor="t" anchorCtr="0">
            <a:spAutoFit/>
          </a:bodyPr>
          <a:lstStyle/>
          <a:p>
            <a:pPr marL="91440" marR="0"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31 Dec 2024 </a:t>
            </a:r>
            <a:r>
              <a:rPr lang="en-GB" sz="1400" b="0" i="0" u="none" strike="noStrike" cap="none" dirty="0">
                <a:solidFill>
                  <a:srgbClr val="000000"/>
                </a:solidFill>
                <a:latin typeface="Arial"/>
                <a:ea typeface="Arial"/>
                <a:cs typeface="Arial"/>
                <a:sym typeface="Arial"/>
              </a:rPr>
              <a:t>Submission of</a:t>
            </a:r>
          </a:p>
          <a:p>
            <a:pPr marL="91440" marR="0"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progress report 1</a:t>
            </a:r>
            <a:endParaRPr sz="1400" b="0" i="0" u="none" strike="noStrike" cap="none" dirty="0">
              <a:solidFill>
                <a:srgbClr val="000000"/>
              </a:solidFill>
              <a:latin typeface="Arial"/>
              <a:ea typeface="Arial"/>
              <a:cs typeface="Arial"/>
              <a:sym typeface="Arial"/>
            </a:endParaRPr>
          </a:p>
        </p:txBody>
      </p:sp>
      <p:sp>
        <p:nvSpPr>
          <p:cNvPr id="319" name="Google Shape;319;p46"/>
          <p:cNvSpPr txBox="1"/>
          <p:nvPr/>
        </p:nvSpPr>
        <p:spPr>
          <a:xfrm>
            <a:off x="5374645" y="2485271"/>
            <a:ext cx="2938650" cy="901509"/>
          </a:xfrm>
          <a:prstGeom prst="rect">
            <a:avLst/>
          </a:prstGeom>
          <a:noFill/>
          <a:ln w="12700" cap="flat" cmpd="sng">
            <a:noFill/>
            <a:prstDash val="solid"/>
            <a:round/>
            <a:headEnd type="none" w="sm" len="sm"/>
            <a:tailEnd type="none" w="sm" len="sm"/>
          </a:ln>
        </p:spPr>
        <p:txBody>
          <a:bodyPr spcFirstLastPara="1" wrap="square" lIns="0" tIns="39350" rIns="0" bIns="0" anchor="t" anchorCtr="0">
            <a:spAutoFit/>
          </a:bodyPr>
          <a:lstStyle/>
          <a:p>
            <a:pPr marL="91440" marR="125729"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Within 4 weeks after  progress report  approval</a:t>
            </a:r>
            <a:endParaRPr sz="1400" b="0" i="0" u="none" strike="noStrike" cap="none" dirty="0">
              <a:solidFill>
                <a:srgbClr val="000000"/>
              </a:solidFill>
              <a:latin typeface="Arial"/>
              <a:ea typeface="Arial"/>
              <a:cs typeface="Arial"/>
              <a:sym typeface="Arial"/>
            </a:endParaRPr>
          </a:p>
          <a:p>
            <a:pPr marL="91440" marR="104775"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ERDF reimbursement  by accounting body to  lead partner</a:t>
            </a:r>
            <a:endParaRPr sz="1400" b="0" i="0" u="none" strike="noStrike" cap="none" dirty="0">
              <a:solidFill>
                <a:srgbClr val="000000"/>
              </a:solidFill>
              <a:latin typeface="Arial"/>
              <a:ea typeface="Arial"/>
              <a:cs typeface="Arial"/>
              <a:sym typeface="Arial"/>
            </a:endParaRPr>
          </a:p>
        </p:txBody>
      </p:sp>
      <p:sp>
        <p:nvSpPr>
          <p:cNvPr id="320" name="Google Shape;320;p46"/>
          <p:cNvSpPr txBox="1"/>
          <p:nvPr/>
        </p:nvSpPr>
        <p:spPr>
          <a:xfrm>
            <a:off x="7145910" y="5567928"/>
            <a:ext cx="1737360" cy="686726"/>
          </a:xfrm>
          <a:prstGeom prst="rect">
            <a:avLst/>
          </a:prstGeom>
          <a:noFill/>
          <a:ln w="12700" cap="flat" cmpd="sng">
            <a:noFill/>
            <a:prstDash val="solid"/>
            <a:round/>
            <a:headEnd type="none" w="sm" len="sm"/>
            <a:tailEnd type="none" w="sm" len="sm"/>
          </a:ln>
        </p:spPr>
        <p:txBody>
          <a:bodyPr spcFirstLastPara="1" wrap="square" lIns="0" tIns="40000" rIns="0" bIns="0" anchor="t" anchorCtr="0">
            <a:spAutoFit/>
          </a:bodyPr>
          <a:lstStyle/>
          <a:p>
            <a:pPr marL="91440" marR="131445"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Beginning of 2026  </a:t>
            </a:r>
            <a:r>
              <a:rPr lang="en-GB" sz="1400" b="0" i="0" u="none" strike="noStrike" cap="none">
                <a:solidFill>
                  <a:srgbClr val="000000"/>
                </a:solidFill>
                <a:latin typeface="Arial"/>
                <a:ea typeface="Arial"/>
                <a:cs typeface="Arial"/>
                <a:sym typeface="Arial"/>
              </a:rPr>
              <a:t>Project midterm  review</a:t>
            </a:r>
            <a:endParaRPr sz="1400" b="0" i="0" u="none" strike="noStrike" cap="none">
              <a:solidFill>
                <a:srgbClr val="000000"/>
              </a:solidFill>
              <a:latin typeface="Arial"/>
              <a:ea typeface="Arial"/>
              <a:cs typeface="Arial"/>
              <a:sym typeface="Arial"/>
            </a:endParaRPr>
          </a:p>
        </p:txBody>
      </p:sp>
      <p:sp>
        <p:nvSpPr>
          <p:cNvPr id="321" name="Google Shape;321;p46"/>
          <p:cNvSpPr txBox="1"/>
          <p:nvPr/>
        </p:nvSpPr>
        <p:spPr>
          <a:xfrm>
            <a:off x="9907398" y="5353045"/>
            <a:ext cx="1653539" cy="1117614"/>
          </a:xfrm>
          <a:prstGeom prst="rect">
            <a:avLst/>
          </a:prstGeom>
          <a:noFill/>
          <a:ln w="12700" cap="flat" cmpd="sng">
            <a:noFill/>
            <a:prstDash val="solid"/>
            <a:round/>
            <a:headEnd type="none" w="sm" len="sm"/>
            <a:tailEnd type="none" w="sm" len="sm"/>
          </a:ln>
        </p:spPr>
        <p:txBody>
          <a:bodyPr spcFirstLastPara="1" wrap="square" lIns="0" tIns="40000" rIns="0" bIns="0" anchor="t" anchorCtr="0">
            <a:spAutoFit/>
          </a:bodyPr>
          <a:lstStyle/>
          <a:p>
            <a:pPr marL="90805"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30 June 2028</a:t>
            </a:r>
            <a:endParaRPr sz="1400" b="0" i="0" u="none" strike="noStrike" cap="none">
              <a:solidFill>
                <a:srgbClr val="000000"/>
              </a:solidFill>
              <a:latin typeface="Arial"/>
              <a:ea typeface="Arial"/>
              <a:cs typeface="Arial"/>
              <a:sym typeface="Arial"/>
            </a:endParaRPr>
          </a:p>
          <a:p>
            <a:pPr marL="90805" marR="112395"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End of eligibility of  expenditure  Submission of last  progress report</a:t>
            </a:r>
            <a:endParaRPr sz="1400" b="0" i="0" u="none" strike="noStrike" cap="none">
              <a:solidFill>
                <a:srgbClr val="000000"/>
              </a:solidFill>
              <a:latin typeface="Arial"/>
              <a:ea typeface="Arial"/>
              <a:cs typeface="Arial"/>
              <a:sym typeface="Arial"/>
            </a:endParaRPr>
          </a:p>
        </p:txBody>
      </p:sp>
      <p:sp>
        <p:nvSpPr>
          <p:cNvPr id="322" name="Google Shape;322;p46"/>
          <p:cNvSpPr txBox="1"/>
          <p:nvPr/>
        </p:nvSpPr>
        <p:spPr>
          <a:xfrm>
            <a:off x="8945628" y="2481585"/>
            <a:ext cx="1530350" cy="902811"/>
          </a:xfrm>
          <a:prstGeom prst="rect">
            <a:avLst/>
          </a:prstGeom>
          <a:noFill/>
          <a:ln w="12700" cap="flat" cmpd="sng">
            <a:noFill/>
            <a:prstDash val="solid"/>
            <a:round/>
            <a:headEnd type="none" w="sm" len="sm"/>
            <a:tailEnd type="none" w="sm" len="sm"/>
          </a:ln>
        </p:spPr>
        <p:txBody>
          <a:bodyPr spcFirstLastPara="1" wrap="square" lIns="0" tIns="40625" rIns="0" bIns="0" anchor="t" anchorCtr="0">
            <a:spAutoFit/>
          </a:bodyPr>
          <a:lstStyle/>
          <a:p>
            <a:pPr marL="90805"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31 March 2028</a:t>
            </a:r>
            <a:endParaRPr sz="1400" b="0" i="0" u="none" strike="noStrike" cap="none" dirty="0">
              <a:solidFill>
                <a:srgbClr val="000000"/>
              </a:solidFill>
              <a:latin typeface="Arial"/>
              <a:ea typeface="Arial"/>
              <a:cs typeface="Arial"/>
              <a:sym typeface="Arial"/>
            </a:endParaRPr>
          </a:p>
          <a:p>
            <a:pPr marL="90805" marR="185420"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End of activities  Beginning of  closure period</a:t>
            </a:r>
            <a:endParaRPr sz="1400" b="0" i="0" u="none" strike="noStrike" cap="none" dirty="0">
              <a:solidFill>
                <a:srgbClr val="000000"/>
              </a:solidFill>
              <a:latin typeface="Arial"/>
              <a:ea typeface="Arial"/>
              <a:cs typeface="Arial"/>
              <a:sym typeface="Arial"/>
            </a:endParaRPr>
          </a:p>
        </p:txBody>
      </p:sp>
      <p:sp>
        <p:nvSpPr>
          <p:cNvPr id="323" name="Google Shape;323;p46"/>
          <p:cNvSpPr/>
          <p:nvPr/>
        </p:nvSpPr>
        <p:spPr>
          <a:xfrm>
            <a:off x="2572386" y="4694677"/>
            <a:ext cx="0" cy="944880"/>
          </a:xfrm>
          <a:custGeom>
            <a:avLst/>
            <a:gdLst/>
            <a:ahLst/>
            <a:cxnLst/>
            <a:rect l="l" t="t" r="r" b="b"/>
            <a:pathLst>
              <a:path w="120000" h="944879" extrusionOk="0">
                <a:moveTo>
                  <a:pt x="0" y="944410"/>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46"/>
          <p:cNvSpPr/>
          <p:nvPr/>
        </p:nvSpPr>
        <p:spPr>
          <a:xfrm>
            <a:off x="5242434" y="4708390"/>
            <a:ext cx="0" cy="904240"/>
          </a:xfrm>
          <a:custGeom>
            <a:avLst/>
            <a:gdLst/>
            <a:ahLst/>
            <a:cxnLst/>
            <a:rect l="l" t="t" r="r" b="b"/>
            <a:pathLst>
              <a:path w="120000" h="904239" extrusionOk="0">
                <a:moveTo>
                  <a:pt x="0" y="903681"/>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46"/>
          <p:cNvSpPr/>
          <p:nvPr/>
        </p:nvSpPr>
        <p:spPr>
          <a:xfrm>
            <a:off x="7997825" y="4690099"/>
            <a:ext cx="17145" cy="787400"/>
          </a:xfrm>
          <a:custGeom>
            <a:avLst/>
            <a:gdLst/>
            <a:ahLst/>
            <a:cxnLst/>
            <a:rect l="l" t="t" r="r" b="b"/>
            <a:pathLst>
              <a:path w="17145" h="787400" extrusionOk="0">
                <a:moveTo>
                  <a:pt x="16662" y="787298"/>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46"/>
          <p:cNvSpPr/>
          <p:nvPr/>
        </p:nvSpPr>
        <p:spPr>
          <a:xfrm>
            <a:off x="10742550" y="4690108"/>
            <a:ext cx="0" cy="492125"/>
          </a:xfrm>
          <a:custGeom>
            <a:avLst/>
            <a:gdLst/>
            <a:ahLst/>
            <a:cxnLst/>
            <a:rect l="l" t="t" r="r" b="b"/>
            <a:pathLst>
              <a:path w="120000" h="492125" extrusionOk="0">
                <a:moveTo>
                  <a:pt x="0" y="491553"/>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46"/>
          <p:cNvSpPr/>
          <p:nvPr/>
        </p:nvSpPr>
        <p:spPr>
          <a:xfrm>
            <a:off x="3922649" y="4594091"/>
            <a:ext cx="0" cy="191770"/>
          </a:xfrm>
          <a:custGeom>
            <a:avLst/>
            <a:gdLst/>
            <a:ahLst/>
            <a:cxnLst/>
            <a:rect l="l" t="t" r="r" b="b"/>
            <a:pathLst>
              <a:path w="120000" h="191770" extrusionOk="0">
                <a:moveTo>
                  <a:pt x="0" y="191350"/>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46"/>
          <p:cNvSpPr txBox="1"/>
          <p:nvPr/>
        </p:nvSpPr>
        <p:spPr>
          <a:xfrm>
            <a:off x="3415587" y="4900295"/>
            <a:ext cx="798195" cy="66675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Sep 2024</a:t>
            </a:r>
            <a:endParaRPr sz="1400" b="0" i="0" u="none" strike="noStrike" cap="none" dirty="0">
              <a:solidFill>
                <a:srgbClr val="000000"/>
              </a:solidFill>
              <a:latin typeface="Arial"/>
              <a:ea typeface="Arial"/>
              <a:cs typeface="Arial"/>
              <a:sym typeface="Arial"/>
            </a:endParaRPr>
          </a:p>
          <a:p>
            <a:pPr marL="12700" marR="5080" lvl="0" indent="0" algn="ctr" rtl="0">
              <a:lnSpc>
                <a:spcPct val="100000"/>
              </a:lnSpc>
              <a:spcBef>
                <a:spcPts val="5"/>
              </a:spcBef>
              <a:spcAft>
                <a:spcPts val="0"/>
              </a:spcAft>
              <a:buNone/>
            </a:pPr>
            <a:r>
              <a:rPr lang="en-GB" sz="1400" b="0" i="0" u="none" strike="noStrike" cap="none" dirty="0">
                <a:solidFill>
                  <a:srgbClr val="000000"/>
                </a:solidFill>
                <a:latin typeface="Arial"/>
                <a:ea typeface="Arial"/>
                <a:cs typeface="Arial"/>
                <a:sym typeface="Arial"/>
              </a:rPr>
              <a:t>Reporting  seminar</a:t>
            </a:r>
            <a:endParaRPr sz="1400" b="0" i="0" u="none" strike="noStrike" cap="none" dirty="0">
              <a:solidFill>
                <a:srgbClr val="000000"/>
              </a:solidFill>
              <a:latin typeface="Arial"/>
              <a:ea typeface="Arial"/>
              <a:cs typeface="Arial"/>
              <a:sym typeface="Arial"/>
            </a:endParaRPr>
          </a:p>
        </p:txBody>
      </p:sp>
      <p:sp>
        <p:nvSpPr>
          <p:cNvPr id="331" name="Google Shape;331;p46"/>
          <p:cNvSpPr/>
          <p:nvPr/>
        </p:nvSpPr>
        <p:spPr>
          <a:xfrm>
            <a:off x="4287815" y="4927280"/>
            <a:ext cx="262890" cy="337185"/>
          </a:xfrm>
          <a:custGeom>
            <a:avLst/>
            <a:gdLst/>
            <a:ahLst/>
            <a:cxnLst/>
            <a:rect l="l" t="t" r="r" b="b"/>
            <a:pathLst>
              <a:path w="262889" h="337185" extrusionOk="0">
                <a:moveTo>
                  <a:pt x="50869" y="213999"/>
                </a:moveTo>
                <a:lnTo>
                  <a:pt x="27809" y="199933"/>
                </a:lnTo>
                <a:lnTo>
                  <a:pt x="1395" y="130490"/>
                </a:lnTo>
                <a:lnTo>
                  <a:pt x="35511" y="94179"/>
                </a:lnTo>
                <a:lnTo>
                  <a:pt x="34193" y="90593"/>
                </a:lnTo>
                <a:lnTo>
                  <a:pt x="201826" y="0"/>
                </a:lnTo>
                <a:lnTo>
                  <a:pt x="220926" y="50301"/>
                </a:lnTo>
                <a:lnTo>
                  <a:pt x="176939" y="50301"/>
                </a:lnTo>
                <a:lnTo>
                  <a:pt x="85603" y="84958"/>
                </a:lnTo>
                <a:lnTo>
                  <a:pt x="91967" y="102319"/>
                </a:lnTo>
                <a:lnTo>
                  <a:pt x="240677" y="102319"/>
                </a:lnTo>
                <a:lnTo>
                  <a:pt x="262674" y="160251"/>
                </a:lnTo>
                <a:lnTo>
                  <a:pt x="219138" y="176658"/>
                </a:lnTo>
                <a:lnTo>
                  <a:pt x="227158" y="197707"/>
                </a:lnTo>
                <a:lnTo>
                  <a:pt x="228806" y="204448"/>
                </a:lnTo>
                <a:lnTo>
                  <a:pt x="77392" y="204448"/>
                </a:lnTo>
                <a:lnTo>
                  <a:pt x="53485" y="213522"/>
                </a:lnTo>
                <a:lnTo>
                  <a:pt x="50869" y="213999"/>
                </a:lnTo>
                <a:close/>
              </a:path>
              <a:path w="262889" h="337185" extrusionOk="0">
                <a:moveTo>
                  <a:pt x="240677" y="102319"/>
                </a:moveTo>
                <a:lnTo>
                  <a:pt x="91967" y="102319"/>
                </a:lnTo>
                <a:lnTo>
                  <a:pt x="108198" y="96341"/>
                </a:lnTo>
                <a:lnTo>
                  <a:pt x="183304" y="67661"/>
                </a:lnTo>
                <a:lnTo>
                  <a:pt x="176939" y="50301"/>
                </a:lnTo>
                <a:lnTo>
                  <a:pt x="220926" y="50301"/>
                </a:lnTo>
                <a:lnTo>
                  <a:pt x="240677" y="102319"/>
                </a:lnTo>
                <a:close/>
              </a:path>
              <a:path w="262889" h="337185" extrusionOk="0">
                <a:moveTo>
                  <a:pt x="103965" y="220028"/>
                </a:moveTo>
                <a:lnTo>
                  <a:pt x="100878" y="220028"/>
                </a:lnTo>
                <a:lnTo>
                  <a:pt x="93441" y="218924"/>
                </a:lnTo>
                <a:lnTo>
                  <a:pt x="86779" y="215781"/>
                </a:lnTo>
                <a:lnTo>
                  <a:pt x="81295" y="210867"/>
                </a:lnTo>
                <a:lnTo>
                  <a:pt x="77392" y="204448"/>
                </a:lnTo>
                <a:lnTo>
                  <a:pt x="228806" y="204448"/>
                </a:lnTo>
                <a:lnTo>
                  <a:pt x="229444" y="207057"/>
                </a:lnTo>
                <a:lnTo>
                  <a:pt x="229364" y="216149"/>
                </a:lnTo>
                <a:lnTo>
                  <a:pt x="115645" y="216149"/>
                </a:lnTo>
                <a:lnTo>
                  <a:pt x="109917" y="218374"/>
                </a:lnTo>
                <a:lnTo>
                  <a:pt x="107027" y="219468"/>
                </a:lnTo>
                <a:lnTo>
                  <a:pt x="103965" y="220028"/>
                </a:lnTo>
                <a:close/>
              </a:path>
              <a:path w="262889" h="337185" extrusionOk="0">
                <a:moveTo>
                  <a:pt x="184577" y="336910"/>
                </a:moveTo>
                <a:lnTo>
                  <a:pt x="179950" y="336783"/>
                </a:lnTo>
                <a:lnTo>
                  <a:pt x="175755" y="334150"/>
                </a:lnTo>
                <a:lnTo>
                  <a:pt x="173629" y="330042"/>
                </a:lnTo>
                <a:lnTo>
                  <a:pt x="115645" y="216149"/>
                </a:lnTo>
                <a:lnTo>
                  <a:pt x="229364" y="216149"/>
                </a:lnTo>
                <a:lnTo>
                  <a:pt x="229360" y="216539"/>
                </a:lnTo>
                <a:lnTo>
                  <a:pt x="226967" y="225714"/>
                </a:lnTo>
                <a:lnTo>
                  <a:pt x="222321" y="234145"/>
                </a:lnTo>
                <a:lnTo>
                  <a:pt x="215956" y="242857"/>
                </a:lnTo>
                <a:lnTo>
                  <a:pt x="245807" y="299454"/>
                </a:lnTo>
                <a:lnTo>
                  <a:pt x="247360" y="302691"/>
                </a:lnTo>
                <a:lnTo>
                  <a:pt x="247481" y="306430"/>
                </a:lnTo>
                <a:lnTo>
                  <a:pt x="246126" y="309756"/>
                </a:lnTo>
                <a:lnTo>
                  <a:pt x="244834" y="313120"/>
                </a:lnTo>
                <a:lnTo>
                  <a:pt x="242173" y="315778"/>
                </a:lnTo>
                <a:lnTo>
                  <a:pt x="189032" y="336147"/>
                </a:lnTo>
                <a:lnTo>
                  <a:pt x="187600" y="336649"/>
                </a:lnTo>
                <a:lnTo>
                  <a:pt x="186092" y="336903"/>
                </a:lnTo>
                <a:lnTo>
                  <a:pt x="184577" y="336910"/>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46"/>
          <p:cNvSpPr/>
          <p:nvPr/>
        </p:nvSpPr>
        <p:spPr>
          <a:xfrm>
            <a:off x="4509818" y="4748040"/>
            <a:ext cx="279400" cy="374650"/>
          </a:xfrm>
          <a:custGeom>
            <a:avLst/>
            <a:gdLst/>
            <a:ahLst/>
            <a:cxnLst/>
            <a:rect l="l" t="t" r="r" b="b"/>
            <a:pathLst>
              <a:path w="279400" h="374650" extrusionOk="0">
                <a:moveTo>
                  <a:pt x="261769" y="374461"/>
                </a:moveTo>
                <a:lnTo>
                  <a:pt x="260725" y="374461"/>
                </a:lnTo>
                <a:lnTo>
                  <a:pt x="259688" y="374404"/>
                </a:lnTo>
                <a:lnTo>
                  <a:pt x="62758" y="333832"/>
                </a:lnTo>
                <a:lnTo>
                  <a:pt x="0" y="168493"/>
                </a:lnTo>
                <a:lnTo>
                  <a:pt x="125649" y="1354"/>
                </a:lnTo>
                <a:lnTo>
                  <a:pt x="135267" y="0"/>
                </a:lnTo>
                <a:lnTo>
                  <a:pt x="144356" y="6842"/>
                </a:lnTo>
                <a:lnTo>
                  <a:pt x="146132" y="9214"/>
                </a:lnTo>
                <a:lnTo>
                  <a:pt x="277064" y="353673"/>
                </a:lnTo>
                <a:lnTo>
                  <a:pt x="279133" y="358868"/>
                </a:lnTo>
                <a:lnTo>
                  <a:pt x="278127" y="364782"/>
                </a:lnTo>
                <a:lnTo>
                  <a:pt x="274455" y="368998"/>
                </a:lnTo>
                <a:lnTo>
                  <a:pt x="271546" y="372464"/>
                </a:lnTo>
                <a:lnTo>
                  <a:pt x="267315" y="374404"/>
                </a:lnTo>
                <a:lnTo>
                  <a:pt x="262807" y="374404"/>
                </a:lnTo>
                <a:lnTo>
                  <a:pt x="261769" y="374461"/>
                </a:lnTo>
                <a:close/>
              </a:path>
              <a:path w="279400" h="374650" extrusionOk="0">
                <a:moveTo>
                  <a:pt x="267288" y="374416"/>
                </a:moveTo>
                <a:lnTo>
                  <a:pt x="262807" y="374404"/>
                </a:lnTo>
                <a:lnTo>
                  <a:pt x="267315" y="374404"/>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46"/>
          <p:cNvSpPr/>
          <p:nvPr/>
        </p:nvSpPr>
        <p:spPr>
          <a:xfrm>
            <a:off x="4773325" y="4877106"/>
            <a:ext cx="64135" cy="44450"/>
          </a:xfrm>
          <a:custGeom>
            <a:avLst/>
            <a:gdLst/>
            <a:ahLst/>
            <a:cxnLst/>
            <a:rect l="l" t="t" r="r" b="b"/>
            <a:pathLst>
              <a:path w="64135" h="44450" extrusionOk="0">
                <a:moveTo>
                  <a:pt x="8783" y="44069"/>
                </a:moveTo>
                <a:lnTo>
                  <a:pt x="0" y="20858"/>
                </a:lnTo>
                <a:lnTo>
                  <a:pt x="55183" y="0"/>
                </a:lnTo>
                <a:lnTo>
                  <a:pt x="63967" y="23211"/>
                </a:lnTo>
                <a:lnTo>
                  <a:pt x="8783" y="44069"/>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46"/>
          <p:cNvSpPr/>
          <p:nvPr/>
        </p:nvSpPr>
        <p:spPr>
          <a:xfrm>
            <a:off x="4716868" y="4777903"/>
            <a:ext cx="59055" cy="60325"/>
          </a:xfrm>
          <a:custGeom>
            <a:avLst/>
            <a:gdLst/>
            <a:ahLst/>
            <a:cxnLst/>
            <a:rect l="l" t="t" r="r" b="b"/>
            <a:pathLst>
              <a:path w="59054" h="60325" extrusionOk="0">
                <a:moveTo>
                  <a:pt x="17949" y="59776"/>
                </a:moveTo>
                <a:lnTo>
                  <a:pt x="0" y="42670"/>
                </a:lnTo>
                <a:lnTo>
                  <a:pt x="40799" y="0"/>
                </a:lnTo>
                <a:lnTo>
                  <a:pt x="58748" y="17233"/>
                </a:lnTo>
                <a:lnTo>
                  <a:pt x="17949" y="59776"/>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46"/>
          <p:cNvSpPr/>
          <p:nvPr/>
        </p:nvSpPr>
        <p:spPr>
          <a:xfrm>
            <a:off x="4791272" y="4991890"/>
            <a:ext cx="60960" cy="29845"/>
          </a:xfrm>
          <a:custGeom>
            <a:avLst/>
            <a:gdLst/>
            <a:ahLst/>
            <a:cxnLst/>
            <a:rect l="l" t="t" r="r" b="b"/>
            <a:pathLst>
              <a:path w="60960" h="29845" extrusionOk="0">
                <a:moveTo>
                  <a:pt x="58875" y="29443"/>
                </a:moveTo>
                <a:lnTo>
                  <a:pt x="0" y="24737"/>
                </a:lnTo>
                <a:lnTo>
                  <a:pt x="2100" y="0"/>
                </a:lnTo>
                <a:lnTo>
                  <a:pt x="60912" y="4769"/>
                </a:lnTo>
                <a:lnTo>
                  <a:pt x="58875" y="29443"/>
                </a:lnTo>
                <a:close/>
              </a:path>
            </a:pathLst>
          </a:custGeom>
          <a:solidFill>
            <a:srgbClr val="79776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46"/>
          <p:cNvSpPr/>
          <p:nvPr/>
        </p:nvSpPr>
        <p:spPr>
          <a:xfrm flipH="1">
            <a:off x="3918077" y="3428999"/>
            <a:ext cx="45719" cy="329941"/>
          </a:xfrm>
          <a:custGeom>
            <a:avLst/>
            <a:gdLst/>
            <a:ahLst/>
            <a:cxnLst/>
            <a:rect l="l" t="t" r="r" b="b"/>
            <a:pathLst>
              <a:path w="120000" h="647700" extrusionOk="0">
                <a:moveTo>
                  <a:pt x="0" y="647204"/>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124;p23">
            <a:extLst>
              <a:ext uri="{FF2B5EF4-FFF2-40B4-BE49-F238E27FC236}">
                <a16:creationId xmlns:a16="http://schemas.microsoft.com/office/drawing/2014/main" id="{E2F95F50-89D6-4A67-86A8-722CF93FCD17}"/>
              </a:ext>
            </a:extLst>
          </p:cNvPr>
          <p:cNvSpPr txBox="1">
            <a:spLocks/>
          </p:cNvSpPr>
          <p:nvPr/>
        </p:nvSpPr>
        <p:spPr>
          <a:xfrm>
            <a:off x="864097" y="758370"/>
            <a:ext cx="8149273" cy="838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06400">
              <a:lnSpc>
                <a:spcPct val="90000"/>
              </a:lnSpc>
              <a:spcBef>
                <a:spcPts val="1000"/>
              </a:spcBef>
              <a:buSzPts val="2400"/>
            </a:pPr>
            <a:r>
              <a:rPr lang="en-GB" sz="3600" b="1" dirty="0">
                <a:latin typeface="+mj-lt"/>
              </a:rPr>
              <a:t>INSPIRE project</a:t>
            </a:r>
            <a:r>
              <a:rPr lang="en-GB" sz="3600" b="1" dirty="0">
                <a:latin typeface="+mj-lt"/>
                <a:ea typeface="Open Sans"/>
                <a:cs typeface="Open Sans"/>
                <a:sym typeface="Open Sans"/>
              </a:rPr>
              <a:t> </a:t>
            </a:r>
          </a:p>
          <a:p>
            <a:pPr marL="457200" indent="-406400">
              <a:lnSpc>
                <a:spcPct val="90000"/>
              </a:lnSpc>
              <a:spcBef>
                <a:spcPts val="1000"/>
              </a:spcBef>
              <a:buSzPts val="2400"/>
            </a:pPr>
            <a:r>
              <a:rPr lang="en-GB" sz="3600" b="1" dirty="0">
                <a:solidFill>
                  <a:schemeClr val="accent1"/>
                </a:solidFill>
                <a:latin typeface="+mj-lt"/>
                <a:ea typeface="Open Sans"/>
                <a:cs typeface="Open Sans"/>
                <a:sym typeface="Open Sans"/>
              </a:rPr>
              <a:t>Lifetime and deadlines</a:t>
            </a:r>
          </a:p>
        </p:txBody>
      </p:sp>
      <p:sp>
        <p:nvSpPr>
          <p:cNvPr id="36" name="Google Shape;336;p46">
            <a:extLst>
              <a:ext uri="{FF2B5EF4-FFF2-40B4-BE49-F238E27FC236}">
                <a16:creationId xmlns:a16="http://schemas.microsoft.com/office/drawing/2014/main" id="{A4F8AC9B-D117-4AA8-811B-14E6FFAFBC0A}"/>
              </a:ext>
            </a:extLst>
          </p:cNvPr>
          <p:cNvSpPr/>
          <p:nvPr/>
        </p:nvSpPr>
        <p:spPr>
          <a:xfrm flipH="1">
            <a:off x="1015043" y="3428998"/>
            <a:ext cx="45719" cy="329941"/>
          </a:xfrm>
          <a:custGeom>
            <a:avLst/>
            <a:gdLst/>
            <a:ahLst/>
            <a:cxnLst/>
            <a:rect l="l" t="t" r="r" b="b"/>
            <a:pathLst>
              <a:path w="120000" h="647700" extrusionOk="0">
                <a:moveTo>
                  <a:pt x="0" y="647204"/>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36;p46">
            <a:extLst>
              <a:ext uri="{FF2B5EF4-FFF2-40B4-BE49-F238E27FC236}">
                <a16:creationId xmlns:a16="http://schemas.microsoft.com/office/drawing/2014/main" id="{595CF40B-6395-4E57-A467-35661188B82B}"/>
              </a:ext>
            </a:extLst>
          </p:cNvPr>
          <p:cNvSpPr/>
          <p:nvPr/>
        </p:nvSpPr>
        <p:spPr>
          <a:xfrm flipH="1">
            <a:off x="6798251" y="3423289"/>
            <a:ext cx="45719" cy="329941"/>
          </a:xfrm>
          <a:custGeom>
            <a:avLst/>
            <a:gdLst/>
            <a:ahLst/>
            <a:cxnLst/>
            <a:rect l="l" t="t" r="r" b="b"/>
            <a:pathLst>
              <a:path w="120000" h="647700" extrusionOk="0">
                <a:moveTo>
                  <a:pt x="0" y="647204"/>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36;p46">
            <a:extLst>
              <a:ext uri="{FF2B5EF4-FFF2-40B4-BE49-F238E27FC236}">
                <a16:creationId xmlns:a16="http://schemas.microsoft.com/office/drawing/2014/main" id="{C253E42D-2F1F-44F2-9FF6-4F5BBD7D6655}"/>
              </a:ext>
            </a:extLst>
          </p:cNvPr>
          <p:cNvSpPr/>
          <p:nvPr/>
        </p:nvSpPr>
        <p:spPr>
          <a:xfrm flipH="1">
            <a:off x="9658374" y="3423288"/>
            <a:ext cx="45719" cy="329941"/>
          </a:xfrm>
          <a:custGeom>
            <a:avLst/>
            <a:gdLst/>
            <a:ahLst/>
            <a:cxnLst/>
            <a:rect l="l" t="t" r="r" b="b"/>
            <a:pathLst>
              <a:path w="120000" h="647700" extrusionOk="0">
                <a:moveTo>
                  <a:pt x="0" y="647204"/>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subTitle" idx="1"/>
          </p:nvPr>
        </p:nvSpPr>
        <p:spPr>
          <a:xfrm>
            <a:off x="864097" y="758365"/>
            <a:ext cx="8149273" cy="83886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400"/>
              <a:buNone/>
            </a:pPr>
            <a:r>
              <a:rPr lang="en-GB" sz="3600" b="1" dirty="0">
                <a:latin typeface="+mj-lt"/>
              </a:rPr>
              <a:t>INSPIRE project</a:t>
            </a:r>
            <a:r>
              <a:rPr lang="en-GB" sz="3600" b="1" dirty="0">
                <a:latin typeface="+mj-lt"/>
                <a:ea typeface="Open Sans"/>
                <a:cs typeface="Open Sans"/>
                <a:sym typeface="Open Sans"/>
              </a:rPr>
              <a:t> </a:t>
            </a:r>
            <a:endParaRPr sz="3600" b="1" dirty="0">
              <a:latin typeface="+mj-lt"/>
              <a:ea typeface="Open Sans"/>
              <a:cs typeface="Open Sans"/>
              <a:sym typeface="Open Sans"/>
            </a:endParaRPr>
          </a:p>
          <a:p>
            <a:pPr marL="457200" lvl="0" indent="-406400" algn="l" rtl="0">
              <a:lnSpc>
                <a:spcPct val="90000"/>
              </a:lnSpc>
              <a:spcBef>
                <a:spcPts val="1000"/>
              </a:spcBef>
              <a:spcAft>
                <a:spcPts val="0"/>
              </a:spcAft>
              <a:buSzPts val="2400"/>
              <a:buNone/>
            </a:pPr>
            <a:r>
              <a:rPr lang="en-GB" sz="3600" b="1" dirty="0">
                <a:solidFill>
                  <a:schemeClr val="accent1"/>
                </a:solidFill>
                <a:latin typeface="+mj-lt"/>
              </a:rPr>
              <a:t>P</a:t>
            </a:r>
            <a:r>
              <a:rPr lang="en-GB" sz="3600" b="1" dirty="0">
                <a:solidFill>
                  <a:schemeClr val="accent1"/>
                </a:solidFill>
                <a:latin typeface="+mj-lt"/>
                <a:ea typeface="Open Sans"/>
                <a:cs typeface="Open Sans"/>
                <a:sym typeface="Open Sans"/>
              </a:rPr>
              <a:t>artnership</a:t>
            </a:r>
            <a:endParaRPr sz="3600" b="1" dirty="0">
              <a:solidFill>
                <a:schemeClr val="accent1"/>
              </a:solidFill>
              <a:latin typeface="+mj-lt"/>
              <a:ea typeface="Open Sans"/>
              <a:cs typeface="Open Sans"/>
              <a:sym typeface="Open Sans"/>
            </a:endParaRPr>
          </a:p>
        </p:txBody>
      </p:sp>
      <p:grpSp>
        <p:nvGrpSpPr>
          <p:cNvPr id="125" name="Google Shape;125;p23"/>
          <p:cNvGrpSpPr/>
          <p:nvPr/>
        </p:nvGrpSpPr>
        <p:grpSpPr>
          <a:xfrm>
            <a:off x="6218379" y="476514"/>
            <a:ext cx="3207598" cy="3282778"/>
            <a:chOff x="0" y="-19050"/>
            <a:chExt cx="812800" cy="831850"/>
          </a:xfrm>
        </p:grpSpPr>
        <p:sp>
          <p:nvSpPr>
            <p:cNvPr id="126" name="Google Shape;126;p23"/>
            <p:cNvSpPr/>
            <p:nvPr/>
          </p:nvSpPr>
          <p:spPr>
            <a:xfrm>
              <a:off x="0" y="0"/>
              <a:ext cx="680379" cy="578165"/>
            </a:xfrm>
            <a:custGeom>
              <a:avLst/>
              <a:gdLst/>
              <a:ahLst/>
              <a:cxnLst/>
              <a:rect l="l" t="t" r="r" b="b"/>
              <a:pathLst>
                <a:path w="680379" h="578165" extrusionOk="0">
                  <a:moveTo>
                    <a:pt x="0" y="0"/>
                  </a:moveTo>
                  <a:lnTo>
                    <a:pt x="680379" y="0"/>
                  </a:lnTo>
                  <a:lnTo>
                    <a:pt x="680379" y="578165"/>
                  </a:lnTo>
                  <a:lnTo>
                    <a:pt x="0" y="57816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27" name="Google Shape;127;p23"/>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grpSp>
      <p:grpSp>
        <p:nvGrpSpPr>
          <p:cNvPr id="128" name="Google Shape;128;p23"/>
          <p:cNvGrpSpPr/>
          <p:nvPr/>
        </p:nvGrpSpPr>
        <p:grpSpPr>
          <a:xfrm>
            <a:off x="6218379" y="1296956"/>
            <a:ext cx="5973621" cy="5264086"/>
            <a:chOff x="7172602" y="1811102"/>
            <a:chExt cx="5019398" cy="4378795"/>
          </a:xfrm>
        </p:grpSpPr>
        <p:pic>
          <p:nvPicPr>
            <p:cNvPr id="129" name="Google Shape;129;p23" descr="A map of europe with grey and white colors"/>
            <p:cNvPicPr preferRelativeResize="0"/>
            <p:nvPr/>
          </p:nvPicPr>
          <p:blipFill rotWithShape="1">
            <a:blip r:embed="rId3">
              <a:alphaModFix/>
            </a:blip>
            <a:srcRect/>
            <a:stretch/>
          </p:blipFill>
          <p:spPr>
            <a:xfrm>
              <a:off x="7703925" y="1811102"/>
              <a:ext cx="4488075" cy="4378795"/>
            </a:xfrm>
            <a:prstGeom prst="rect">
              <a:avLst/>
            </a:prstGeom>
            <a:noFill/>
            <a:ln>
              <a:noFill/>
            </a:ln>
          </p:spPr>
        </p:pic>
        <p:pic>
          <p:nvPicPr>
            <p:cNvPr id="130" name="Google Shape;130;p23"/>
            <p:cNvPicPr preferRelativeResize="0"/>
            <p:nvPr/>
          </p:nvPicPr>
          <p:blipFill rotWithShape="1">
            <a:blip r:embed="rId4">
              <a:alphaModFix/>
            </a:blip>
            <a:srcRect/>
            <a:stretch/>
          </p:blipFill>
          <p:spPr>
            <a:xfrm>
              <a:off x="7172602" y="2295648"/>
              <a:ext cx="2290578" cy="928870"/>
            </a:xfrm>
            <a:prstGeom prst="rect">
              <a:avLst/>
            </a:prstGeom>
            <a:noFill/>
            <a:ln>
              <a:noFill/>
            </a:ln>
          </p:spPr>
        </p:pic>
        <p:sp>
          <p:nvSpPr>
            <p:cNvPr id="131" name="Google Shape;131;p23"/>
            <p:cNvSpPr txBox="1"/>
            <p:nvPr/>
          </p:nvSpPr>
          <p:spPr>
            <a:xfrm>
              <a:off x="7340685" y="2423075"/>
              <a:ext cx="877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lt1"/>
                  </a:solidFill>
                  <a:latin typeface="Open Sans"/>
                  <a:ea typeface="Open Sans"/>
                  <a:cs typeface="Open Sans"/>
                  <a:sym typeface="Open Sans"/>
                </a:rPr>
                <a:t>7 </a:t>
              </a:r>
              <a:r>
                <a:rPr lang="en-GB" sz="800" b="0" i="0" u="none" strike="noStrike" cap="none" dirty="0">
                  <a:solidFill>
                    <a:schemeClr val="lt1"/>
                  </a:solidFill>
                  <a:latin typeface="Open Sans"/>
                  <a:ea typeface="Open Sans"/>
                  <a:cs typeface="Open Sans"/>
                  <a:sym typeface="Open Sans"/>
                </a:rPr>
                <a:t>COUNTRIES</a:t>
              </a:r>
              <a:endParaRPr sz="800" b="0" i="0" u="none" strike="noStrike" cap="none" dirty="0">
                <a:solidFill>
                  <a:schemeClr val="lt1"/>
                </a:solidFill>
                <a:latin typeface="Open Sans"/>
                <a:ea typeface="Open Sans"/>
                <a:cs typeface="Open Sans"/>
                <a:sym typeface="Open Sans"/>
              </a:endParaRPr>
            </a:p>
          </p:txBody>
        </p:sp>
        <p:pic>
          <p:nvPicPr>
            <p:cNvPr id="132" name="Google Shape;132;p23"/>
            <p:cNvPicPr preferRelativeResize="0"/>
            <p:nvPr/>
          </p:nvPicPr>
          <p:blipFill rotWithShape="1">
            <a:blip r:embed="rId5">
              <a:alphaModFix/>
            </a:blip>
            <a:srcRect/>
            <a:stretch/>
          </p:blipFill>
          <p:spPr>
            <a:xfrm>
              <a:off x="9463181" y="2295648"/>
              <a:ext cx="1133704" cy="928870"/>
            </a:xfrm>
            <a:prstGeom prst="rect">
              <a:avLst/>
            </a:prstGeom>
            <a:noFill/>
            <a:ln>
              <a:noFill/>
            </a:ln>
          </p:spPr>
        </p:pic>
        <p:sp>
          <p:nvSpPr>
            <p:cNvPr id="133" name="Google Shape;133;p23"/>
            <p:cNvSpPr/>
            <p:nvPr/>
          </p:nvSpPr>
          <p:spPr>
            <a:xfrm>
              <a:off x="9495700" y="2428025"/>
              <a:ext cx="1036800" cy="45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lt1"/>
                  </a:solidFill>
                  <a:latin typeface="Open Sans"/>
                  <a:ea typeface="Open Sans"/>
                  <a:cs typeface="Open Sans"/>
                  <a:sym typeface="Open Sans"/>
                </a:rPr>
                <a:t>8</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dirty="0">
                  <a:solidFill>
                    <a:schemeClr val="lt1"/>
                  </a:solidFill>
                  <a:latin typeface="Open Sans"/>
                  <a:ea typeface="Open Sans"/>
                  <a:cs typeface="Open Sans"/>
                  <a:sym typeface="Open Sans"/>
                </a:rPr>
                <a:t>Partners Project </a:t>
              </a:r>
              <a:endParaRPr sz="800" b="0" i="0" u="none" strike="noStrike" cap="none" dirty="0">
                <a:solidFill>
                  <a:schemeClr val="lt1"/>
                </a:solidFill>
                <a:latin typeface="Open Sans"/>
                <a:ea typeface="Open Sans"/>
                <a:cs typeface="Open Sans"/>
                <a:sym typeface="Open Sans"/>
              </a:endParaRPr>
            </a:p>
          </p:txBody>
        </p:sp>
        <p:pic>
          <p:nvPicPr>
            <p:cNvPr id="134" name="Google Shape;134;p23"/>
            <p:cNvPicPr preferRelativeResize="0"/>
            <p:nvPr/>
          </p:nvPicPr>
          <p:blipFill rotWithShape="1">
            <a:blip r:embed="rId6">
              <a:alphaModFix/>
            </a:blip>
            <a:srcRect/>
            <a:stretch/>
          </p:blipFill>
          <p:spPr>
            <a:xfrm rot="-5400000" flipH="1">
              <a:off x="9317525" y="3215827"/>
              <a:ext cx="276225" cy="285750"/>
            </a:xfrm>
            <a:prstGeom prst="rect">
              <a:avLst/>
            </a:prstGeom>
            <a:noFill/>
            <a:ln>
              <a:noFill/>
            </a:ln>
          </p:spPr>
        </p:pic>
        <p:sp>
          <p:nvSpPr>
            <p:cNvPr id="135" name="Google Shape;135;p23"/>
            <p:cNvSpPr txBox="1"/>
            <p:nvPr/>
          </p:nvSpPr>
          <p:spPr>
            <a:xfrm>
              <a:off x="8466975" y="2295650"/>
              <a:ext cx="8778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Poland </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Germany</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Hungary </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Ireland</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Italy </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Latvia</a:t>
              </a:r>
              <a:endParaRPr sz="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Open Sans"/>
                  <a:ea typeface="Open Sans"/>
                  <a:cs typeface="Open Sans"/>
                  <a:sym typeface="Open Sans"/>
                </a:rPr>
                <a:t>Spain</a:t>
              </a:r>
              <a:endParaRPr sz="200" b="1" i="0" u="none" strike="noStrike" cap="none" dirty="0">
                <a:solidFill>
                  <a:schemeClr val="lt1"/>
                </a:solidFill>
                <a:latin typeface="Open Sans"/>
                <a:ea typeface="Open Sans"/>
                <a:cs typeface="Open Sans"/>
                <a:sym typeface="Open Sans"/>
              </a:endParaRPr>
            </a:p>
          </p:txBody>
        </p:sp>
        <p:pic>
          <p:nvPicPr>
            <p:cNvPr id="136" name="Google Shape;136;p23"/>
            <p:cNvPicPr preferRelativeResize="0"/>
            <p:nvPr/>
          </p:nvPicPr>
          <p:blipFill rotWithShape="1">
            <a:blip r:embed="rId7">
              <a:alphaModFix/>
            </a:blip>
            <a:srcRect/>
            <a:stretch/>
          </p:blipFill>
          <p:spPr>
            <a:xfrm>
              <a:off x="9380450" y="4702495"/>
              <a:ext cx="150400" cy="226956"/>
            </a:xfrm>
            <a:prstGeom prst="rect">
              <a:avLst/>
            </a:prstGeom>
            <a:noFill/>
            <a:ln>
              <a:noFill/>
            </a:ln>
          </p:spPr>
        </p:pic>
        <p:pic>
          <p:nvPicPr>
            <p:cNvPr id="137" name="Google Shape;137;p23"/>
            <p:cNvPicPr preferRelativeResize="0"/>
            <p:nvPr/>
          </p:nvPicPr>
          <p:blipFill rotWithShape="1">
            <a:blip r:embed="rId7">
              <a:alphaModFix/>
            </a:blip>
            <a:srcRect/>
            <a:stretch/>
          </p:blipFill>
          <p:spPr>
            <a:xfrm>
              <a:off x="9495700" y="4746820"/>
              <a:ext cx="150400" cy="226956"/>
            </a:xfrm>
            <a:prstGeom prst="rect">
              <a:avLst/>
            </a:prstGeom>
            <a:noFill/>
            <a:ln>
              <a:noFill/>
            </a:ln>
          </p:spPr>
        </p:pic>
        <p:pic>
          <p:nvPicPr>
            <p:cNvPr id="138" name="Google Shape;138;p23"/>
            <p:cNvPicPr preferRelativeResize="0"/>
            <p:nvPr/>
          </p:nvPicPr>
          <p:blipFill rotWithShape="1">
            <a:blip r:embed="rId7">
              <a:alphaModFix/>
            </a:blip>
            <a:srcRect/>
            <a:stretch/>
          </p:blipFill>
          <p:spPr>
            <a:xfrm>
              <a:off x="10310125" y="4551320"/>
              <a:ext cx="150400" cy="226956"/>
            </a:xfrm>
            <a:prstGeom prst="rect">
              <a:avLst/>
            </a:prstGeom>
            <a:noFill/>
            <a:ln>
              <a:noFill/>
            </a:ln>
          </p:spPr>
        </p:pic>
        <p:pic>
          <p:nvPicPr>
            <p:cNvPr id="139" name="Google Shape;139;p23"/>
            <p:cNvPicPr preferRelativeResize="0"/>
            <p:nvPr/>
          </p:nvPicPr>
          <p:blipFill rotWithShape="1">
            <a:blip r:embed="rId7">
              <a:alphaModFix/>
            </a:blip>
            <a:srcRect/>
            <a:stretch/>
          </p:blipFill>
          <p:spPr>
            <a:xfrm>
              <a:off x="10891500" y="4369320"/>
              <a:ext cx="150400" cy="226956"/>
            </a:xfrm>
            <a:prstGeom prst="rect">
              <a:avLst/>
            </a:prstGeom>
            <a:noFill/>
            <a:ln>
              <a:noFill/>
            </a:ln>
          </p:spPr>
        </p:pic>
        <p:pic>
          <p:nvPicPr>
            <p:cNvPr id="140" name="Google Shape;140;p23"/>
            <p:cNvPicPr preferRelativeResize="0"/>
            <p:nvPr/>
          </p:nvPicPr>
          <p:blipFill rotWithShape="1">
            <a:blip r:embed="rId7">
              <a:alphaModFix/>
            </a:blip>
            <a:srcRect/>
            <a:stretch/>
          </p:blipFill>
          <p:spPr>
            <a:xfrm>
              <a:off x="10206225" y="4197470"/>
              <a:ext cx="150400" cy="226956"/>
            </a:xfrm>
            <a:prstGeom prst="rect">
              <a:avLst/>
            </a:prstGeom>
            <a:noFill/>
            <a:ln>
              <a:noFill/>
            </a:ln>
          </p:spPr>
        </p:pic>
        <p:pic>
          <p:nvPicPr>
            <p:cNvPr id="141" name="Google Shape;141;p23"/>
            <p:cNvPicPr preferRelativeResize="0"/>
            <p:nvPr/>
          </p:nvPicPr>
          <p:blipFill rotWithShape="1">
            <a:blip r:embed="rId7">
              <a:alphaModFix/>
            </a:blip>
            <a:srcRect/>
            <a:stretch/>
          </p:blipFill>
          <p:spPr>
            <a:xfrm>
              <a:off x="10912550" y="3856745"/>
              <a:ext cx="150400" cy="226956"/>
            </a:xfrm>
            <a:prstGeom prst="rect">
              <a:avLst/>
            </a:prstGeom>
            <a:noFill/>
            <a:ln>
              <a:noFill/>
            </a:ln>
          </p:spPr>
        </p:pic>
        <p:pic>
          <p:nvPicPr>
            <p:cNvPr id="142" name="Google Shape;142;p23"/>
            <p:cNvPicPr preferRelativeResize="0"/>
            <p:nvPr/>
          </p:nvPicPr>
          <p:blipFill rotWithShape="1">
            <a:blip r:embed="rId7">
              <a:alphaModFix/>
            </a:blip>
            <a:srcRect/>
            <a:stretch/>
          </p:blipFill>
          <p:spPr>
            <a:xfrm>
              <a:off x="9328825" y="3755795"/>
              <a:ext cx="150400" cy="226956"/>
            </a:xfrm>
            <a:prstGeom prst="rect">
              <a:avLst/>
            </a:prstGeom>
            <a:noFill/>
            <a:ln>
              <a:noFill/>
            </a:ln>
          </p:spPr>
        </p:pic>
        <p:pic>
          <p:nvPicPr>
            <p:cNvPr id="143" name="Google Shape;143;p23"/>
            <p:cNvPicPr preferRelativeResize="0"/>
            <p:nvPr/>
          </p:nvPicPr>
          <p:blipFill rotWithShape="1">
            <a:blip r:embed="rId7">
              <a:alphaModFix/>
            </a:blip>
            <a:srcRect/>
            <a:stretch/>
          </p:blipFill>
          <p:spPr>
            <a:xfrm>
              <a:off x="11062950" y="3467520"/>
              <a:ext cx="150400" cy="226956"/>
            </a:xfrm>
            <a:prstGeom prst="rect">
              <a:avLst/>
            </a:prstGeom>
            <a:noFill/>
            <a:ln>
              <a:noFill/>
            </a:ln>
          </p:spPr>
        </p:pic>
      </p:grpSp>
      <p:sp>
        <p:nvSpPr>
          <p:cNvPr id="144" name="Google Shape;144;p23"/>
          <p:cNvSpPr/>
          <p:nvPr/>
        </p:nvSpPr>
        <p:spPr>
          <a:xfrm>
            <a:off x="933855" y="2096186"/>
            <a:ext cx="8984356" cy="4401164"/>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LP Local Action Group “South Warmia”</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AP02 </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Poliedra</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PP03 </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Ballyhoura</a:t>
            </a: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Development CLG</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PP04 </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Zemgale</a:t>
            </a: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Planning Region</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PP05 MGFÜ Public Benefit Non-profit Ltd</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PP06 Institute for Rural Development Research at Goethe University Frankfurt/Main (</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IfLS</a:t>
            </a: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PP07 European Projects Office of the Government of Cantabria</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PP08 Regional Ministry of Economy and Finance of the Government of Cantabria</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APA01 Region </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Lahn</a:t>
            </a: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-Dill-</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Wetzlar</a:t>
            </a:r>
            <a:endParaRPr b="1"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200000"/>
              </a:lnSpc>
              <a:spcBef>
                <a:spcPts val="0"/>
              </a:spcBef>
              <a:spcAft>
                <a:spcPts val="0"/>
              </a:spcAft>
              <a:buNone/>
            </a:pP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APA02 </a:t>
            </a:r>
            <a:r>
              <a:rPr lang="en-GB"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Olsztynek</a:t>
            </a:r>
            <a:r>
              <a:rPr lang="en-GB"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rPr>
              <a:t> Municipality</a:t>
            </a:r>
            <a:endParaRPr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Open Sans"/>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2480</Words>
  <Application>Microsoft Office PowerPoint</Application>
  <PresentationFormat>Widescreen</PresentationFormat>
  <Paragraphs>265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Open Sans SemiBold</vt:lpstr>
      <vt:lpstr>Open Sans</vt:lpstr>
      <vt:lpstr>Calibri</vt:lpstr>
      <vt:lpstr>Office Theme</vt:lpstr>
      <vt:lpstr>PowerPoint Presentation</vt:lpstr>
      <vt:lpstr>What is INSPIRE project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Policy Instrument (PI) in the smart villages context</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Andrea Mora</cp:lastModifiedBy>
  <cp:revision>32</cp:revision>
  <dcterms:created xsi:type="dcterms:W3CDTF">2021-10-28T12:22:03Z</dcterms:created>
  <dcterms:modified xsi:type="dcterms:W3CDTF">2024-08-27T13:51:26Z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0x010100311D2DF3EBC7804E8A2B82BBCDA4442D</vt:lpwstr>
  </property>
  <property fmtid="{D5CDD505-2E9C-101B-9397-08002B2CF9AE}" pid="3" name="MediaServiceImageTags">
    <vt:lpwstr/>
  </property>
</Properties>
</file>