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3"/>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Tahoma Bold" charset="1" panose="020B0804030504040204"/>
      <p:regular r:id="rId18"/>
    </p:embeddedFont>
    <p:embeddedFont>
      <p:font typeface="Arimo Bold" charset="1" panose="020B0704020202020204"/>
      <p:regular r:id="rId19"/>
    </p:embeddedFont>
    <p:embeddedFont>
      <p:font typeface="TT Rounds Condensed Bold" charset="1" panose="02000806030000020003"/>
      <p:regular r:id="rId20"/>
    </p:embeddedFont>
    <p:embeddedFont>
      <p:font typeface="TT Rounds Condensed" charset="1" panose="02000506030000020003"/>
      <p:regular r:id="rId21"/>
    </p:embeddedFont>
    <p:embeddedFont>
      <p:font typeface="Arimo" charset="1" panose="020B0604020202020204"/>
      <p:regular r:id="rId22"/>
    </p:embeddedFont>
    <p:embeddedFont>
      <p:font typeface="Arial" charset="1" panose="020B0502020202020204"/>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notesMasters/notesMaster1.xml" Type="http://schemas.openxmlformats.org/officeDocument/2006/relationships/notesMaster"/><Relationship Id="rId24" Target="theme/theme2.xml" Type="http://schemas.openxmlformats.org/officeDocument/2006/relationships/theme"/><Relationship Id="rId25" Target="notesSlides/notesSlide1.xml" Type="http://schemas.openxmlformats.org/officeDocument/2006/relationships/notesSlide"/><Relationship Id="rId26" Target="notesSlides/notesSlide2.xml" Type="http://schemas.openxmlformats.org/officeDocument/2006/relationships/notesSlide"/><Relationship Id="rId27" Target="fonts/font27.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Ese reto ha sido asumido por el Grupo Motor Gobernanza Local de Andalucía.</a:t>
            </a:r>
          </a:p>
          <a:p>
            <a:r>
              <a:rPr lang="en-US"/>
              <a:t/>
            </a:r>
          </a:p>
          <a:p>
            <a:r>
              <a:rPr lang="en-US"/>
              <a:t>Ocho grupos provinciales que como vemos han puesto en valor la diversidad de los agentes que conforman el Ecosistema. Agradecimiento a las Diputaciones Provinciales y labor de coordinación de estos GMPs</a:t>
            </a:r>
          </a:p>
          <a:p>
            <a:r>
              <a:rPr lang="en-US"/>
              <a:t/>
            </a:r>
          </a:p>
          <a:p>
            <a:r>
              <a:rPr lang="en-US"/>
              <a:t>Auténticos foros de debate organizados en torno a los ámbitos de desarrollo inteligente que propone el Libro Blanco AndalucíaSmart.</a:t>
            </a:r>
          </a:p>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Ese reto ha sido asumido por el Grupo Motor Gobernanza Local de Andalucía.</a:t>
            </a:r>
          </a:p>
          <a:p>
            <a:r>
              <a:rPr lang="en-US"/>
              <a:t/>
            </a:r>
          </a:p>
          <a:p>
            <a:r>
              <a:rPr lang="en-US"/>
              <a:t>Ocho grupos provinciales que como vemos han puesto en valor la diversidad de los agentes que conforman el Ecosistema. Agradecimiento a las Diputaciones Provinciales y labor de coordinación de estos GMPs</a:t>
            </a:r>
          </a:p>
          <a:p>
            <a:r>
              <a:rPr lang="en-US"/>
              <a:t/>
            </a:r>
          </a:p>
          <a:p>
            <a:r>
              <a:rPr lang="en-US"/>
              <a:t>Auténticos foros de debate organizados en torno a los ámbitos de desarrollo inteligente que propone el Libro Blanco AndalucíaSmart.</a:t>
            </a:r>
          </a:p>
          <a:p>
            <a:r>
              <a:rPr lang="en-US"/>
              <a:t>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15.jpeg" Type="http://schemas.openxmlformats.org/officeDocument/2006/relationships/image"/><Relationship Id="rId7" Target="../media/image1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7.jpeg" Type="http://schemas.openxmlformats.org/officeDocument/2006/relationships/image"/><Relationship Id="rId4"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jpeg" Type="http://schemas.openxmlformats.org/officeDocument/2006/relationships/image"/><Relationship Id="rId11" Target="../media/image12.png" Type="http://schemas.openxmlformats.org/officeDocument/2006/relationships/image"/><Relationship Id="rId12" Target="../media/image13.png" Type="http://schemas.openxmlformats.org/officeDocument/2006/relationships/image"/><Relationship Id="rId2" Target="../notesSlides/notesSlide2.xml" Type="http://schemas.openxmlformats.org/officeDocument/2006/relationships/notesSlide"/><Relationship Id="rId3" Target="../media/image4.png" Type="http://schemas.openxmlformats.org/officeDocument/2006/relationships/image"/><Relationship Id="rId4" Target="https://www.grandest.fr/" TargetMode="External" Type="http://schemas.openxmlformats.org/officeDocument/2006/relationships/hyperlink"/><Relationship Id="rId5" Target="https://www.pamth.gov.gr/" TargetMode="External" Type="http://schemas.openxmlformats.org/officeDocument/2006/relationships/hyperlink"/><Relationship Id="rId6" Target="https://mazovia.pl/" TargetMode="External" Type="http://schemas.openxmlformats.org/officeDocument/2006/relationships/hyperlink"/><Relationship Id="rId7" Target="https://www.juntadeandalucia.es/organismos/ada.html" TargetMode="External" Type="http://schemas.openxmlformats.org/officeDocument/2006/relationships/hyperlink"/><Relationship Id="rId8" Target="../media/image9.png" Type="http://schemas.openxmlformats.org/officeDocument/2006/relationships/image"/><Relationship Id="rId9" Target="../media/image10.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4.png" Type="http://schemas.openxmlformats.org/officeDocument/2006/relationships/image"/><Relationship Id="rId4" Target="../media/image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6564356" y="0"/>
            <a:ext cx="1724025" cy="407670"/>
            <a:chOff x="0" y="0"/>
            <a:chExt cx="2298700" cy="543560"/>
          </a:xfrm>
        </p:grpSpPr>
        <p:sp>
          <p:nvSpPr>
            <p:cNvPr name="Freeform 3" id="3"/>
            <p:cNvSpPr/>
            <p:nvPr/>
          </p:nvSpPr>
          <p:spPr>
            <a:xfrm flipH="false" flipV="false" rot="0">
              <a:off x="0" y="0"/>
              <a:ext cx="2298192" cy="542544"/>
            </a:xfrm>
            <a:custGeom>
              <a:avLst/>
              <a:gdLst/>
              <a:ahLst/>
              <a:cxnLst/>
              <a:rect r="r" b="b" t="t" l="l"/>
              <a:pathLst>
                <a:path h="542544" w="2298192">
                  <a:moveTo>
                    <a:pt x="2298192" y="0"/>
                  </a:moveTo>
                  <a:lnTo>
                    <a:pt x="0" y="0"/>
                  </a:lnTo>
                  <a:lnTo>
                    <a:pt x="0" y="542544"/>
                  </a:lnTo>
                  <a:lnTo>
                    <a:pt x="2298192" y="542544"/>
                  </a:lnTo>
                  <a:lnTo>
                    <a:pt x="2298192" y="0"/>
                  </a:lnTo>
                  <a:close/>
                </a:path>
              </a:pathLst>
            </a:custGeom>
            <a:solidFill>
              <a:srgbClr val="000000"/>
            </a:solidFill>
          </p:spPr>
        </p:sp>
      </p:grpSp>
      <p:sp>
        <p:nvSpPr>
          <p:cNvPr name="Freeform 4" id="4"/>
          <p:cNvSpPr/>
          <p:nvPr/>
        </p:nvSpPr>
        <p:spPr>
          <a:xfrm flipH="false" flipV="false" rot="0">
            <a:off x="13325181" y="2687379"/>
            <a:ext cx="168636" cy="226042"/>
          </a:xfrm>
          <a:custGeom>
            <a:avLst/>
            <a:gdLst/>
            <a:ahLst/>
            <a:cxnLst/>
            <a:rect r="r" b="b" t="t" l="l"/>
            <a:pathLst>
              <a:path h="226042" w="168636">
                <a:moveTo>
                  <a:pt x="0" y="0"/>
                </a:moveTo>
                <a:lnTo>
                  <a:pt x="168636" y="0"/>
                </a:lnTo>
                <a:lnTo>
                  <a:pt x="168636" y="226043"/>
                </a:lnTo>
                <a:lnTo>
                  <a:pt x="0" y="226043"/>
                </a:lnTo>
                <a:lnTo>
                  <a:pt x="0" y="0"/>
                </a:lnTo>
                <a:close/>
              </a:path>
            </a:pathLst>
          </a:custGeom>
          <a:blipFill>
            <a:blip r:embed="rId2"/>
            <a:stretch>
              <a:fillRect l="-265" t="0" r="-265" b="0"/>
            </a:stretch>
          </a:blipFill>
        </p:spPr>
      </p:sp>
      <p:sp>
        <p:nvSpPr>
          <p:cNvPr name="Freeform 5" id="5"/>
          <p:cNvSpPr/>
          <p:nvPr/>
        </p:nvSpPr>
        <p:spPr>
          <a:xfrm flipH="false" flipV="false" rot="0">
            <a:off x="10633598" y="531793"/>
            <a:ext cx="7653652" cy="8256729"/>
          </a:xfrm>
          <a:custGeom>
            <a:avLst/>
            <a:gdLst/>
            <a:ahLst/>
            <a:cxnLst/>
            <a:rect r="r" b="b" t="t" l="l"/>
            <a:pathLst>
              <a:path h="8256729" w="7653652">
                <a:moveTo>
                  <a:pt x="0" y="0"/>
                </a:moveTo>
                <a:lnTo>
                  <a:pt x="7653652" y="0"/>
                </a:lnTo>
                <a:lnTo>
                  <a:pt x="7653652" y="8256729"/>
                </a:lnTo>
                <a:lnTo>
                  <a:pt x="0" y="8256729"/>
                </a:lnTo>
                <a:lnTo>
                  <a:pt x="0" y="0"/>
                </a:lnTo>
                <a:close/>
              </a:path>
            </a:pathLst>
          </a:custGeom>
          <a:blipFill>
            <a:blip r:embed="rId3"/>
            <a:stretch>
              <a:fillRect l="0" t="-26" r="0" b="-26"/>
            </a:stretch>
          </a:blipFill>
        </p:spPr>
      </p:sp>
      <p:sp>
        <p:nvSpPr>
          <p:cNvPr name="TextBox 6" id="6"/>
          <p:cNvSpPr txBox="true"/>
          <p:nvPr/>
        </p:nvSpPr>
        <p:spPr>
          <a:xfrm rot="0">
            <a:off x="1424392" y="3594710"/>
            <a:ext cx="9891307" cy="2190750"/>
          </a:xfrm>
          <a:prstGeom prst="rect">
            <a:avLst/>
          </a:prstGeom>
        </p:spPr>
        <p:txBody>
          <a:bodyPr anchor="t" rtlCol="false" tIns="0" lIns="0" bIns="0" rIns="0">
            <a:spAutoFit/>
          </a:bodyPr>
          <a:lstStyle/>
          <a:p>
            <a:pPr algn="l" marL="0" indent="0" lvl="0">
              <a:lnSpc>
                <a:spcPts val="8640"/>
              </a:lnSpc>
              <a:spcBef>
                <a:spcPct val="0"/>
              </a:spcBef>
            </a:pPr>
            <a:r>
              <a:rPr lang="en-US" sz="7200" spc="59" strike="noStrike" u="none">
                <a:solidFill>
                  <a:srgbClr val="000000"/>
                </a:solidFill>
                <a:latin typeface="Tahoma Bold"/>
                <a:ea typeface="Tahoma Bold"/>
                <a:cs typeface="Tahoma Bold"/>
                <a:sym typeface="Tahoma Bold"/>
              </a:rPr>
              <a:t>OD4GROWTH project presentation</a:t>
            </a:r>
          </a:p>
        </p:txBody>
      </p:sp>
      <p:sp>
        <p:nvSpPr>
          <p:cNvPr name="TextBox 7" id="7"/>
          <p:cNvSpPr txBox="true"/>
          <p:nvPr/>
        </p:nvSpPr>
        <p:spPr>
          <a:xfrm rot="0">
            <a:off x="3707062" y="1645920"/>
            <a:ext cx="6488498" cy="409575"/>
          </a:xfrm>
          <a:prstGeom prst="rect">
            <a:avLst/>
          </a:prstGeom>
        </p:spPr>
        <p:txBody>
          <a:bodyPr anchor="t" rtlCol="false" tIns="0" lIns="0" bIns="0" rIns="0">
            <a:spAutoFit/>
          </a:bodyPr>
          <a:lstStyle/>
          <a:p>
            <a:pPr algn="l" marL="0" indent="0" lvl="0">
              <a:lnSpc>
                <a:spcPts val="3240"/>
              </a:lnSpc>
              <a:spcBef>
                <a:spcPct val="0"/>
              </a:spcBef>
            </a:pPr>
            <a:r>
              <a:rPr lang="en-US" sz="2700" spc="-127" strike="noStrike" u="none">
                <a:solidFill>
                  <a:srgbClr val="FFFFFF"/>
                </a:solidFill>
                <a:latin typeface="Tahoma Bold"/>
                <a:ea typeface="Tahoma Bold"/>
                <a:cs typeface="Tahoma Bold"/>
                <a:sym typeface="Tahoma Bold"/>
              </a:rPr>
              <a:t>OD4GROWTH</a:t>
            </a:r>
          </a:p>
        </p:txBody>
      </p:sp>
      <p:sp>
        <p:nvSpPr>
          <p:cNvPr name="Freeform 8" id="8"/>
          <p:cNvSpPr/>
          <p:nvPr/>
        </p:nvSpPr>
        <p:spPr>
          <a:xfrm flipH="false" flipV="false" rot="0">
            <a:off x="0" y="9690423"/>
            <a:ext cx="18287250" cy="596577"/>
          </a:xfrm>
          <a:custGeom>
            <a:avLst/>
            <a:gdLst/>
            <a:ahLst/>
            <a:cxnLst/>
            <a:rect r="r" b="b" t="t" l="l"/>
            <a:pathLst>
              <a:path h="596577" w="18287250">
                <a:moveTo>
                  <a:pt x="0" y="0"/>
                </a:moveTo>
                <a:lnTo>
                  <a:pt x="18287250" y="0"/>
                </a:lnTo>
                <a:lnTo>
                  <a:pt x="18287250" y="596577"/>
                </a:lnTo>
                <a:lnTo>
                  <a:pt x="0" y="596577"/>
                </a:lnTo>
                <a:lnTo>
                  <a:pt x="0" y="0"/>
                </a:lnTo>
                <a:close/>
              </a:path>
            </a:pathLst>
          </a:custGeom>
          <a:blipFill>
            <a:blip r:embed="rId4"/>
            <a:stretch>
              <a:fillRect l="0" t="-67898" r="0" b="-67898"/>
            </a:stretch>
          </a:blipFill>
        </p:spPr>
      </p:sp>
      <p:sp>
        <p:nvSpPr>
          <p:cNvPr name="Freeform 9" id="9"/>
          <p:cNvSpPr/>
          <p:nvPr/>
        </p:nvSpPr>
        <p:spPr>
          <a:xfrm flipH="false" flipV="false" rot="0">
            <a:off x="1143000" y="528687"/>
            <a:ext cx="7100888" cy="2271712"/>
          </a:xfrm>
          <a:custGeom>
            <a:avLst/>
            <a:gdLst/>
            <a:ahLst/>
            <a:cxnLst/>
            <a:rect r="r" b="b" t="t" l="l"/>
            <a:pathLst>
              <a:path h="2271712" w="7100888">
                <a:moveTo>
                  <a:pt x="0" y="0"/>
                </a:moveTo>
                <a:lnTo>
                  <a:pt x="7100888" y="0"/>
                </a:lnTo>
                <a:lnTo>
                  <a:pt x="7100888" y="2271713"/>
                </a:lnTo>
                <a:lnTo>
                  <a:pt x="0" y="2271713"/>
                </a:lnTo>
                <a:lnTo>
                  <a:pt x="0" y="0"/>
                </a:lnTo>
                <a:close/>
              </a:path>
            </a:pathLst>
          </a:custGeom>
          <a:blipFill>
            <a:blip r:embed="rId5"/>
            <a:stretch>
              <a:fillRect l="0" t="0" r="0" b="0"/>
            </a:stretch>
          </a:blipFill>
        </p:spPr>
      </p:sp>
      <p:sp>
        <p:nvSpPr>
          <p:cNvPr name="Freeform 10" id="10" descr="Image containing Shape  Automatically generated description"/>
          <p:cNvSpPr/>
          <p:nvPr/>
        </p:nvSpPr>
        <p:spPr>
          <a:xfrm flipH="false" flipV="false" rot="0">
            <a:off x="10515600" y="1134621"/>
            <a:ext cx="3540953" cy="1943099"/>
          </a:xfrm>
          <a:custGeom>
            <a:avLst/>
            <a:gdLst/>
            <a:ahLst/>
            <a:cxnLst/>
            <a:rect r="r" b="b" t="t" l="l"/>
            <a:pathLst>
              <a:path h="1943099" w="3540953">
                <a:moveTo>
                  <a:pt x="0" y="0"/>
                </a:moveTo>
                <a:lnTo>
                  <a:pt x="3540953" y="0"/>
                </a:lnTo>
                <a:lnTo>
                  <a:pt x="3540953" y="1943099"/>
                </a:lnTo>
                <a:lnTo>
                  <a:pt x="0" y="1943099"/>
                </a:lnTo>
                <a:lnTo>
                  <a:pt x="0" y="0"/>
                </a:lnTo>
                <a:close/>
              </a:path>
            </a:pathLst>
          </a:custGeom>
          <a:blipFill>
            <a:blip r:embed="rId6"/>
            <a:stretch>
              <a:fillRect l="0" t="-49" r="0" b="-49"/>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6564356" y="0"/>
            <a:ext cx="1724025" cy="407670"/>
            <a:chOff x="0" y="0"/>
            <a:chExt cx="2298700" cy="543560"/>
          </a:xfrm>
        </p:grpSpPr>
        <p:sp>
          <p:nvSpPr>
            <p:cNvPr name="Freeform 3" id="3"/>
            <p:cNvSpPr/>
            <p:nvPr/>
          </p:nvSpPr>
          <p:spPr>
            <a:xfrm flipH="false" flipV="false" rot="0">
              <a:off x="0" y="0"/>
              <a:ext cx="2298192" cy="542544"/>
            </a:xfrm>
            <a:custGeom>
              <a:avLst/>
              <a:gdLst/>
              <a:ahLst/>
              <a:cxnLst/>
              <a:rect r="r" b="b" t="t" l="l"/>
              <a:pathLst>
                <a:path h="542544" w="2298192">
                  <a:moveTo>
                    <a:pt x="2298192" y="0"/>
                  </a:moveTo>
                  <a:lnTo>
                    <a:pt x="0" y="0"/>
                  </a:lnTo>
                  <a:lnTo>
                    <a:pt x="0" y="542544"/>
                  </a:lnTo>
                  <a:lnTo>
                    <a:pt x="2298192" y="542544"/>
                  </a:lnTo>
                  <a:lnTo>
                    <a:pt x="2298192" y="0"/>
                  </a:lnTo>
                  <a:close/>
                </a:path>
              </a:pathLst>
            </a:custGeom>
            <a:solidFill>
              <a:srgbClr val="000000"/>
            </a:solidFill>
          </p:spPr>
        </p:sp>
      </p:grpSp>
      <p:sp>
        <p:nvSpPr>
          <p:cNvPr name="Freeform 4" id="4"/>
          <p:cNvSpPr/>
          <p:nvPr/>
        </p:nvSpPr>
        <p:spPr>
          <a:xfrm flipH="false" flipV="false" rot="0">
            <a:off x="647901" y="339784"/>
            <a:ext cx="7100888" cy="2271712"/>
          </a:xfrm>
          <a:custGeom>
            <a:avLst/>
            <a:gdLst/>
            <a:ahLst/>
            <a:cxnLst/>
            <a:rect r="r" b="b" t="t" l="l"/>
            <a:pathLst>
              <a:path h="2271712" w="7100888">
                <a:moveTo>
                  <a:pt x="0" y="0"/>
                </a:moveTo>
                <a:lnTo>
                  <a:pt x="7100887" y="0"/>
                </a:lnTo>
                <a:lnTo>
                  <a:pt x="7100887" y="2271713"/>
                </a:lnTo>
                <a:lnTo>
                  <a:pt x="0" y="2271713"/>
                </a:lnTo>
                <a:lnTo>
                  <a:pt x="0" y="0"/>
                </a:lnTo>
                <a:close/>
              </a:path>
            </a:pathLst>
          </a:custGeom>
          <a:blipFill>
            <a:blip r:embed="rId2"/>
            <a:stretch>
              <a:fillRect l="0" t="0" r="0" b="0"/>
            </a:stretch>
          </a:blipFill>
        </p:spPr>
      </p:sp>
      <p:sp>
        <p:nvSpPr>
          <p:cNvPr name="TextBox 5" id="5"/>
          <p:cNvSpPr txBox="true"/>
          <p:nvPr/>
        </p:nvSpPr>
        <p:spPr>
          <a:xfrm rot="0">
            <a:off x="1577340" y="2962017"/>
            <a:ext cx="13533120" cy="5138928"/>
          </a:xfrm>
          <a:prstGeom prst="rect">
            <a:avLst/>
          </a:prstGeom>
        </p:spPr>
        <p:txBody>
          <a:bodyPr anchor="t" rtlCol="false" tIns="0" lIns="0" bIns="0" rIns="0">
            <a:spAutoFit/>
          </a:bodyPr>
          <a:lstStyle/>
          <a:p>
            <a:pPr algn="l" marL="0" indent="0" lvl="0">
              <a:lnSpc>
                <a:spcPts val="3726"/>
              </a:lnSpc>
              <a:spcBef>
                <a:spcPct val="0"/>
              </a:spcBef>
            </a:pPr>
            <a:r>
              <a:rPr lang="en-US" sz="2700" strike="noStrike" u="none">
                <a:solidFill>
                  <a:srgbClr val="1AB38B"/>
                </a:solidFill>
                <a:latin typeface="Arimo Bold"/>
                <a:ea typeface="Arimo Bold"/>
                <a:cs typeface="Arimo Bold"/>
                <a:sym typeface="Arimo Bold"/>
              </a:rPr>
              <a:t>PROJECT METHODOLOGY</a:t>
            </a:r>
          </a:p>
          <a:p>
            <a:pPr algn="just" marL="0" indent="0" lvl="0">
              <a:lnSpc>
                <a:spcPts val="3726"/>
              </a:lnSpc>
              <a:spcBef>
                <a:spcPct val="0"/>
              </a:spcBef>
            </a:pPr>
          </a:p>
          <a:p>
            <a:pPr algn="just" marL="0" indent="0" lvl="0">
              <a:lnSpc>
                <a:spcPts val="3726"/>
              </a:lnSpc>
              <a:spcBef>
                <a:spcPct val="0"/>
              </a:spcBef>
            </a:pPr>
            <a:r>
              <a:rPr lang="en-US" sz="2700" strike="noStrike" u="none">
                <a:solidFill>
                  <a:srgbClr val="000000"/>
                </a:solidFill>
                <a:latin typeface="Arial"/>
                <a:ea typeface="Arial"/>
                <a:cs typeface="Arial"/>
                <a:sym typeface="Arial"/>
              </a:rPr>
              <a:t>The general learning process of the project is organized following the following steps: </a:t>
            </a:r>
          </a:p>
          <a:p>
            <a:pPr algn="just" marL="0" indent="0" lvl="0">
              <a:lnSpc>
                <a:spcPts val="3726"/>
              </a:lnSpc>
              <a:spcBef>
                <a:spcPct val="0"/>
              </a:spcBef>
            </a:pPr>
          </a:p>
          <a:p>
            <a:pPr algn="just" marL="488632" indent="-244316" lvl="1">
              <a:lnSpc>
                <a:spcPts val="3726"/>
              </a:lnSpc>
              <a:spcBef>
                <a:spcPct val="0"/>
              </a:spcBef>
              <a:buFont typeface="Arial"/>
              <a:buChar char="•"/>
            </a:pPr>
            <a:r>
              <a:rPr lang="en-US" sz="2700" strike="noStrike" u="none">
                <a:solidFill>
                  <a:srgbClr val="000000"/>
                </a:solidFill>
                <a:latin typeface="Arial"/>
                <a:ea typeface="Arial"/>
                <a:cs typeface="Arial"/>
                <a:sym typeface="Arial"/>
              </a:rPr>
              <a:t>CORE phase activities: needs analysis, mapping, identification of good practices, learning process at individual and organizational level, evaluation of the learning process.</a:t>
            </a:r>
          </a:p>
          <a:p>
            <a:pPr algn="just" marL="488632" indent="-244316" lvl="1">
              <a:lnSpc>
                <a:spcPts val="3726"/>
              </a:lnSpc>
              <a:spcBef>
                <a:spcPct val="0"/>
              </a:spcBef>
              <a:buFont typeface="Arial"/>
              <a:buChar char="•"/>
            </a:pPr>
            <a:r>
              <a:rPr lang="en-US" sz="2700" strike="noStrike" u="none">
                <a:solidFill>
                  <a:srgbClr val="000000"/>
                </a:solidFill>
                <a:latin typeface="Arial"/>
                <a:ea typeface="Arial"/>
                <a:cs typeface="Arial"/>
                <a:sym typeface="Arial"/>
              </a:rPr>
              <a:t>Activities of the FOLLOW UP phase: monitoring the impact of the policies under analysis and completion of the learning and knowledge exchange process. </a:t>
            </a:r>
          </a:p>
          <a:p>
            <a:pPr algn="just" marL="488632" indent="-244316" lvl="1">
              <a:lnSpc>
                <a:spcPts val="3726"/>
              </a:lnSpc>
              <a:spcBef>
                <a:spcPct val="0"/>
              </a:spcBef>
              <a:buFont typeface="Arial"/>
              <a:buChar char="•"/>
            </a:pPr>
            <a:r>
              <a:rPr lang="en-US" sz="2700" strike="noStrike" u="none">
                <a:solidFill>
                  <a:srgbClr val="000000"/>
                </a:solidFill>
                <a:latin typeface="Arial"/>
                <a:ea typeface="Arial"/>
                <a:cs typeface="Arial"/>
                <a:sym typeface="Arial"/>
              </a:rPr>
              <a:t>Additionally, the project's communication activities will cover both phases. </a:t>
            </a:r>
          </a:p>
          <a:p>
            <a:pPr algn="l" marL="488632" indent="-244316" lvl="1">
              <a:lnSpc>
                <a:spcPts val="3726"/>
              </a:lnSpc>
              <a:spcBef>
                <a:spcPct val="0"/>
              </a:spcBef>
            </a:pPr>
          </a:p>
        </p:txBody>
      </p:sp>
      <p:sp>
        <p:nvSpPr>
          <p:cNvPr name="Freeform 6" id="6" descr="Image containing Shape  Automatically generated description"/>
          <p:cNvSpPr/>
          <p:nvPr/>
        </p:nvSpPr>
        <p:spPr>
          <a:xfrm flipH="false" flipV="false" rot="0">
            <a:off x="11544300" y="668398"/>
            <a:ext cx="3540953" cy="1943098"/>
          </a:xfrm>
          <a:custGeom>
            <a:avLst/>
            <a:gdLst/>
            <a:ahLst/>
            <a:cxnLst/>
            <a:rect r="r" b="b" t="t" l="l"/>
            <a:pathLst>
              <a:path h="1943098" w="3540953">
                <a:moveTo>
                  <a:pt x="0" y="0"/>
                </a:moveTo>
                <a:lnTo>
                  <a:pt x="3540953" y="0"/>
                </a:lnTo>
                <a:lnTo>
                  <a:pt x="3540953" y="1943099"/>
                </a:lnTo>
                <a:lnTo>
                  <a:pt x="0" y="1943099"/>
                </a:lnTo>
                <a:lnTo>
                  <a:pt x="0" y="0"/>
                </a:lnTo>
                <a:close/>
              </a:path>
            </a:pathLst>
          </a:custGeom>
          <a:blipFill>
            <a:blip r:embed="rId3"/>
            <a:stretch>
              <a:fillRect l="0" t="-49" r="0" b="-49"/>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6564356" y="0"/>
            <a:ext cx="1724025" cy="407670"/>
            <a:chOff x="0" y="0"/>
            <a:chExt cx="2298700" cy="543560"/>
          </a:xfrm>
        </p:grpSpPr>
        <p:sp>
          <p:nvSpPr>
            <p:cNvPr name="Freeform 3" id="3"/>
            <p:cNvSpPr/>
            <p:nvPr/>
          </p:nvSpPr>
          <p:spPr>
            <a:xfrm flipH="false" flipV="false" rot="0">
              <a:off x="0" y="0"/>
              <a:ext cx="2298192" cy="542544"/>
            </a:xfrm>
            <a:custGeom>
              <a:avLst/>
              <a:gdLst/>
              <a:ahLst/>
              <a:cxnLst/>
              <a:rect r="r" b="b" t="t" l="l"/>
              <a:pathLst>
                <a:path h="542544" w="2298192">
                  <a:moveTo>
                    <a:pt x="2298192" y="0"/>
                  </a:moveTo>
                  <a:lnTo>
                    <a:pt x="0" y="0"/>
                  </a:lnTo>
                  <a:lnTo>
                    <a:pt x="0" y="542544"/>
                  </a:lnTo>
                  <a:lnTo>
                    <a:pt x="2298192" y="542544"/>
                  </a:lnTo>
                  <a:lnTo>
                    <a:pt x="2298192" y="0"/>
                  </a:lnTo>
                  <a:close/>
                </a:path>
              </a:pathLst>
            </a:custGeom>
            <a:solidFill>
              <a:srgbClr val="000000"/>
            </a:solidFill>
          </p:spPr>
        </p:sp>
      </p:grpSp>
      <p:sp>
        <p:nvSpPr>
          <p:cNvPr name="Freeform 4" id="4"/>
          <p:cNvSpPr/>
          <p:nvPr/>
        </p:nvSpPr>
        <p:spPr>
          <a:xfrm flipH="false" flipV="false" rot="0">
            <a:off x="647901" y="339784"/>
            <a:ext cx="7100888" cy="2271712"/>
          </a:xfrm>
          <a:custGeom>
            <a:avLst/>
            <a:gdLst/>
            <a:ahLst/>
            <a:cxnLst/>
            <a:rect r="r" b="b" t="t" l="l"/>
            <a:pathLst>
              <a:path h="2271712" w="7100888">
                <a:moveTo>
                  <a:pt x="0" y="0"/>
                </a:moveTo>
                <a:lnTo>
                  <a:pt x="7100887" y="0"/>
                </a:lnTo>
                <a:lnTo>
                  <a:pt x="7100887" y="2271713"/>
                </a:lnTo>
                <a:lnTo>
                  <a:pt x="0" y="2271713"/>
                </a:lnTo>
                <a:lnTo>
                  <a:pt x="0" y="0"/>
                </a:lnTo>
                <a:close/>
              </a:path>
            </a:pathLst>
          </a:custGeom>
          <a:blipFill>
            <a:blip r:embed="rId2"/>
            <a:stretch>
              <a:fillRect l="0" t="0" r="0" b="0"/>
            </a:stretch>
          </a:blipFill>
        </p:spPr>
      </p:sp>
      <p:sp>
        <p:nvSpPr>
          <p:cNvPr name="TextBox 5" id="5"/>
          <p:cNvSpPr txBox="true"/>
          <p:nvPr/>
        </p:nvSpPr>
        <p:spPr>
          <a:xfrm rot="0">
            <a:off x="1577340" y="2828667"/>
            <a:ext cx="13533120" cy="5605653"/>
          </a:xfrm>
          <a:prstGeom prst="rect">
            <a:avLst/>
          </a:prstGeom>
        </p:spPr>
        <p:txBody>
          <a:bodyPr anchor="t" rtlCol="false" tIns="0" lIns="0" bIns="0" rIns="0">
            <a:spAutoFit/>
          </a:bodyPr>
          <a:lstStyle/>
          <a:p>
            <a:pPr algn="just" marL="0" indent="0" lvl="0">
              <a:lnSpc>
                <a:spcPts val="3726"/>
              </a:lnSpc>
              <a:spcBef>
                <a:spcPct val="0"/>
              </a:spcBef>
            </a:pPr>
            <a:r>
              <a:rPr lang="en-US" sz="2700" strike="noStrike" u="none">
                <a:solidFill>
                  <a:srgbClr val="1AB38B"/>
                </a:solidFill>
                <a:latin typeface="Arimo Bold"/>
                <a:ea typeface="Arimo Bold"/>
                <a:cs typeface="Arimo Bold"/>
                <a:sym typeface="Arimo Bold"/>
              </a:rPr>
              <a:t>ANALYSIS</a:t>
            </a:r>
          </a:p>
          <a:p>
            <a:pPr algn="just" marL="0" indent="0" lvl="0">
              <a:lnSpc>
                <a:spcPts val="3726"/>
              </a:lnSpc>
              <a:spcBef>
                <a:spcPct val="0"/>
              </a:spcBef>
            </a:pPr>
          </a:p>
          <a:p>
            <a:pPr algn="just" marL="0" indent="0" lvl="0">
              <a:lnSpc>
                <a:spcPts val="3726"/>
              </a:lnSpc>
              <a:spcBef>
                <a:spcPct val="0"/>
              </a:spcBef>
            </a:pPr>
            <a:r>
              <a:rPr lang="en-US" sz="2700" strike="noStrike" u="none">
                <a:solidFill>
                  <a:srgbClr val="000000"/>
                </a:solidFill>
                <a:latin typeface="Arial"/>
                <a:ea typeface="Arial"/>
                <a:cs typeface="Arial"/>
                <a:sym typeface="Arial"/>
              </a:rPr>
              <a:t>The main topic of the project, the availability and processing of open data, will be addressed from three different perspectives: </a:t>
            </a:r>
          </a:p>
          <a:p>
            <a:pPr algn="just" marL="488632" indent="-244316" lvl="1">
              <a:lnSpc>
                <a:spcPts val="3726"/>
              </a:lnSpc>
              <a:spcBef>
                <a:spcPct val="0"/>
              </a:spcBef>
              <a:buAutoNum type="arabicPeriod" startAt="1"/>
            </a:pPr>
            <a:r>
              <a:rPr lang="en-US" sz="2700" strike="noStrike" u="none">
                <a:solidFill>
                  <a:srgbClr val="000000"/>
                </a:solidFill>
                <a:latin typeface="Arial"/>
                <a:ea typeface="Arial"/>
                <a:cs typeface="Arial"/>
                <a:sym typeface="Arial"/>
              </a:rPr>
              <a:t>Provide support for improving the availability (quantity and quality) of open data, mainly by public institutions.</a:t>
            </a:r>
          </a:p>
          <a:p>
            <a:pPr algn="just" marL="488632" indent="-244316" lvl="1">
              <a:lnSpc>
                <a:spcPts val="3726"/>
              </a:lnSpc>
              <a:spcBef>
                <a:spcPct val="0"/>
              </a:spcBef>
              <a:buAutoNum type="arabicPeriod" startAt="1"/>
            </a:pPr>
            <a:r>
              <a:rPr lang="en-US" sz="2700" strike="noStrike" u="none">
                <a:solidFill>
                  <a:srgbClr val="000000"/>
                </a:solidFill>
                <a:latin typeface="Arial"/>
                <a:ea typeface="Arial"/>
                <a:cs typeface="Arial"/>
                <a:sym typeface="Arial"/>
              </a:rPr>
              <a:t>Support open data processing actions to improve the quality standards of public services aimed at citizens.</a:t>
            </a:r>
          </a:p>
          <a:p>
            <a:pPr algn="just" marL="488632" indent="-244316" lvl="1">
              <a:lnSpc>
                <a:spcPts val="3726"/>
              </a:lnSpc>
              <a:spcBef>
                <a:spcPct val="0"/>
              </a:spcBef>
              <a:buAutoNum type="arabicPeriod" startAt="1"/>
            </a:pPr>
            <a:r>
              <a:rPr lang="en-US" sz="2700" strike="noStrike" u="none">
                <a:solidFill>
                  <a:srgbClr val="000000"/>
                </a:solidFill>
                <a:latin typeface="Arial"/>
                <a:ea typeface="Arial"/>
                <a:cs typeface="Arial"/>
                <a:sym typeface="Arial"/>
              </a:rPr>
              <a:t>Improve open data for the benefit of SMEs and entrepreneurship for the development of new products and services.</a:t>
            </a:r>
          </a:p>
          <a:p>
            <a:pPr algn="just" marL="488632" indent="-244316" lvl="1">
              <a:lnSpc>
                <a:spcPts val="3726"/>
              </a:lnSpc>
              <a:spcBef>
                <a:spcPct val="0"/>
              </a:spcBef>
            </a:pPr>
          </a:p>
          <a:p>
            <a:pPr algn="l" marL="488632" indent="-244316" lvl="1">
              <a:lnSpc>
                <a:spcPts val="3726"/>
              </a:lnSpc>
              <a:spcBef>
                <a:spcPct val="0"/>
              </a:spcBef>
            </a:pPr>
            <a:r>
              <a:rPr lang="en-US" sz="2700" spc="25" strike="noStrike" u="none">
                <a:solidFill>
                  <a:srgbClr val="000000"/>
                </a:solidFill>
                <a:latin typeface="TT Rounds Condensed"/>
                <a:ea typeface="TT Rounds Condensed"/>
                <a:cs typeface="TT Rounds Condensed"/>
                <a:sym typeface="TT Rounds Condensed"/>
              </a:rPr>
              <a:t>THREE CROSS-CUTTING THEMATIC GROUPS </a:t>
            </a:r>
          </a:p>
        </p:txBody>
      </p:sp>
      <p:sp>
        <p:nvSpPr>
          <p:cNvPr name="Freeform 6" id="6" descr="Image containing Shape  Automatically generated description"/>
          <p:cNvSpPr/>
          <p:nvPr/>
        </p:nvSpPr>
        <p:spPr>
          <a:xfrm flipH="false" flipV="false" rot="0">
            <a:off x="11544300" y="668398"/>
            <a:ext cx="3540953" cy="1943098"/>
          </a:xfrm>
          <a:custGeom>
            <a:avLst/>
            <a:gdLst/>
            <a:ahLst/>
            <a:cxnLst/>
            <a:rect r="r" b="b" t="t" l="l"/>
            <a:pathLst>
              <a:path h="1943098" w="3540953">
                <a:moveTo>
                  <a:pt x="0" y="0"/>
                </a:moveTo>
                <a:lnTo>
                  <a:pt x="3540953" y="0"/>
                </a:lnTo>
                <a:lnTo>
                  <a:pt x="3540953" y="1943099"/>
                </a:lnTo>
                <a:lnTo>
                  <a:pt x="0" y="1943099"/>
                </a:lnTo>
                <a:lnTo>
                  <a:pt x="0" y="0"/>
                </a:lnTo>
                <a:close/>
              </a:path>
            </a:pathLst>
          </a:custGeom>
          <a:blipFill>
            <a:blip r:embed="rId3"/>
            <a:stretch>
              <a:fillRect l="0" t="-49" r="0" b="-49"/>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6564356" y="0"/>
            <a:ext cx="1724025" cy="407670"/>
            <a:chOff x="0" y="0"/>
            <a:chExt cx="2298700" cy="543560"/>
          </a:xfrm>
        </p:grpSpPr>
        <p:sp>
          <p:nvSpPr>
            <p:cNvPr name="Freeform 3" id="3"/>
            <p:cNvSpPr/>
            <p:nvPr/>
          </p:nvSpPr>
          <p:spPr>
            <a:xfrm flipH="false" flipV="false" rot="0">
              <a:off x="0" y="0"/>
              <a:ext cx="2298192" cy="542544"/>
            </a:xfrm>
            <a:custGeom>
              <a:avLst/>
              <a:gdLst/>
              <a:ahLst/>
              <a:cxnLst/>
              <a:rect r="r" b="b" t="t" l="l"/>
              <a:pathLst>
                <a:path h="542544" w="2298192">
                  <a:moveTo>
                    <a:pt x="2298192" y="0"/>
                  </a:moveTo>
                  <a:lnTo>
                    <a:pt x="0" y="0"/>
                  </a:lnTo>
                  <a:lnTo>
                    <a:pt x="0" y="542544"/>
                  </a:lnTo>
                  <a:lnTo>
                    <a:pt x="2298192" y="542544"/>
                  </a:lnTo>
                  <a:lnTo>
                    <a:pt x="2298192" y="0"/>
                  </a:lnTo>
                  <a:close/>
                </a:path>
              </a:pathLst>
            </a:custGeom>
            <a:solidFill>
              <a:srgbClr val="000000"/>
            </a:solidFill>
          </p:spPr>
        </p:sp>
      </p:grpSp>
      <p:sp>
        <p:nvSpPr>
          <p:cNvPr name="Freeform 4" id="4"/>
          <p:cNvSpPr/>
          <p:nvPr/>
        </p:nvSpPr>
        <p:spPr>
          <a:xfrm flipH="false" flipV="false" rot="0">
            <a:off x="13325181" y="2687379"/>
            <a:ext cx="168636" cy="226042"/>
          </a:xfrm>
          <a:custGeom>
            <a:avLst/>
            <a:gdLst/>
            <a:ahLst/>
            <a:cxnLst/>
            <a:rect r="r" b="b" t="t" l="l"/>
            <a:pathLst>
              <a:path h="226042" w="168636">
                <a:moveTo>
                  <a:pt x="0" y="0"/>
                </a:moveTo>
                <a:lnTo>
                  <a:pt x="168636" y="0"/>
                </a:lnTo>
                <a:lnTo>
                  <a:pt x="168636" y="226043"/>
                </a:lnTo>
                <a:lnTo>
                  <a:pt x="0" y="226043"/>
                </a:lnTo>
                <a:lnTo>
                  <a:pt x="0" y="0"/>
                </a:lnTo>
                <a:close/>
              </a:path>
            </a:pathLst>
          </a:custGeom>
          <a:blipFill>
            <a:blip r:embed="rId2"/>
            <a:stretch>
              <a:fillRect l="-265" t="0" r="-265" b="0"/>
            </a:stretch>
          </a:blipFill>
        </p:spPr>
      </p:sp>
      <p:sp>
        <p:nvSpPr>
          <p:cNvPr name="Freeform 5" id="5"/>
          <p:cNvSpPr/>
          <p:nvPr/>
        </p:nvSpPr>
        <p:spPr>
          <a:xfrm flipH="false" flipV="false" rot="0">
            <a:off x="10633598" y="531793"/>
            <a:ext cx="7653652" cy="8256729"/>
          </a:xfrm>
          <a:custGeom>
            <a:avLst/>
            <a:gdLst/>
            <a:ahLst/>
            <a:cxnLst/>
            <a:rect r="r" b="b" t="t" l="l"/>
            <a:pathLst>
              <a:path h="8256729" w="7653652">
                <a:moveTo>
                  <a:pt x="0" y="0"/>
                </a:moveTo>
                <a:lnTo>
                  <a:pt x="7653652" y="0"/>
                </a:lnTo>
                <a:lnTo>
                  <a:pt x="7653652" y="8256729"/>
                </a:lnTo>
                <a:lnTo>
                  <a:pt x="0" y="8256729"/>
                </a:lnTo>
                <a:lnTo>
                  <a:pt x="0" y="0"/>
                </a:lnTo>
                <a:close/>
              </a:path>
            </a:pathLst>
          </a:custGeom>
          <a:blipFill>
            <a:blip r:embed="rId3"/>
            <a:stretch>
              <a:fillRect l="0" t="-26" r="0" b="-26"/>
            </a:stretch>
          </a:blipFill>
        </p:spPr>
      </p:sp>
      <p:sp>
        <p:nvSpPr>
          <p:cNvPr name="TextBox 6" id="6"/>
          <p:cNvSpPr txBox="true"/>
          <p:nvPr/>
        </p:nvSpPr>
        <p:spPr>
          <a:xfrm rot="0">
            <a:off x="1143000" y="4283261"/>
            <a:ext cx="6511404" cy="3267075"/>
          </a:xfrm>
          <a:prstGeom prst="rect">
            <a:avLst/>
          </a:prstGeom>
        </p:spPr>
        <p:txBody>
          <a:bodyPr anchor="t" rtlCol="false" tIns="0" lIns="0" bIns="0" rIns="0">
            <a:spAutoFit/>
          </a:bodyPr>
          <a:lstStyle/>
          <a:p>
            <a:pPr algn="l" marL="0" indent="0" lvl="0">
              <a:lnSpc>
                <a:spcPts val="12960"/>
              </a:lnSpc>
              <a:spcBef>
                <a:spcPct val="0"/>
              </a:spcBef>
            </a:pPr>
            <a:r>
              <a:rPr lang="en-US" sz="10800" spc="37" strike="noStrike" u="none">
                <a:solidFill>
                  <a:srgbClr val="000000"/>
                </a:solidFill>
                <a:latin typeface="Tahoma Bold"/>
                <a:ea typeface="Tahoma Bold"/>
                <a:cs typeface="Tahoma Bold"/>
                <a:sym typeface="Tahoma Bold"/>
              </a:rPr>
              <a:t>Thank you!</a:t>
            </a:r>
          </a:p>
        </p:txBody>
      </p:sp>
      <p:sp>
        <p:nvSpPr>
          <p:cNvPr name="Freeform 7" id="7"/>
          <p:cNvSpPr/>
          <p:nvPr/>
        </p:nvSpPr>
        <p:spPr>
          <a:xfrm flipH="false" flipV="false" rot="0">
            <a:off x="0" y="9690423"/>
            <a:ext cx="18287250" cy="596577"/>
          </a:xfrm>
          <a:custGeom>
            <a:avLst/>
            <a:gdLst/>
            <a:ahLst/>
            <a:cxnLst/>
            <a:rect r="r" b="b" t="t" l="l"/>
            <a:pathLst>
              <a:path h="596577" w="18287250">
                <a:moveTo>
                  <a:pt x="0" y="0"/>
                </a:moveTo>
                <a:lnTo>
                  <a:pt x="18287250" y="0"/>
                </a:lnTo>
                <a:lnTo>
                  <a:pt x="18287250" y="596577"/>
                </a:lnTo>
                <a:lnTo>
                  <a:pt x="0" y="596577"/>
                </a:lnTo>
                <a:lnTo>
                  <a:pt x="0" y="0"/>
                </a:lnTo>
                <a:close/>
              </a:path>
            </a:pathLst>
          </a:custGeom>
          <a:blipFill>
            <a:blip r:embed="rId4"/>
            <a:stretch>
              <a:fillRect l="0" t="-67898" r="0" b="-67898"/>
            </a:stretch>
          </a:blipFill>
        </p:spPr>
      </p:sp>
      <p:sp>
        <p:nvSpPr>
          <p:cNvPr name="Freeform 8" id="8"/>
          <p:cNvSpPr/>
          <p:nvPr/>
        </p:nvSpPr>
        <p:spPr>
          <a:xfrm flipH="false" flipV="false" rot="0">
            <a:off x="1143000" y="528687"/>
            <a:ext cx="7100888" cy="2271712"/>
          </a:xfrm>
          <a:custGeom>
            <a:avLst/>
            <a:gdLst/>
            <a:ahLst/>
            <a:cxnLst/>
            <a:rect r="r" b="b" t="t" l="l"/>
            <a:pathLst>
              <a:path h="2271712" w="7100888">
                <a:moveTo>
                  <a:pt x="0" y="0"/>
                </a:moveTo>
                <a:lnTo>
                  <a:pt x="7100888" y="0"/>
                </a:lnTo>
                <a:lnTo>
                  <a:pt x="7100888" y="2271713"/>
                </a:lnTo>
                <a:lnTo>
                  <a:pt x="0" y="2271713"/>
                </a:lnTo>
                <a:lnTo>
                  <a:pt x="0" y="0"/>
                </a:lnTo>
                <a:close/>
              </a:path>
            </a:pathLst>
          </a:custGeom>
          <a:blipFill>
            <a:blip r:embed="rId5"/>
            <a:stretch>
              <a:fillRect l="0" t="0" r="0" b="0"/>
            </a:stretch>
          </a:blipFill>
        </p:spPr>
      </p:sp>
      <p:sp>
        <p:nvSpPr>
          <p:cNvPr name="Freeform 9" id="9"/>
          <p:cNvSpPr/>
          <p:nvPr/>
        </p:nvSpPr>
        <p:spPr>
          <a:xfrm flipH="false" flipV="false" rot="0">
            <a:off x="0" y="685800"/>
            <a:ext cx="385762" cy="385762"/>
          </a:xfrm>
          <a:custGeom>
            <a:avLst/>
            <a:gdLst/>
            <a:ahLst/>
            <a:cxnLst/>
            <a:rect r="r" b="b" t="t" l="l"/>
            <a:pathLst>
              <a:path h="385762" w="385762">
                <a:moveTo>
                  <a:pt x="0" y="0"/>
                </a:moveTo>
                <a:lnTo>
                  <a:pt x="385762" y="0"/>
                </a:lnTo>
                <a:lnTo>
                  <a:pt x="385762" y="385762"/>
                </a:lnTo>
                <a:lnTo>
                  <a:pt x="0" y="385762"/>
                </a:lnTo>
                <a:lnTo>
                  <a:pt x="0" y="0"/>
                </a:lnTo>
                <a:close/>
              </a:path>
            </a:pathLst>
          </a:custGeom>
          <a:blipFill>
            <a:blip r:embed="rId6"/>
            <a:stretch>
              <a:fillRect l="0" t="0" r="0" b="0"/>
            </a:stretch>
          </a:blipFill>
        </p:spPr>
      </p:sp>
      <p:sp>
        <p:nvSpPr>
          <p:cNvPr name="Freeform 10" id="10"/>
          <p:cNvSpPr/>
          <p:nvPr/>
        </p:nvSpPr>
        <p:spPr>
          <a:xfrm flipH="false" flipV="false" rot="0">
            <a:off x="0" y="1071562"/>
            <a:ext cx="357188" cy="357188"/>
          </a:xfrm>
          <a:custGeom>
            <a:avLst/>
            <a:gdLst/>
            <a:ahLst/>
            <a:cxnLst/>
            <a:rect r="r" b="b" t="t" l="l"/>
            <a:pathLst>
              <a:path h="357188" w="357188">
                <a:moveTo>
                  <a:pt x="0" y="0"/>
                </a:moveTo>
                <a:lnTo>
                  <a:pt x="357188" y="0"/>
                </a:lnTo>
                <a:lnTo>
                  <a:pt x="357188" y="357188"/>
                </a:lnTo>
                <a:lnTo>
                  <a:pt x="0" y="357188"/>
                </a:lnTo>
                <a:lnTo>
                  <a:pt x="0" y="0"/>
                </a:lnTo>
                <a:close/>
              </a:path>
            </a:pathLst>
          </a:custGeom>
          <a:blipFill>
            <a:blip r:embed="rId7"/>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6564356" y="0"/>
            <a:ext cx="1724025" cy="407670"/>
            <a:chOff x="0" y="0"/>
            <a:chExt cx="2298700" cy="543560"/>
          </a:xfrm>
        </p:grpSpPr>
        <p:sp>
          <p:nvSpPr>
            <p:cNvPr name="Freeform 3" id="3"/>
            <p:cNvSpPr/>
            <p:nvPr/>
          </p:nvSpPr>
          <p:spPr>
            <a:xfrm flipH="false" flipV="false" rot="0">
              <a:off x="0" y="0"/>
              <a:ext cx="2298192" cy="542544"/>
            </a:xfrm>
            <a:custGeom>
              <a:avLst/>
              <a:gdLst/>
              <a:ahLst/>
              <a:cxnLst/>
              <a:rect r="r" b="b" t="t" l="l"/>
              <a:pathLst>
                <a:path h="542544" w="2298192">
                  <a:moveTo>
                    <a:pt x="2298192" y="0"/>
                  </a:moveTo>
                  <a:lnTo>
                    <a:pt x="0" y="0"/>
                  </a:lnTo>
                  <a:lnTo>
                    <a:pt x="0" y="542544"/>
                  </a:lnTo>
                  <a:lnTo>
                    <a:pt x="2298192" y="542544"/>
                  </a:lnTo>
                  <a:lnTo>
                    <a:pt x="2298192" y="0"/>
                  </a:lnTo>
                  <a:close/>
                </a:path>
              </a:pathLst>
            </a:custGeom>
            <a:solidFill>
              <a:srgbClr val="000000"/>
            </a:solidFill>
          </p:spPr>
        </p:sp>
      </p:grpSp>
      <p:sp>
        <p:nvSpPr>
          <p:cNvPr name="Freeform 4" id="4"/>
          <p:cNvSpPr/>
          <p:nvPr/>
        </p:nvSpPr>
        <p:spPr>
          <a:xfrm flipH="false" flipV="false" rot="0">
            <a:off x="647901" y="339784"/>
            <a:ext cx="7100888" cy="2271712"/>
          </a:xfrm>
          <a:custGeom>
            <a:avLst/>
            <a:gdLst/>
            <a:ahLst/>
            <a:cxnLst/>
            <a:rect r="r" b="b" t="t" l="l"/>
            <a:pathLst>
              <a:path h="2271712" w="7100888">
                <a:moveTo>
                  <a:pt x="0" y="0"/>
                </a:moveTo>
                <a:lnTo>
                  <a:pt x="7100887" y="0"/>
                </a:lnTo>
                <a:lnTo>
                  <a:pt x="7100887" y="2271713"/>
                </a:lnTo>
                <a:lnTo>
                  <a:pt x="0" y="2271713"/>
                </a:lnTo>
                <a:lnTo>
                  <a:pt x="0" y="0"/>
                </a:lnTo>
                <a:close/>
              </a:path>
            </a:pathLst>
          </a:custGeom>
          <a:blipFill>
            <a:blip r:embed="rId2"/>
            <a:stretch>
              <a:fillRect l="0" t="0" r="0" b="0"/>
            </a:stretch>
          </a:blipFill>
        </p:spPr>
      </p:sp>
      <p:sp>
        <p:nvSpPr>
          <p:cNvPr name="Freeform 5" id="5" descr="Image containing Shape  Automatically generated description"/>
          <p:cNvSpPr/>
          <p:nvPr/>
        </p:nvSpPr>
        <p:spPr>
          <a:xfrm flipH="false" flipV="false" rot="0">
            <a:off x="11510866" y="1152654"/>
            <a:ext cx="4148234" cy="2276345"/>
          </a:xfrm>
          <a:custGeom>
            <a:avLst/>
            <a:gdLst/>
            <a:ahLst/>
            <a:cxnLst/>
            <a:rect r="r" b="b" t="t" l="l"/>
            <a:pathLst>
              <a:path h="2276345" w="4148234">
                <a:moveTo>
                  <a:pt x="0" y="0"/>
                </a:moveTo>
                <a:lnTo>
                  <a:pt x="4148234" y="0"/>
                </a:lnTo>
                <a:lnTo>
                  <a:pt x="4148234" y="2276345"/>
                </a:lnTo>
                <a:lnTo>
                  <a:pt x="0" y="2276345"/>
                </a:lnTo>
                <a:lnTo>
                  <a:pt x="0" y="0"/>
                </a:lnTo>
                <a:close/>
              </a:path>
            </a:pathLst>
          </a:custGeom>
          <a:blipFill>
            <a:blip r:embed="rId3"/>
            <a:stretch>
              <a:fillRect l="0" t="-72" r="0" b="-72"/>
            </a:stretch>
          </a:blipFill>
        </p:spPr>
      </p:sp>
      <p:sp>
        <p:nvSpPr>
          <p:cNvPr name="TextBox 6" id="6"/>
          <p:cNvSpPr txBox="true"/>
          <p:nvPr/>
        </p:nvSpPr>
        <p:spPr>
          <a:xfrm rot="0">
            <a:off x="1120140" y="4044648"/>
            <a:ext cx="10104120" cy="1893189"/>
          </a:xfrm>
          <a:prstGeom prst="rect">
            <a:avLst/>
          </a:prstGeom>
        </p:spPr>
        <p:txBody>
          <a:bodyPr anchor="t" rtlCol="false" tIns="0" lIns="0" bIns="0" rIns="0">
            <a:spAutoFit/>
          </a:bodyPr>
          <a:lstStyle/>
          <a:p>
            <a:pPr algn="ctr" marL="0" indent="0" lvl="0">
              <a:lnSpc>
                <a:spcPts val="3960"/>
              </a:lnSpc>
              <a:spcBef>
                <a:spcPct val="0"/>
              </a:spcBef>
            </a:pPr>
            <a:r>
              <a:rPr lang="en-US" sz="3300" strike="noStrike" u="none">
                <a:solidFill>
                  <a:srgbClr val="000000"/>
                </a:solidFill>
                <a:latin typeface="Arimo Bold"/>
                <a:ea typeface="Arimo Bold"/>
                <a:cs typeface="Arimo Bold"/>
                <a:sym typeface="Arimo Bold"/>
              </a:rPr>
              <a:t>OD4GROWTH</a:t>
            </a:r>
          </a:p>
          <a:p>
            <a:pPr algn="ctr" marL="0" indent="0" lvl="0">
              <a:lnSpc>
                <a:spcPts val="3726"/>
              </a:lnSpc>
              <a:spcBef>
                <a:spcPct val="0"/>
              </a:spcBef>
            </a:pPr>
            <a:r>
              <a:rPr lang="en-US" sz="2700" strike="noStrike" u="none">
                <a:solidFill>
                  <a:srgbClr val="1F497D"/>
                </a:solidFill>
                <a:latin typeface="Arimo Bold"/>
                <a:ea typeface="Arimo Bold"/>
                <a:cs typeface="Arimo Bold"/>
                <a:sym typeface="Arimo Bold"/>
              </a:rPr>
              <a:t>AVAILABILITY AND USABILITY OF OPEN DATA TO SUPPORT LOCAL DEVELOPMENT AND URBAN TRANSFORMATION</a:t>
            </a:r>
          </a:p>
        </p:txBody>
      </p:sp>
      <p:graphicFrame>
        <p:nvGraphicFramePr>
          <p:cNvPr name="Table 7" id="7"/>
          <p:cNvGraphicFramePr>
            <a:graphicFrameLocks noGrp="true"/>
          </p:cNvGraphicFramePr>
          <p:nvPr/>
        </p:nvGraphicFramePr>
        <p:xfrm>
          <a:off x="1485900" y="6057900"/>
          <a:ext cx="9239250" cy="2971800"/>
        </p:xfrm>
        <a:graphic>
          <a:graphicData uri="http://schemas.openxmlformats.org/drawingml/2006/table">
            <a:tbl>
              <a:tblPr/>
              <a:tblGrid>
                <a:gridCol w="3403245"/>
                <a:gridCol w="5836005"/>
              </a:tblGrid>
              <a:tr h="495300">
                <a:tc>
                  <a:txBody>
                    <a:bodyPr anchor="t" rtlCol="false"/>
                    <a:lstStyle/>
                    <a:p>
                      <a:pPr algn="l" marL="0" indent="0" lvl="0">
                        <a:lnSpc>
                          <a:spcPts val="2483"/>
                        </a:lnSpc>
                        <a:spcBef>
                          <a:spcPct val="0"/>
                        </a:spcBef>
                        <a:defRPr/>
                      </a:pPr>
                      <a:r>
                        <a:rPr lang="en-US" sz="1800" spc="16" strike="noStrike" u="none">
                          <a:solidFill>
                            <a:srgbClr val="FFFFFF"/>
                          </a:solidFill>
                          <a:latin typeface="TT Rounds Condensed Bold"/>
                          <a:ea typeface="TT Rounds Condensed Bold"/>
                          <a:cs typeface="TT Rounds Condensed Bold"/>
                          <a:sym typeface="TT Rounds Condensed Bold"/>
                        </a:rPr>
                        <a:t>Program</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4F81BD"/>
                    </a:solidFill>
                  </a:tcPr>
                </a:tc>
                <a:tc>
                  <a:txBody>
                    <a:bodyPr anchor="t" rtlCol="false"/>
                    <a:lstStyle/>
                    <a:p>
                      <a:pPr algn="just" marL="0" indent="0" lvl="0">
                        <a:lnSpc>
                          <a:spcPts val="2483"/>
                        </a:lnSpc>
                        <a:spcBef>
                          <a:spcPct val="0"/>
                        </a:spcBef>
                        <a:defRPr/>
                      </a:pPr>
                      <a:r>
                        <a:rPr lang="en-US" sz="1800" spc="16" strike="noStrike" u="none">
                          <a:solidFill>
                            <a:srgbClr val="FFFFFF"/>
                          </a:solidFill>
                          <a:latin typeface="TT Rounds Condensed Bold"/>
                          <a:ea typeface="TT Rounds Condensed Bold"/>
                          <a:cs typeface="TT Rounds Condensed Bold"/>
                          <a:sym typeface="TT Rounds Condensed Bold"/>
                        </a:rPr>
                        <a:t>INTERREG EUROPE</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4F81BD"/>
                    </a:solidFill>
                  </a:tcPr>
                </a:tc>
              </a:tr>
              <a:tr h="495300">
                <a:tc>
                  <a:txBody>
                    <a:bodyPr anchor="t" rtlCol="false"/>
                    <a:lstStyle/>
                    <a:p>
                      <a:pPr algn="l" marL="0" indent="0" lvl="0">
                        <a:lnSpc>
                          <a:spcPts val="2483"/>
                        </a:lnSpc>
                        <a:spcBef>
                          <a:spcPct val="0"/>
                        </a:spcBef>
                        <a:defRPr/>
                      </a:pPr>
                      <a:r>
                        <a:rPr lang="en-US" sz="1800" spc="16" strike="noStrike" u="none">
                          <a:solidFill>
                            <a:srgbClr val="FFFFFF"/>
                          </a:solidFill>
                          <a:latin typeface="TT Rounds Condensed Bold"/>
                          <a:ea typeface="TT Rounds Condensed Bold"/>
                          <a:cs typeface="TT Rounds Condensed Bold"/>
                          <a:sym typeface="TT Rounds Condensed Bold"/>
                        </a:rPr>
                        <a:t>Duration:</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4F81BD"/>
                    </a:solidFill>
                  </a:tcPr>
                </a:tc>
                <a:tc>
                  <a:txBody>
                    <a:bodyPr anchor="t" rtlCol="false"/>
                    <a:lstStyle/>
                    <a:p>
                      <a:pPr algn="just" marL="0" indent="0" lvl="0">
                        <a:lnSpc>
                          <a:spcPts val="2483"/>
                        </a:lnSpc>
                        <a:spcBef>
                          <a:spcPct val="0"/>
                        </a:spcBef>
                        <a:defRPr/>
                      </a:pPr>
                      <a:r>
                        <a:rPr lang="en-US" sz="1800" spc="16" strike="noStrike" u="none">
                          <a:solidFill>
                            <a:srgbClr val="000000"/>
                          </a:solidFill>
                          <a:latin typeface="TT Rounds Condensed"/>
                          <a:ea typeface="TT Rounds Condensed"/>
                          <a:cs typeface="TT Rounds Condensed"/>
                          <a:sym typeface="TT Rounds Condensed"/>
                        </a:rPr>
                        <a:t>March 1, 2023 – May 31, 2027 (50 months)</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D0D8E8"/>
                    </a:solidFill>
                  </a:tcPr>
                </a:tc>
              </a:tr>
              <a:tr h="495300">
                <a:tc>
                  <a:txBody>
                    <a:bodyPr anchor="t" rtlCol="false"/>
                    <a:lstStyle/>
                    <a:p>
                      <a:pPr algn="l" marL="0" indent="0" lvl="0">
                        <a:lnSpc>
                          <a:spcPts val="2483"/>
                        </a:lnSpc>
                        <a:spcBef>
                          <a:spcPct val="0"/>
                        </a:spcBef>
                        <a:defRPr/>
                      </a:pPr>
                      <a:r>
                        <a:rPr lang="en-US" sz="1800" spc="16" strike="noStrike" u="none">
                          <a:solidFill>
                            <a:srgbClr val="FFFFFF"/>
                          </a:solidFill>
                          <a:latin typeface="TT Rounds Condensed Bold"/>
                          <a:ea typeface="TT Rounds Condensed Bold"/>
                          <a:cs typeface="TT Rounds Condensed Bold"/>
                          <a:sym typeface="TT Rounds Condensed Bold"/>
                        </a:rPr>
                        <a:t>Call:</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4F81BD"/>
                    </a:solidFill>
                  </a:tcPr>
                </a:tc>
                <a:tc>
                  <a:txBody>
                    <a:bodyPr anchor="t" rtlCol="false"/>
                    <a:lstStyle/>
                    <a:p>
                      <a:pPr algn="just" marL="0" indent="0" lvl="0">
                        <a:lnSpc>
                          <a:spcPts val="2483"/>
                        </a:lnSpc>
                        <a:spcBef>
                          <a:spcPct val="0"/>
                        </a:spcBef>
                        <a:defRPr/>
                      </a:pPr>
                      <a:r>
                        <a:rPr lang="en-US" sz="1800" spc="16" strike="noStrike" u="none">
                          <a:solidFill>
                            <a:srgbClr val="000000"/>
                          </a:solidFill>
                          <a:latin typeface="TT Rounds Condensed"/>
                          <a:ea typeface="TT Rounds Condensed"/>
                          <a:cs typeface="TT Rounds Condensed"/>
                          <a:sym typeface="TT Rounds Condensed"/>
                        </a:rPr>
                        <a:t>N.1 – deadline 05/31/2022</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9EDF4"/>
                    </a:solidFill>
                  </a:tcPr>
                </a:tc>
              </a:tr>
              <a:tr h="495300">
                <a:tc>
                  <a:txBody>
                    <a:bodyPr anchor="t" rtlCol="false"/>
                    <a:lstStyle/>
                    <a:p>
                      <a:pPr algn="l" marL="0" indent="0" lvl="0">
                        <a:lnSpc>
                          <a:spcPts val="2483"/>
                        </a:lnSpc>
                        <a:spcBef>
                          <a:spcPct val="0"/>
                        </a:spcBef>
                        <a:defRPr/>
                      </a:pPr>
                      <a:r>
                        <a:rPr lang="en-US" sz="1800" spc="16" strike="noStrike" u="none">
                          <a:solidFill>
                            <a:srgbClr val="FFFFFF"/>
                          </a:solidFill>
                          <a:latin typeface="TT Rounds Condensed Bold"/>
                          <a:ea typeface="TT Rounds Condensed Bold"/>
                          <a:cs typeface="TT Rounds Condensed Bold"/>
                          <a:sym typeface="TT Rounds Condensed Bold"/>
                        </a:rPr>
                        <a:t>Acronym:</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4F81BD"/>
                    </a:solidFill>
                  </a:tcPr>
                </a:tc>
                <a:tc>
                  <a:txBody>
                    <a:bodyPr anchor="t" rtlCol="false"/>
                    <a:lstStyle/>
                    <a:p>
                      <a:pPr algn="just" marL="0" indent="0" lvl="0">
                        <a:lnSpc>
                          <a:spcPts val="2483"/>
                        </a:lnSpc>
                        <a:spcBef>
                          <a:spcPct val="0"/>
                        </a:spcBef>
                        <a:defRPr/>
                      </a:pPr>
                      <a:r>
                        <a:rPr lang="en-US" sz="1800" spc="16" strike="noStrike" u="none">
                          <a:solidFill>
                            <a:srgbClr val="000000"/>
                          </a:solidFill>
                          <a:latin typeface="TT Rounds Condensed"/>
                          <a:ea typeface="TT Rounds Condensed"/>
                          <a:cs typeface="TT Rounds Condensed"/>
                          <a:sym typeface="TT Rounds Condensed"/>
                        </a:rPr>
                        <a:t>OD4GROWTH</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D0D8E8"/>
                    </a:solidFill>
                  </a:tcPr>
                </a:tc>
              </a:tr>
              <a:tr h="495300">
                <a:tc>
                  <a:txBody>
                    <a:bodyPr anchor="t" rtlCol="false"/>
                    <a:lstStyle/>
                    <a:p>
                      <a:pPr algn="l" marL="0" indent="0" lvl="0">
                        <a:lnSpc>
                          <a:spcPts val="2277"/>
                        </a:lnSpc>
                        <a:spcBef>
                          <a:spcPct val="0"/>
                        </a:spcBef>
                        <a:defRPr/>
                      </a:pPr>
                      <a:r>
                        <a:rPr lang="en-US" sz="1650" spc="15" strike="noStrike" u="none">
                          <a:solidFill>
                            <a:srgbClr val="FFFFFF"/>
                          </a:solidFill>
                          <a:latin typeface="TT Rounds Condensed Bold"/>
                          <a:ea typeface="TT Rounds Condensed Bold"/>
                          <a:cs typeface="TT Rounds Condensed Bold"/>
                          <a:sym typeface="TT Rounds Condensed Bold"/>
                        </a:rPr>
                        <a:t>FAMP Budget </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4F81BD"/>
                    </a:solidFill>
                  </a:tcPr>
                </a:tc>
                <a:tc>
                  <a:txBody>
                    <a:bodyPr anchor="t" rtlCol="false"/>
                    <a:lstStyle/>
                    <a:p>
                      <a:pPr algn="just" marL="0" indent="0" lvl="0">
                        <a:lnSpc>
                          <a:spcPts val="2483"/>
                        </a:lnSpc>
                        <a:spcBef>
                          <a:spcPct val="0"/>
                        </a:spcBef>
                        <a:defRPr/>
                      </a:pPr>
                      <a:r>
                        <a:rPr lang="en-US" sz="1800" spc="16" strike="noStrike" u="none">
                          <a:solidFill>
                            <a:srgbClr val="000000"/>
                          </a:solidFill>
                          <a:latin typeface="TT Rounds Condensed"/>
                          <a:ea typeface="TT Rounds Condensed"/>
                          <a:cs typeface="TT Rounds Condensed"/>
                          <a:sym typeface="TT Rounds Condensed"/>
                        </a:rPr>
                        <a:t>218.036,00€</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9EDF4"/>
                    </a:solidFill>
                  </a:tcPr>
                </a:tc>
              </a:tr>
              <a:tr h="495300">
                <a:tc>
                  <a:txBody>
                    <a:bodyPr anchor="t" rtlCol="false"/>
                    <a:lstStyle/>
                    <a:p>
                      <a:pPr algn="l" marL="0" indent="0" lvl="0">
                        <a:lnSpc>
                          <a:spcPts val="2483"/>
                        </a:lnSpc>
                        <a:spcBef>
                          <a:spcPct val="0"/>
                        </a:spcBef>
                        <a:defRPr/>
                      </a:pPr>
                      <a:r>
                        <a:rPr lang="en-US" sz="1800" spc="16" strike="noStrike" u="none">
                          <a:solidFill>
                            <a:srgbClr val="FFFFFF"/>
                          </a:solidFill>
                          <a:latin typeface="TT Rounds Condensed Bold"/>
                          <a:ea typeface="TT Rounds Condensed Bold"/>
                          <a:cs typeface="TT Rounds Condensed Bold"/>
                          <a:sym typeface="TT Rounds Condensed Bold"/>
                        </a:rPr>
                        <a:t>ERDF co-financing</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4F81BD"/>
                    </a:solidFill>
                  </a:tcPr>
                </a:tc>
                <a:tc>
                  <a:txBody>
                    <a:bodyPr anchor="t" rtlCol="false"/>
                    <a:lstStyle/>
                    <a:p>
                      <a:pPr algn="just" marL="0" indent="0" lvl="0">
                        <a:lnSpc>
                          <a:spcPts val="2483"/>
                        </a:lnSpc>
                        <a:spcBef>
                          <a:spcPct val="0"/>
                        </a:spcBef>
                        <a:defRPr/>
                      </a:pPr>
                      <a:r>
                        <a:rPr lang="en-US" sz="1800" spc="16" strike="noStrike" u="none">
                          <a:solidFill>
                            <a:srgbClr val="000000"/>
                          </a:solidFill>
                          <a:latin typeface="TT Rounds Condensed"/>
                          <a:ea typeface="TT Rounds Condensed"/>
                          <a:cs typeface="TT Rounds Condensed"/>
                          <a:sym typeface="TT Rounds Condensed"/>
                        </a:rPr>
                        <a:t>80%</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D0D8E8"/>
                    </a:solidFill>
                  </a:tcPr>
                </a:tc>
              </a:tr>
            </a:tbl>
          </a:graphicData>
        </a:graphic>
      </p:graphicFrame>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6564356" y="0"/>
            <a:ext cx="1724025" cy="407670"/>
            <a:chOff x="0" y="0"/>
            <a:chExt cx="2298700" cy="543560"/>
          </a:xfrm>
        </p:grpSpPr>
        <p:sp>
          <p:nvSpPr>
            <p:cNvPr name="Freeform 3" id="3"/>
            <p:cNvSpPr/>
            <p:nvPr/>
          </p:nvSpPr>
          <p:spPr>
            <a:xfrm flipH="false" flipV="false" rot="0">
              <a:off x="0" y="0"/>
              <a:ext cx="2298192" cy="542544"/>
            </a:xfrm>
            <a:custGeom>
              <a:avLst/>
              <a:gdLst/>
              <a:ahLst/>
              <a:cxnLst/>
              <a:rect r="r" b="b" t="t" l="l"/>
              <a:pathLst>
                <a:path h="542544" w="2298192">
                  <a:moveTo>
                    <a:pt x="2298192" y="0"/>
                  </a:moveTo>
                  <a:lnTo>
                    <a:pt x="0" y="0"/>
                  </a:lnTo>
                  <a:lnTo>
                    <a:pt x="0" y="542544"/>
                  </a:lnTo>
                  <a:lnTo>
                    <a:pt x="2298192" y="542544"/>
                  </a:lnTo>
                  <a:lnTo>
                    <a:pt x="2298192" y="0"/>
                  </a:lnTo>
                  <a:close/>
                </a:path>
              </a:pathLst>
            </a:custGeom>
            <a:solidFill>
              <a:srgbClr val="000000"/>
            </a:solidFill>
          </p:spPr>
        </p:sp>
      </p:grpSp>
      <p:sp>
        <p:nvSpPr>
          <p:cNvPr name="Freeform 4" id="4"/>
          <p:cNvSpPr/>
          <p:nvPr/>
        </p:nvSpPr>
        <p:spPr>
          <a:xfrm flipH="false" flipV="false" rot="0">
            <a:off x="647901" y="339784"/>
            <a:ext cx="7100888" cy="2271712"/>
          </a:xfrm>
          <a:custGeom>
            <a:avLst/>
            <a:gdLst/>
            <a:ahLst/>
            <a:cxnLst/>
            <a:rect r="r" b="b" t="t" l="l"/>
            <a:pathLst>
              <a:path h="2271712" w="7100888">
                <a:moveTo>
                  <a:pt x="0" y="0"/>
                </a:moveTo>
                <a:lnTo>
                  <a:pt x="7100887" y="0"/>
                </a:lnTo>
                <a:lnTo>
                  <a:pt x="7100887" y="2271713"/>
                </a:lnTo>
                <a:lnTo>
                  <a:pt x="0" y="2271713"/>
                </a:lnTo>
                <a:lnTo>
                  <a:pt x="0" y="0"/>
                </a:lnTo>
                <a:close/>
              </a:path>
            </a:pathLst>
          </a:custGeom>
          <a:blipFill>
            <a:blip r:embed="rId2"/>
            <a:stretch>
              <a:fillRect l="0" t="0" r="0" b="0"/>
            </a:stretch>
          </a:blipFill>
        </p:spPr>
      </p:sp>
      <p:sp>
        <p:nvSpPr>
          <p:cNvPr name="Freeform 5" id="5" descr="The Power of Integration"/>
          <p:cNvSpPr/>
          <p:nvPr/>
        </p:nvSpPr>
        <p:spPr>
          <a:xfrm flipH="false" flipV="false" rot="0">
            <a:off x="8838177" y="4572000"/>
            <a:ext cx="8541522" cy="5698744"/>
          </a:xfrm>
          <a:custGeom>
            <a:avLst/>
            <a:gdLst/>
            <a:ahLst/>
            <a:cxnLst/>
            <a:rect r="r" b="b" t="t" l="l"/>
            <a:pathLst>
              <a:path h="5698744" w="8541522">
                <a:moveTo>
                  <a:pt x="0" y="0"/>
                </a:moveTo>
                <a:lnTo>
                  <a:pt x="8541522" y="0"/>
                </a:lnTo>
                <a:lnTo>
                  <a:pt x="8541522" y="5698744"/>
                </a:lnTo>
                <a:lnTo>
                  <a:pt x="0" y="5698744"/>
                </a:lnTo>
                <a:lnTo>
                  <a:pt x="0" y="0"/>
                </a:lnTo>
                <a:close/>
              </a:path>
            </a:pathLst>
          </a:custGeom>
          <a:blipFill>
            <a:blip r:embed="rId3"/>
            <a:stretch>
              <a:fillRect l="0" t="0" r="0" b="-32"/>
            </a:stretch>
          </a:blipFill>
        </p:spPr>
      </p:sp>
      <p:sp>
        <p:nvSpPr>
          <p:cNvPr name="TextBox 6" id="6"/>
          <p:cNvSpPr txBox="true"/>
          <p:nvPr/>
        </p:nvSpPr>
        <p:spPr>
          <a:xfrm rot="0">
            <a:off x="320040" y="2176158"/>
            <a:ext cx="8161020" cy="7387285"/>
          </a:xfrm>
          <a:prstGeom prst="rect">
            <a:avLst/>
          </a:prstGeom>
        </p:spPr>
        <p:txBody>
          <a:bodyPr anchor="t" rtlCol="false" tIns="0" lIns="0" bIns="0" rIns="0">
            <a:spAutoFit/>
          </a:bodyPr>
          <a:lstStyle/>
          <a:p>
            <a:pPr algn="just" marL="0" indent="0" lvl="0">
              <a:lnSpc>
                <a:spcPts val="3272"/>
              </a:lnSpc>
              <a:spcBef>
                <a:spcPct val="0"/>
              </a:spcBef>
            </a:pPr>
          </a:p>
          <a:p>
            <a:pPr algn="just" marL="0" indent="0" lvl="0">
              <a:lnSpc>
                <a:spcPts val="3272"/>
              </a:lnSpc>
              <a:spcBef>
                <a:spcPct val="0"/>
              </a:spcBef>
            </a:pPr>
          </a:p>
          <a:p>
            <a:pPr algn="just" marL="0" indent="0" lvl="0">
              <a:lnSpc>
                <a:spcPts val="3272"/>
              </a:lnSpc>
              <a:spcBef>
                <a:spcPct val="0"/>
              </a:spcBef>
            </a:pPr>
            <a:r>
              <a:rPr lang="en-US" sz="2700" strike="noStrike" u="none">
                <a:solidFill>
                  <a:srgbClr val="000000"/>
                </a:solidFill>
                <a:latin typeface="Arimo Bold"/>
                <a:ea typeface="Arimo Bold"/>
                <a:cs typeface="Arimo Bold"/>
                <a:sym typeface="Arimo Bold"/>
              </a:rPr>
              <a:t>OD4GROWTH aims to strengthen the availability and usability of open data to support local development, and especially SMEs, in relation to the advantages offered by the Data Economy, and to improve accessibility and public services aimed at citizens by part of local actors. </a:t>
            </a:r>
          </a:p>
          <a:p>
            <a:pPr algn="just" marL="0" indent="0" lvl="0">
              <a:lnSpc>
                <a:spcPts val="3272"/>
              </a:lnSpc>
              <a:spcBef>
                <a:spcPct val="0"/>
              </a:spcBef>
            </a:pPr>
          </a:p>
          <a:p>
            <a:pPr algn="just" marL="0" indent="0" lvl="0">
              <a:lnSpc>
                <a:spcPts val="3272"/>
              </a:lnSpc>
              <a:spcBef>
                <a:spcPct val="0"/>
              </a:spcBef>
            </a:pPr>
            <a:r>
              <a:rPr lang="en-US" sz="2700" strike="noStrike" u="none">
                <a:solidFill>
                  <a:srgbClr val="000000"/>
                </a:solidFill>
                <a:latin typeface="Arimo"/>
                <a:ea typeface="Arimo"/>
                <a:cs typeface="Arimo"/>
                <a:sym typeface="Arimo"/>
              </a:rPr>
              <a:t>The partnership will work to improve local policies and action plans aimed at increasing the availability of local and regional data, on the one hand, and improving the services offered by public actors based on this public data, especially those referring to health and urban planning. The partners that make up the partnership are regional authorities, metropolitan areas, and municipalities involved in open data issues.</a:t>
            </a:r>
          </a:p>
        </p:txBody>
      </p:sp>
      <p:sp>
        <p:nvSpPr>
          <p:cNvPr name="Freeform 7" id="7" descr="Image containing Shape  Automatically generated description"/>
          <p:cNvSpPr/>
          <p:nvPr/>
        </p:nvSpPr>
        <p:spPr>
          <a:xfrm flipH="false" flipV="false" rot="0">
            <a:off x="11510866" y="1089934"/>
            <a:ext cx="4148234" cy="2276343"/>
          </a:xfrm>
          <a:custGeom>
            <a:avLst/>
            <a:gdLst/>
            <a:ahLst/>
            <a:cxnLst/>
            <a:rect r="r" b="b" t="t" l="l"/>
            <a:pathLst>
              <a:path h="2276343" w="4148234">
                <a:moveTo>
                  <a:pt x="0" y="0"/>
                </a:moveTo>
                <a:lnTo>
                  <a:pt x="4148234" y="0"/>
                </a:lnTo>
                <a:lnTo>
                  <a:pt x="4148234" y="2276344"/>
                </a:lnTo>
                <a:lnTo>
                  <a:pt x="0" y="2276344"/>
                </a:lnTo>
                <a:lnTo>
                  <a:pt x="0" y="0"/>
                </a:lnTo>
                <a:close/>
              </a:path>
            </a:pathLst>
          </a:custGeom>
          <a:blipFill>
            <a:blip r:embed="rId4"/>
            <a:stretch>
              <a:fillRect l="0" t="-72" r="0" b="-72"/>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6564356" y="0"/>
            <a:ext cx="1724025" cy="407670"/>
            <a:chOff x="0" y="0"/>
            <a:chExt cx="2298700" cy="543560"/>
          </a:xfrm>
        </p:grpSpPr>
        <p:sp>
          <p:nvSpPr>
            <p:cNvPr name="Freeform 3" id="3"/>
            <p:cNvSpPr/>
            <p:nvPr/>
          </p:nvSpPr>
          <p:spPr>
            <a:xfrm flipH="false" flipV="false" rot="0">
              <a:off x="0" y="0"/>
              <a:ext cx="2298192" cy="542544"/>
            </a:xfrm>
            <a:custGeom>
              <a:avLst/>
              <a:gdLst/>
              <a:ahLst/>
              <a:cxnLst/>
              <a:rect r="r" b="b" t="t" l="l"/>
              <a:pathLst>
                <a:path h="542544" w="2298192">
                  <a:moveTo>
                    <a:pt x="2298192" y="0"/>
                  </a:moveTo>
                  <a:lnTo>
                    <a:pt x="0" y="0"/>
                  </a:lnTo>
                  <a:lnTo>
                    <a:pt x="0" y="542544"/>
                  </a:lnTo>
                  <a:lnTo>
                    <a:pt x="2298192" y="542544"/>
                  </a:lnTo>
                  <a:lnTo>
                    <a:pt x="2298192" y="0"/>
                  </a:lnTo>
                  <a:close/>
                </a:path>
              </a:pathLst>
            </a:custGeom>
            <a:solidFill>
              <a:srgbClr val="000000"/>
            </a:solidFill>
          </p:spPr>
        </p:sp>
      </p:grpSp>
      <p:sp>
        <p:nvSpPr>
          <p:cNvPr name="TextBox 4" id="4"/>
          <p:cNvSpPr txBox="true"/>
          <p:nvPr/>
        </p:nvSpPr>
        <p:spPr>
          <a:xfrm rot="0">
            <a:off x="3707062" y="1645920"/>
            <a:ext cx="6488498" cy="409575"/>
          </a:xfrm>
          <a:prstGeom prst="rect">
            <a:avLst/>
          </a:prstGeom>
        </p:spPr>
        <p:txBody>
          <a:bodyPr anchor="t" rtlCol="false" tIns="0" lIns="0" bIns="0" rIns="0">
            <a:spAutoFit/>
          </a:bodyPr>
          <a:lstStyle/>
          <a:p>
            <a:pPr algn="l" marL="0" indent="0" lvl="0">
              <a:lnSpc>
                <a:spcPts val="3240"/>
              </a:lnSpc>
              <a:spcBef>
                <a:spcPct val="0"/>
              </a:spcBef>
            </a:pPr>
            <a:r>
              <a:rPr lang="en-US" sz="2700" spc="-127" strike="noStrike" u="none">
                <a:solidFill>
                  <a:srgbClr val="FFFFFF"/>
                </a:solidFill>
                <a:latin typeface="Tahoma Bold"/>
                <a:ea typeface="Tahoma Bold"/>
                <a:cs typeface="Tahoma Bold"/>
                <a:sym typeface="Tahoma Bold"/>
              </a:rPr>
              <a:t>OD4GROWTH</a:t>
            </a:r>
          </a:p>
        </p:txBody>
      </p:sp>
      <p:sp>
        <p:nvSpPr>
          <p:cNvPr name="Freeform 5" id="5"/>
          <p:cNvSpPr/>
          <p:nvPr/>
        </p:nvSpPr>
        <p:spPr>
          <a:xfrm flipH="false" flipV="false" rot="0">
            <a:off x="0" y="9690423"/>
            <a:ext cx="18287250" cy="596577"/>
          </a:xfrm>
          <a:custGeom>
            <a:avLst/>
            <a:gdLst/>
            <a:ahLst/>
            <a:cxnLst/>
            <a:rect r="r" b="b" t="t" l="l"/>
            <a:pathLst>
              <a:path h="596577" w="18287250">
                <a:moveTo>
                  <a:pt x="0" y="0"/>
                </a:moveTo>
                <a:lnTo>
                  <a:pt x="18287250" y="0"/>
                </a:lnTo>
                <a:lnTo>
                  <a:pt x="18287250" y="596577"/>
                </a:lnTo>
                <a:lnTo>
                  <a:pt x="0" y="596577"/>
                </a:lnTo>
                <a:lnTo>
                  <a:pt x="0" y="0"/>
                </a:lnTo>
                <a:close/>
              </a:path>
            </a:pathLst>
          </a:custGeom>
          <a:blipFill>
            <a:blip r:embed="rId2"/>
            <a:stretch>
              <a:fillRect l="0" t="-67898" r="0" b="-67898"/>
            </a:stretch>
          </a:blipFill>
        </p:spPr>
      </p:sp>
      <p:sp>
        <p:nvSpPr>
          <p:cNvPr name="Freeform 6" id="6"/>
          <p:cNvSpPr/>
          <p:nvPr/>
        </p:nvSpPr>
        <p:spPr>
          <a:xfrm flipH="false" flipV="false" rot="0">
            <a:off x="647901" y="339784"/>
            <a:ext cx="7100888" cy="2271712"/>
          </a:xfrm>
          <a:custGeom>
            <a:avLst/>
            <a:gdLst/>
            <a:ahLst/>
            <a:cxnLst/>
            <a:rect r="r" b="b" t="t" l="l"/>
            <a:pathLst>
              <a:path h="2271712" w="7100888">
                <a:moveTo>
                  <a:pt x="0" y="0"/>
                </a:moveTo>
                <a:lnTo>
                  <a:pt x="7100887" y="0"/>
                </a:lnTo>
                <a:lnTo>
                  <a:pt x="7100887" y="2271713"/>
                </a:lnTo>
                <a:lnTo>
                  <a:pt x="0" y="2271713"/>
                </a:lnTo>
                <a:lnTo>
                  <a:pt x="0" y="0"/>
                </a:lnTo>
                <a:close/>
              </a:path>
            </a:pathLst>
          </a:custGeom>
          <a:blipFill>
            <a:blip r:embed="rId3"/>
            <a:stretch>
              <a:fillRect l="0" t="0" r="0" b="0"/>
            </a:stretch>
          </a:blipFill>
        </p:spPr>
      </p:sp>
      <p:sp>
        <p:nvSpPr>
          <p:cNvPr name="TextBox 7" id="7"/>
          <p:cNvSpPr txBox="true"/>
          <p:nvPr/>
        </p:nvSpPr>
        <p:spPr>
          <a:xfrm rot="0">
            <a:off x="1028700" y="340995"/>
            <a:ext cx="15590520" cy="8558403"/>
          </a:xfrm>
          <a:prstGeom prst="rect">
            <a:avLst/>
          </a:prstGeom>
        </p:spPr>
        <p:txBody>
          <a:bodyPr anchor="t" rtlCol="false" tIns="0" lIns="0" bIns="0" rIns="0">
            <a:spAutoFit/>
          </a:bodyPr>
          <a:lstStyle/>
          <a:p>
            <a:pPr algn="just" marL="0" indent="0" lvl="0">
              <a:lnSpc>
                <a:spcPts val="3726"/>
              </a:lnSpc>
              <a:spcBef>
                <a:spcPct val="0"/>
              </a:spcBef>
            </a:pPr>
          </a:p>
          <a:p>
            <a:pPr algn="just" marL="0" indent="0" lvl="0">
              <a:lnSpc>
                <a:spcPts val="3311"/>
              </a:lnSpc>
              <a:spcBef>
                <a:spcPct val="0"/>
              </a:spcBef>
            </a:pPr>
          </a:p>
          <a:p>
            <a:pPr algn="just" marL="0" indent="0" lvl="0">
              <a:lnSpc>
                <a:spcPts val="3311"/>
              </a:lnSpc>
              <a:spcBef>
                <a:spcPct val="0"/>
              </a:spcBef>
            </a:pPr>
          </a:p>
          <a:p>
            <a:pPr algn="just" marL="0" indent="0" lvl="0">
              <a:lnSpc>
                <a:spcPts val="3311"/>
              </a:lnSpc>
              <a:spcBef>
                <a:spcPct val="0"/>
              </a:spcBef>
            </a:pPr>
          </a:p>
          <a:p>
            <a:pPr algn="just" marL="0" indent="0" lvl="0">
              <a:lnSpc>
                <a:spcPts val="3311"/>
              </a:lnSpc>
              <a:spcBef>
                <a:spcPct val="0"/>
              </a:spcBef>
            </a:pPr>
          </a:p>
          <a:p>
            <a:pPr algn="just" marL="0" indent="0" lvl="0">
              <a:lnSpc>
                <a:spcPts val="3311"/>
              </a:lnSpc>
              <a:spcBef>
                <a:spcPct val="0"/>
              </a:spcBef>
            </a:pPr>
          </a:p>
          <a:p>
            <a:pPr algn="just" marL="0" indent="0" lvl="0">
              <a:lnSpc>
                <a:spcPts val="3311"/>
              </a:lnSpc>
              <a:spcBef>
                <a:spcPct val="0"/>
              </a:spcBef>
            </a:pPr>
          </a:p>
          <a:p>
            <a:pPr algn="just" marL="0" indent="0" lvl="0">
              <a:lnSpc>
                <a:spcPts val="3311"/>
              </a:lnSpc>
              <a:spcBef>
                <a:spcPct val="0"/>
              </a:spcBef>
            </a:pPr>
            <a:r>
              <a:rPr lang="en-US" sz="2400" strike="noStrike" u="none">
                <a:solidFill>
                  <a:srgbClr val="000000"/>
                </a:solidFill>
                <a:latin typeface="Arimo Bold"/>
                <a:ea typeface="Arimo Bold"/>
                <a:cs typeface="Arimo Bold"/>
                <a:sym typeface="Arimo Bold"/>
              </a:rPr>
              <a:t>General objective:</a:t>
            </a:r>
          </a:p>
          <a:p>
            <a:pPr algn="just" marL="0" indent="0" lvl="0">
              <a:lnSpc>
                <a:spcPts val="3311"/>
              </a:lnSpc>
              <a:spcBef>
                <a:spcPct val="0"/>
              </a:spcBef>
            </a:pPr>
            <a:r>
              <a:rPr lang="en-US" sz="2400" strike="noStrike" u="none">
                <a:solidFill>
                  <a:srgbClr val="0D0D0D"/>
                </a:solidFill>
                <a:latin typeface="Arimo"/>
                <a:ea typeface="Arimo"/>
                <a:cs typeface="Arimo"/>
                <a:sym typeface="Arimo"/>
              </a:rPr>
              <a:t> Support local, regional and national authorities in improving their policies and financial instruments to strengthen the availability and usability of open data by public and private entities with the aim of promoting both entrepreneurship and urban transformation.</a:t>
            </a:r>
          </a:p>
          <a:p>
            <a:pPr algn="just" marL="0" indent="0" lvl="0">
              <a:lnSpc>
                <a:spcPts val="3311"/>
              </a:lnSpc>
              <a:spcBef>
                <a:spcPct val="0"/>
              </a:spcBef>
            </a:pPr>
            <a:r>
              <a:rPr lang="en-US" sz="2400" strike="noStrike" u="none">
                <a:solidFill>
                  <a:srgbClr val="0D0D0D"/>
                </a:solidFill>
                <a:latin typeface="Arimo Bold"/>
                <a:ea typeface="Arimo Bold"/>
                <a:cs typeface="Arimo Bold"/>
                <a:sym typeface="Arimo Bold"/>
              </a:rPr>
              <a:t>Specific objectives:</a:t>
            </a:r>
          </a:p>
          <a:p>
            <a:pPr algn="just" marL="434340" indent="-217170" lvl="1">
              <a:lnSpc>
                <a:spcPts val="2908"/>
              </a:lnSpc>
              <a:spcBef>
                <a:spcPct val="0"/>
              </a:spcBef>
              <a:buAutoNum type="alphaLcPeriod" startAt="1"/>
            </a:pPr>
            <a:r>
              <a:rPr lang="en-US" sz="2400" strike="noStrike" u="none">
                <a:solidFill>
                  <a:srgbClr val="000000"/>
                </a:solidFill>
                <a:latin typeface="Arimo Bold"/>
                <a:ea typeface="Arimo Bold"/>
                <a:cs typeface="Arimo Bold"/>
                <a:sym typeface="Arimo Bold"/>
              </a:rPr>
              <a:t>Support policy makers/legislators to increase their knowledge and skills around the availability and exploitation of open data; as well as increase their knowledge about the most advanced instruments to ensure the quality and quantity of this open data. </a:t>
            </a:r>
          </a:p>
          <a:p>
            <a:pPr algn="just" marL="434340" indent="-217170" lvl="1">
              <a:lnSpc>
                <a:spcPts val="2908"/>
              </a:lnSpc>
              <a:spcBef>
                <a:spcPct val="0"/>
              </a:spcBef>
              <a:buAutoNum type="alphaLcPeriod" startAt="1"/>
            </a:pPr>
            <a:r>
              <a:rPr lang="en-US" sz="2400" strike="noStrike" u="none">
                <a:solidFill>
                  <a:srgbClr val="000000"/>
                </a:solidFill>
                <a:latin typeface="Arimo Bold"/>
                <a:ea typeface="Arimo Bold"/>
                <a:cs typeface="Arimo Bold"/>
                <a:sym typeface="Arimo Bold"/>
              </a:rPr>
              <a:t>Support policy makers and sector agencies to increase the exploitation of open data in favor of more innovative public and private services, particularly those focused on the health, mobility and environment sectors.  </a:t>
            </a:r>
          </a:p>
          <a:p>
            <a:pPr algn="just" marL="434340" indent="-217170" lvl="1">
              <a:lnSpc>
                <a:spcPts val="3311"/>
              </a:lnSpc>
              <a:spcBef>
                <a:spcPct val="0"/>
              </a:spcBef>
              <a:buAutoNum type="alphaLcPeriod" startAt="1"/>
            </a:pPr>
            <a:r>
              <a:rPr lang="en-US" sz="2400" strike="noStrike" u="none">
                <a:solidFill>
                  <a:srgbClr val="000000"/>
                </a:solidFill>
                <a:latin typeface="Arimo Bold"/>
                <a:ea typeface="Arimo Bold"/>
                <a:cs typeface="Arimo Bold"/>
                <a:sym typeface="Arimo Bold"/>
              </a:rPr>
              <a:t>Disseminate information and organize campaigns dedicated to strengthening knowledge and attitude towards publishing higher quality open data by public authorities.</a:t>
            </a:r>
          </a:p>
          <a:p>
            <a:pPr algn="just" marL="488632" indent="-244316" lvl="1">
              <a:lnSpc>
                <a:spcPts val="3726"/>
              </a:lnSpc>
              <a:spcBef>
                <a:spcPct val="0"/>
              </a:spcBef>
            </a:pPr>
          </a:p>
        </p:txBody>
      </p:sp>
      <p:sp>
        <p:nvSpPr>
          <p:cNvPr name="Freeform 8" id="8" descr="Image containing Shape  Automatically generated description"/>
          <p:cNvSpPr/>
          <p:nvPr/>
        </p:nvSpPr>
        <p:spPr>
          <a:xfrm flipH="false" flipV="false" rot="0">
            <a:off x="11641884" y="800100"/>
            <a:ext cx="3428655" cy="1881475"/>
          </a:xfrm>
          <a:custGeom>
            <a:avLst/>
            <a:gdLst/>
            <a:ahLst/>
            <a:cxnLst/>
            <a:rect r="r" b="b" t="t" l="l"/>
            <a:pathLst>
              <a:path h="1881475" w="3428655">
                <a:moveTo>
                  <a:pt x="0" y="0"/>
                </a:moveTo>
                <a:lnTo>
                  <a:pt x="3428655" y="0"/>
                </a:lnTo>
                <a:lnTo>
                  <a:pt x="3428655" y="1881475"/>
                </a:lnTo>
                <a:lnTo>
                  <a:pt x="0" y="1881475"/>
                </a:lnTo>
                <a:lnTo>
                  <a:pt x="0" y="0"/>
                </a:lnTo>
                <a:close/>
              </a:path>
            </a:pathLst>
          </a:custGeom>
          <a:blipFill>
            <a:blip r:embed="rId4"/>
            <a:stretch>
              <a:fillRect l="-226" t="0" r="-226"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6564356" y="0"/>
            <a:ext cx="1724025" cy="407670"/>
            <a:chOff x="0" y="0"/>
            <a:chExt cx="2298700" cy="543560"/>
          </a:xfrm>
        </p:grpSpPr>
        <p:sp>
          <p:nvSpPr>
            <p:cNvPr name="Freeform 3" id="3"/>
            <p:cNvSpPr/>
            <p:nvPr/>
          </p:nvSpPr>
          <p:spPr>
            <a:xfrm flipH="false" flipV="false" rot="0">
              <a:off x="0" y="0"/>
              <a:ext cx="2298192" cy="542544"/>
            </a:xfrm>
            <a:custGeom>
              <a:avLst/>
              <a:gdLst/>
              <a:ahLst/>
              <a:cxnLst/>
              <a:rect r="r" b="b" t="t" l="l"/>
              <a:pathLst>
                <a:path h="542544" w="2298192">
                  <a:moveTo>
                    <a:pt x="2298192" y="0"/>
                  </a:moveTo>
                  <a:lnTo>
                    <a:pt x="0" y="0"/>
                  </a:lnTo>
                  <a:lnTo>
                    <a:pt x="0" y="542544"/>
                  </a:lnTo>
                  <a:lnTo>
                    <a:pt x="2298192" y="542544"/>
                  </a:lnTo>
                  <a:lnTo>
                    <a:pt x="2298192" y="0"/>
                  </a:lnTo>
                  <a:close/>
                </a:path>
              </a:pathLst>
            </a:custGeom>
            <a:solidFill>
              <a:srgbClr val="000000"/>
            </a:solidFill>
          </p:spPr>
        </p:sp>
      </p:grpSp>
      <p:sp>
        <p:nvSpPr>
          <p:cNvPr name="Freeform 4" id="4"/>
          <p:cNvSpPr/>
          <p:nvPr/>
        </p:nvSpPr>
        <p:spPr>
          <a:xfrm flipH="false" flipV="false" rot="0">
            <a:off x="647901" y="339784"/>
            <a:ext cx="7100888" cy="2271712"/>
          </a:xfrm>
          <a:custGeom>
            <a:avLst/>
            <a:gdLst/>
            <a:ahLst/>
            <a:cxnLst/>
            <a:rect r="r" b="b" t="t" l="l"/>
            <a:pathLst>
              <a:path h="2271712" w="7100888">
                <a:moveTo>
                  <a:pt x="0" y="0"/>
                </a:moveTo>
                <a:lnTo>
                  <a:pt x="7100887" y="0"/>
                </a:lnTo>
                <a:lnTo>
                  <a:pt x="7100887" y="2271713"/>
                </a:lnTo>
                <a:lnTo>
                  <a:pt x="0" y="2271713"/>
                </a:lnTo>
                <a:lnTo>
                  <a:pt x="0" y="0"/>
                </a:lnTo>
                <a:close/>
              </a:path>
            </a:pathLst>
          </a:custGeom>
          <a:blipFill>
            <a:blip r:embed="rId2"/>
            <a:stretch>
              <a:fillRect l="0" t="0" r="0" b="0"/>
            </a:stretch>
          </a:blipFill>
        </p:spPr>
      </p:sp>
      <p:sp>
        <p:nvSpPr>
          <p:cNvPr name="TextBox 5" id="5"/>
          <p:cNvSpPr txBox="true"/>
          <p:nvPr/>
        </p:nvSpPr>
        <p:spPr>
          <a:xfrm rot="0">
            <a:off x="647901" y="2544822"/>
            <a:ext cx="8884719" cy="6872707"/>
          </a:xfrm>
          <a:prstGeom prst="rect">
            <a:avLst/>
          </a:prstGeom>
        </p:spPr>
        <p:txBody>
          <a:bodyPr anchor="t" rtlCol="false" tIns="0" lIns="0" bIns="0" rIns="0">
            <a:spAutoFit/>
          </a:bodyPr>
          <a:lstStyle/>
          <a:p>
            <a:pPr algn="l" marL="0" indent="0" lvl="0">
              <a:lnSpc>
                <a:spcPts val="3726"/>
              </a:lnSpc>
              <a:spcBef>
                <a:spcPct val="0"/>
              </a:spcBef>
            </a:pPr>
          </a:p>
          <a:p>
            <a:pPr algn="l" marL="0" indent="0" lvl="0">
              <a:lnSpc>
                <a:spcPts val="3726"/>
              </a:lnSpc>
              <a:spcBef>
                <a:spcPct val="0"/>
              </a:spcBef>
            </a:pPr>
          </a:p>
          <a:p>
            <a:pPr algn="l" marL="0" indent="0" lvl="0">
              <a:lnSpc>
                <a:spcPts val="3726"/>
              </a:lnSpc>
              <a:spcBef>
                <a:spcPct val="0"/>
              </a:spcBef>
            </a:pPr>
          </a:p>
          <a:p>
            <a:pPr algn="l" marL="0" indent="0" lvl="0">
              <a:lnSpc>
                <a:spcPts val="3726"/>
              </a:lnSpc>
              <a:spcBef>
                <a:spcPct val="0"/>
              </a:spcBef>
            </a:pPr>
            <a:r>
              <a:rPr lang="en-US" sz="2700" strike="noStrike" u="none">
                <a:solidFill>
                  <a:srgbClr val="1AB38B"/>
                </a:solidFill>
                <a:latin typeface="Arimo Bold"/>
                <a:ea typeface="Arimo Bold"/>
                <a:cs typeface="Arimo Bold"/>
                <a:sym typeface="Arimo Bold"/>
              </a:rPr>
              <a:t>TYPE OF ACTIVITIES </a:t>
            </a:r>
          </a:p>
          <a:p>
            <a:pPr algn="l" marL="0" indent="0" lvl="0">
              <a:lnSpc>
                <a:spcPts val="3726"/>
              </a:lnSpc>
              <a:spcBef>
                <a:spcPct val="0"/>
              </a:spcBef>
            </a:pPr>
          </a:p>
          <a:p>
            <a:pPr algn="l" marL="488632" indent="-244316" lvl="1">
              <a:lnSpc>
                <a:spcPts val="3272"/>
              </a:lnSpc>
              <a:spcBef>
                <a:spcPct val="0"/>
              </a:spcBef>
              <a:buFont typeface="Arial"/>
              <a:buChar char="•"/>
            </a:pPr>
            <a:r>
              <a:rPr lang="en-US" sz="2700" strike="noStrike" u="none">
                <a:solidFill>
                  <a:srgbClr val="000000"/>
                </a:solidFill>
                <a:latin typeface="Arimo"/>
                <a:ea typeface="Arimo"/>
                <a:cs typeface="Arimo"/>
                <a:sym typeface="Arimo"/>
              </a:rPr>
              <a:t>Thematic surveys / studies / analysis</a:t>
            </a:r>
          </a:p>
          <a:p>
            <a:pPr algn="l" marL="488632" indent="-244316" lvl="1">
              <a:lnSpc>
                <a:spcPts val="3272"/>
              </a:lnSpc>
              <a:spcBef>
                <a:spcPct val="0"/>
              </a:spcBef>
              <a:buFont typeface="Arial"/>
              <a:buChar char="•"/>
            </a:pPr>
            <a:r>
              <a:rPr lang="en-US" sz="2700" strike="noStrike" u="none">
                <a:solidFill>
                  <a:srgbClr val="000000"/>
                </a:solidFill>
                <a:latin typeface="Arimo"/>
                <a:ea typeface="Arimo"/>
                <a:cs typeface="Arimo"/>
                <a:sym typeface="Arimo"/>
              </a:rPr>
              <a:t>Interregional study visits</a:t>
            </a:r>
          </a:p>
          <a:p>
            <a:pPr algn="l" marL="488632" indent="-244316" lvl="1">
              <a:lnSpc>
                <a:spcPts val="3272"/>
              </a:lnSpc>
              <a:spcBef>
                <a:spcPct val="0"/>
              </a:spcBef>
              <a:buFont typeface="Arial"/>
              <a:buChar char="•"/>
            </a:pPr>
            <a:r>
              <a:rPr lang="en-US" sz="2700" strike="noStrike" u="none">
                <a:solidFill>
                  <a:srgbClr val="000000"/>
                </a:solidFill>
                <a:latin typeface="Arimo"/>
                <a:ea typeface="Arimo"/>
                <a:cs typeface="Arimo"/>
                <a:sym typeface="Arimo"/>
              </a:rPr>
              <a:t>Interregional thematic seminars/workshops</a:t>
            </a:r>
          </a:p>
          <a:p>
            <a:pPr algn="l" marL="488632" indent="-244316" lvl="1">
              <a:lnSpc>
                <a:spcPts val="3272"/>
              </a:lnSpc>
              <a:spcBef>
                <a:spcPct val="0"/>
              </a:spcBef>
              <a:buFont typeface="Arial"/>
              <a:buChar char="•"/>
            </a:pPr>
            <a:r>
              <a:rPr lang="en-US" sz="2700" strike="noStrike" u="none">
                <a:solidFill>
                  <a:srgbClr val="000000"/>
                </a:solidFill>
                <a:latin typeface="Arimo"/>
                <a:ea typeface="Arimo"/>
                <a:cs typeface="Arimo"/>
                <a:sym typeface="Arimo"/>
              </a:rPr>
              <a:t>Interregional peer review sessions</a:t>
            </a:r>
          </a:p>
          <a:p>
            <a:pPr algn="l" marL="488632" indent="-244316" lvl="1">
              <a:lnSpc>
                <a:spcPts val="3272"/>
              </a:lnSpc>
              <a:spcBef>
                <a:spcPct val="0"/>
              </a:spcBef>
              <a:buFont typeface="Arial"/>
              <a:buChar char="•"/>
            </a:pPr>
            <a:r>
              <a:rPr lang="en-US" sz="2700" strike="noStrike" u="none">
                <a:solidFill>
                  <a:srgbClr val="000000"/>
                </a:solidFill>
                <a:latin typeface="Arimo"/>
                <a:ea typeface="Arimo"/>
                <a:cs typeface="Arimo"/>
                <a:sym typeface="Arimo"/>
              </a:rPr>
              <a:t>Interregional personnel exchanges</a:t>
            </a:r>
          </a:p>
          <a:p>
            <a:pPr algn="l" marL="488632" indent="-244316" lvl="1">
              <a:lnSpc>
                <a:spcPts val="3272"/>
              </a:lnSpc>
              <a:spcBef>
                <a:spcPct val="0"/>
              </a:spcBef>
              <a:buFont typeface="Arial"/>
              <a:buChar char="•"/>
            </a:pPr>
            <a:r>
              <a:rPr lang="en-US" sz="2700" strike="noStrike" u="none">
                <a:solidFill>
                  <a:srgbClr val="000000"/>
                </a:solidFill>
                <a:latin typeface="Arimo"/>
                <a:ea typeface="Arimo"/>
                <a:cs typeface="Arimo"/>
                <a:sym typeface="Arimo"/>
              </a:rPr>
              <a:t>Stakeholder meetings</a:t>
            </a:r>
          </a:p>
          <a:p>
            <a:pPr algn="l" marL="488632" indent="-244316" lvl="1">
              <a:lnSpc>
                <a:spcPts val="3272"/>
              </a:lnSpc>
              <a:spcBef>
                <a:spcPct val="0"/>
              </a:spcBef>
              <a:buFont typeface="Arial"/>
              <a:buChar char="•"/>
            </a:pPr>
            <a:r>
              <a:rPr lang="en-US" sz="2700" strike="noStrike" u="none">
                <a:solidFill>
                  <a:srgbClr val="000000"/>
                </a:solidFill>
                <a:latin typeface="Arimo"/>
                <a:ea typeface="Arimo"/>
                <a:cs typeface="Arimo"/>
                <a:sym typeface="Arimo"/>
              </a:rPr>
              <a:t>Pilot actions</a:t>
            </a:r>
          </a:p>
          <a:p>
            <a:pPr algn="l" marL="488632" indent="-244316" lvl="1">
              <a:lnSpc>
                <a:spcPts val="3272"/>
              </a:lnSpc>
              <a:spcBef>
                <a:spcPct val="0"/>
              </a:spcBef>
              <a:buFont typeface="Arial"/>
              <a:buChar char="•"/>
            </a:pPr>
            <a:r>
              <a:rPr lang="en-US" sz="2700" strike="noStrike" u="none">
                <a:solidFill>
                  <a:srgbClr val="000000"/>
                </a:solidFill>
                <a:latin typeface="Arimo"/>
                <a:ea typeface="Arimo"/>
                <a:cs typeface="Arimo"/>
                <a:sym typeface="Arimo"/>
              </a:rPr>
              <a:t>Participation in the Political Learning Platform </a:t>
            </a:r>
          </a:p>
          <a:p>
            <a:pPr algn="l" marL="488632" indent="-244316" lvl="1">
              <a:lnSpc>
                <a:spcPts val="3272"/>
              </a:lnSpc>
              <a:spcBef>
                <a:spcPct val="0"/>
              </a:spcBef>
              <a:buFont typeface="Arial"/>
              <a:buChar char="•"/>
            </a:pPr>
            <a:r>
              <a:rPr lang="en-US" sz="2700" strike="noStrike" u="none">
                <a:solidFill>
                  <a:srgbClr val="000000"/>
                </a:solidFill>
                <a:latin typeface="Arimo"/>
                <a:ea typeface="Arimo"/>
                <a:cs typeface="Arimo"/>
                <a:sym typeface="Arimo"/>
              </a:rPr>
              <a:t>Preparation of action plans </a:t>
            </a:r>
          </a:p>
          <a:p>
            <a:pPr algn="l" marL="488632" indent="-244316" lvl="1">
              <a:lnSpc>
                <a:spcPts val="3272"/>
              </a:lnSpc>
              <a:spcBef>
                <a:spcPct val="0"/>
              </a:spcBef>
            </a:pPr>
          </a:p>
          <a:p>
            <a:pPr algn="l" marL="488632" indent="-244316" lvl="1">
              <a:lnSpc>
                <a:spcPts val="3272"/>
              </a:lnSpc>
              <a:spcBef>
                <a:spcPct val="0"/>
              </a:spcBef>
            </a:pPr>
          </a:p>
        </p:txBody>
      </p:sp>
      <p:sp>
        <p:nvSpPr>
          <p:cNvPr name="Freeform 6" id="6" descr="Image containing Shape  Automatically generated description"/>
          <p:cNvSpPr/>
          <p:nvPr/>
        </p:nvSpPr>
        <p:spPr>
          <a:xfrm flipH="false" flipV="false" rot="0">
            <a:off x="11544300" y="668398"/>
            <a:ext cx="3540953" cy="1943098"/>
          </a:xfrm>
          <a:custGeom>
            <a:avLst/>
            <a:gdLst/>
            <a:ahLst/>
            <a:cxnLst/>
            <a:rect r="r" b="b" t="t" l="l"/>
            <a:pathLst>
              <a:path h="1943098" w="3540953">
                <a:moveTo>
                  <a:pt x="0" y="0"/>
                </a:moveTo>
                <a:lnTo>
                  <a:pt x="3540953" y="0"/>
                </a:lnTo>
                <a:lnTo>
                  <a:pt x="3540953" y="1943099"/>
                </a:lnTo>
                <a:lnTo>
                  <a:pt x="0" y="1943099"/>
                </a:lnTo>
                <a:lnTo>
                  <a:pt x="0" y="0"/>
                </a:lnTo>
                <a:close/>
              </a:path>
            </a:pathLst>
          </a:custGeom>
          <a:blipFill>
            <a:blip r:embed="rId3"/>
            <a:stretch>
              <a:fillRect l="0" t="-49" r="0" b="-49"/>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6564356" y="0"/>
            <a:ext cx="1724025" cy="407670"/>
            <a:chOff x="0" y="0"/>
            <a:chExt cx="2298700" cy="543560"/>
          </a:xfrm>
        </p:grpSpPr>
        <p:sp>
          <p:nvSpPr>
            <p:cNvPr name="Freeform 3" id="3"/>
            <p:cNvSpPr/>
            <p:nvPr/>
          </p:nvSpPr>
          <p:spPr>
            <a:xfrm flipH="false" flipV="false" rot="0">
              <a:off x="0" y="0"/>
              <a:ext cx="2298192" cy="542544"/>
            </a:xfrm>
            <a:custGeom>
              <a:avLst/>
              <a:gdLst/>
              <a:ahLst/>
              <a:cxnLst/>
              <a:rect r="r" b="b" t="t" l="l"/>
              <a:pathLst>
                <a:path h="542544" w="2298192">
                  <a:moveTo>
                    <a:pt x="2298192" y="0"/>
                  </a:moveTo>
                  <a:lnTo>
                    <a:pt x="0" y="0"/>
                  </a:lnTo>
                  <a:lnTo>
                    <a:pt x="0" y="542544"/>
                  </a:lnTo>
                  <a:lnTo>
                    <a:pt x="2298192" y="542544"/>
                  </a:lnTo>
                  <a:lnTo>
                    <a:pt x="2298192" y="0"/>
                  </a:lnTo>
                  <a:close/>
                </a:path>
              </a:pathLst>
            </a:custGeom>
            <a:solidFill>
              <a:srgbClr val="000000"/>
            </a:solidFill>
          </p:spPr>
        </p:sp>
      </p:grpSp>
      <p:sp>
        <p:nvSpPr>
          <p:cNvPr name="TextBox 4" id="4"/>
          <p:cNvSpPr txBox="true"/>
          <p:nvPr/>
        </p:nvSpPr>
        <p:spPr>
          <a:xfrm rot="0">
            <a:off x="14112240" y="9887828"/>
            <a:ext cx="4084320" cy="285750"/>
          </a:xfrm>
          <a:prstGeom prst="rect">
            <a:avLst/>
          </a:prstGeom>
        </p:spPr>
        <p:txBody>
          <a:bodyPr anchor="t" rtlCol="false" tIns="0" lIns="0" bIns="0" rIns="0">
            <a:spAutoFit/>
          </a:bodyPr>
          <a:lstStyle/>
          <a:p>
            <a:pPr algn="r" marL="0" indent="0" lvl="0">
              <a:lnSpc>
                <a:spcPts val="2160"/>
              </a:lnSpc>
              <a:spcBef>
                <a:spcPct val="0"/>
              </a:spcBef>
            </a:pPr>
            <a:r>
              <a:rPr lang="en-US" sz="1800" strike="noStrike" u="none">
                <a:solidFill>
                  <a:srgbClr val="000000"/>
                </a:solidFill>
                <a:latin typeface="Arimo"/>
                <a:ea typeface="Arimo"/>
                <a:cs typeface="Arimo"/>
                <a:sym typeface="Arimo"/>
              </a:rPr>
              <a:t>6</a:t>
            </a:r>
          </a:p>
        </p:txBody>
      </p:sp>
      <p:grpSp>
        <p:nvGrpSpPr>
          <p:cNvPr name="Group 5" id="5"/>
          <p:cNvGrpSpPr/>
          <p:nvPr/>
        </p:nvGrpSpPr>
        <p:grpSpPr>
          <a:xfrm rot="0">
            <a:off x="14900564" y="9240990"/>
            <a:ext cx="729968" cy="654091"/>
            <a:chOff x="0" y="0"/>
            <a:chExt cx="973290" cy="872122"/>
          </a:xfrm>
        </p:grpSpPr>
        <p:sp>
          <p:nvSpPr>
            <p:cNvPr name="Freeform 6" id="6"/>
            <p:cNvSpPr/>
            <p:nvPr/>
          </p:nvSpPr>
          <p:spPr>
            <a:xfrm flipH="false" flipV="false" rot="0">
              <a:off x="0" y="0"/>
              <a:ext cx="973328" cy="872109"/>
            </a:xfrm>
            <a:custGeom>
              <a:avLst/>
              <a:gdLst/>
              <a:ahLst/>
              <a:cxnLst/>
              <a:rect r="r" b="b" t="t" l="l"/>
              <a:pathLst>
                <a:path h="872109" w="973328">
                  <a:moveTo>
                    <a:pt x="0" y="0"/>
                  </a:moveTo>
                  <a:lnTo>
                    <a:pt x="973328" y="0"/>
                  </a:lnTo>
                  <a:lnTo>
                    <a:pt x="973328" y="872109"/>
                  </a:lnTo>
                  <a:lnTo>
                    <a:pt x="0" y="872109"/>
                  </a:lnTo>
                  <a:close/>
                </a:path>
              </a:pathLst>
            </a:custGeom>
            <a:solidFill>
              <a:srgbClr val="FFFFFF"/>
            </a:solidFill>
          </p:spPr>
        </p:sp>
      </p:grpSp>
      <p:sp>
        <p:nvSpPr>
          <p:cNvPr name="Freeform 7" id="7"/>
          <p:cNvSpPr/>
          <p:nvPr/>
        </p:nvSpPr>
        <p:spPr>
          <a:xfrm flipH="false" flipV="false" rot="0">
            <a:off x="554352" y="13726"/>
            <a:ext cx="7100888" cy="2271712"/>
          </a:xfrm>
          <a:custGeom>
            <a:avLst/>
            <a:gdLst/>
            <a:ahLst/>
            <a:cxnLst/>
            <a:rect r="r" b="b" t="t" l="l"/>
            <a:pathLst>
              <a:path h="2271712" w="7100888">
                <a:moveTo>
                  <a:pt x="0" y="0"/>
                </a:moveTo>
                <a:lnTo>
                  <a:pt x="7100888" y="0"/>
                </a:lnTo>
                <a:lnTo>
                  <a:pt x="7100888" y="2271713"/>
                </a:lnTo>
                <a:lnTo>
                  <a:pt x="0" y="2271713"/>
                </a:lnTo>
                <a:lnTo>
                  <a:pt x="0" y="0"/>
                </a:lnTo>
                <a:close/>
              </a:path>
            </a:pathLst>
          </a:custGeom>
          <a:blipFill>
            <a:blip r:embed="rId3"/>
            <a:stretch>
              <a:fillRect l="0" t="0" r="0" b="0"/>
            </a:stretch>
          </a:blipFill>
        </p:spPr>
      </p:sp>
      <p:graphicFrame>
        <p:nvGraphicFramePr>
          <p:cNvPr name="Table 8" id="8"/>
          <p:cNvGraphicFramePr>
            <a:graphicFrameLocks noGrp="true"/>
          </p:cNvGraphicFramePr>
          <p:nvPr/>
        </p:nvGraphicFramePr>
        <p:xfrm>
          <a:off x="4104796" y="2232623"/>
          <a:ext cx="9600048" cy="7674256"/>
        </p:xfrm>
        <a:graphic>
          <a:graphicData uri="http://schemas.openxmlformats.org/drawingml/2006/table">
            <a:tbl>
              <a:tblPr/>
              <a:tblGrid>
                <a:gridCol w="1882057"/>
                <a:gridCol w="7717991"/>
              </a:tblGrid>
              <a:tr h="482048">
                <a:tc>
                  <a:txBody>
                    <a:bodyPr anchor="t" rtlCol="false"/>
                    <a:lstStyle/>
                    <a:p>
                      <a:pPr algn="just" marL="0" indent="0" lvl="0">
                        <a:lnSpc>
                          <a:spcPts val="2277"/>
                        </a:lnSpc>
                        <a:spcBef>
                          <a:spcPct val="0"/>
                        </a:spcBef>
                        <a:defRPr/>
                      </a:pPr>
                      <a:r>
                        <a:rPr lang="en-US" sz="1650" spc="15" strike="noStrike" u="none">
                          <a:solidFill>
                            <a:srgbClr val="FFFFFF"/>
                          </a:solidFill>
                          <a:latin typeface="TT Rounds Condensed Bold"/>
                          <a:ea typeface="TT Rounds Condensed Bold"/>
                          <a:cs typeface="TT Rounds Condensed Bold"/>
                          <a:sym typeface="TT Rounds Condensed Bold"/>
                        </a:rPr>
                        <a:t>COUNTRY</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4F81BD"/>
                    </a:solidFill>
                  </a:tcPr>
                </a:tc>
                <a:tc>
                  <a:txBody>
                    <a:bodyPr anchor="t" rtlCol="false"/>
                    <a:lstStyle/>
                    <a:p>
                      <a:pPr algn="just" marL="0" indent="0" lvl="0">
                        <a:lnSpc>
                          <a:spcPts val="2277"/>
                        </a:lnSpc>
                        <a:spcBef>
                          <a:spcPct val="0"/>
                        </a:spcBef>
                        <a:defRPr/>
                      </a:pPr>
                      <a:r>
                        <a:rPr lang="en-US" sz="1650" spc="15" strike="noStrike" u="none">
                          <a:solidFill>
                            <a:srgbClr val="FFFFFF"/>
                          </a:solidFill>
                          <a:latin typeface="TT Rounds Condensed Bold"/>
                          <a:ea typeface="TT Rounds Condensed Bold"/>
                          <a:cs typeface="TT Rounds Condensed Bold"/>
                          <a:sym typeface="TT Rounds Condensed Bold"/>
                        </a:rPr>
                        <a:t>ENTITY NAME</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4F81BD"/>
                    </a:solidFill>
                  </a:tcPr>
                </a:tc>
              </a:tr>
              <a:tr h="1048401">
                <a:tc>
                  <a:txBody>
                    <a:bodyPr anchor="t" rtlCol="false"/>
                    <a:lstStyle/>
                    <a:p>
                      <a:pPr algn="ctr" marL="0" indent="0" lvl="0">
                        <a:lnSpc>
                          <a:spcPts val="2277"/>
                        </a:lnSpc>
                        <a:spcBef>
                          <a:spcPct val="0"/>
                        </a:spcBef>
                        <a:defRPr/>
                      </a:pPr>
                      <a:r>
                        <a:rPr lang="en-US" sz="1650" spc="15" strike="noStrike" u="none">
                          <a:solidFill>
                            <a:srgbClr val="000000"/>
                          </a:solidFill>
                          <a:latin typeface="TT Rounds Condensed"/>
                          <a:ea typeface="TT Rounds Condensed"/>
                          <a:cs typeface="TT Rounds Condensed"/>
                          <a:sym typeface="TT Rounds Condensed"/>
                        </a:rPr>
                        <a:t>ITALY</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D0D8E8"/>
                    </a:solidFill>
                  </a:tcPr>
                </a:tc>
                <a:tc>
                  <a:txBody>
                    <a:bodyPr anchor="t" rtlCol="false"/>
                    <a:lstStyle/>
                    <a:p>
                      <a:pPr algn="ctr" marL="0" indent="0" lvl="0">
                        <a:lnSpc>
                          <a:spcPts val="2277"/>
                        </a:lnSpc>
                        <a:spcBef>
                          <a:spcPct val="0"/>
                        </a:spcBef>
                        <a:defRPr/>
                      </a:pPr>
                      <a:r>
                        <a:rPr lang="en-US" sz="1650" spc="15" strike="noStrike" u="none">
                          <a:solidFill>
                            <a:srgbClr val="000000"/>
                          </a:solidFill>
                          <a:latin typeface="TT Rounds Condensed"/>
                          <a:ea typeface="TT Rounds Condensed"/>
                          <a:cs typeface="TT Rounds Condensed"/>
                          <a:sym typeface="TT Rounds Condensed"/>
                        </a:rPr>
                        <a:t>VENETO REGION DEPARTMENT OF DIGITAL AGENDA AND NEW INFORMATION TECHNOLOGIES</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D0D8E8"/>
                    </a:solidFill>
                  </a:tcPr>
                </a:tc>
              </a:tr>
              <a:tr h="767976">
                <a:tc>
                  <a:txBody>
                    <a:bodyPr anchor="t" rtlCol="false"/>
                    <a:lstStyle/>
                    <a:p>
                      <a:pPr algn="ctr" marL="0" indent="0" lvl="0">
                        <a:lnSpc>
                          <a:spcPts val="2277"/>
                        </a:lnSpc>
                        <a:spcBef>
                          <a:spcPct val="0"/>
                        </a:spcBef>
                        <a:defRPr/>
                      </a:pPr>
                      <a:r>
                        <a:rPr lang="en-US" sz="1650" spc="15" strike="noStrike" u="none">
                          <a:solidFill>
                            <a:srgbClr val="000000"/>
                          </a:solidFill>
                          <a:latin typeface="TT Rounds Condensed"/>
                          <a:ea typeface="TT Rounds Condensed"/>
                          <a:cs typeface="TT Rounds Condensed"/>
                          <a:sym typeface="TT Rounds Condensed"/>
                        </a:rPr>
                        <a:t>HUNGARY</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9EDF4"/>
                    </a:solidFill>
                  </a:tcPr>
                </a:tc>
                <a:tc>
                  <a:txBody>
                    <a:bodyPr anchor="t" rtlCol="false"/>
                    <a:lstStyle/>
                    <a:p>
                      <a:pPr algn="ctr" marL="0" indent="0" lvl="0">
                        <a:lnSpc>
                          <a:spcPts val="2277"/>
                        </a:lnSpc>
                        <a:spcBef>
                          <a:spcPct val="0"/>
                        </a:spcBef>
                        <a:defRPr/>
                      </a:pPr>
                      <a:r>
                        <a:rPr lang="en-US" sz="1650" spc="15" strike="noStrike" u="none">
                          <a:solidFill>
                            <a:srgbClr val="000000"/>
                          </a:solidFill>
                          <a:latin typeface="TT Rounds Condensed"/>
                          <a:ea typeface="TT Rounds Condensed"/>
                          <a:cs typeface="TT Rounds Condensed"/>
                          <a:sym typeface="TT Rounds Condensed"/>
                        </a:rPr>
                        <a:t>PANNON BUSINESS NETWORKS ASSOCIATION</a:t>
                      </a:r>
                      <a:endParaRPr lang="en-US" sz="1100"/>
                    </a:p>
                    <a:p>
                      <a:pPr algn="ctr" marL="0" indent="0" lvl="0">
                        <a:lnSpc>
                          <a:spcPts val="2277"/>
                        </a:lnSpc>
                        <a:spcBef>
                          <a:spcPct val="0"/>
                        </a:spcBef>
                      </a:pPr>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9EDF4"/>
                    </a:solidFill>
                  </a:tcPr>
                </a:tc>
              </a:tr>
              <a:tr h="767976">
                <a:tc>
                  <a:txBody>
                    <a:bodyPr anchor="t" rtlCol="false"/>
                    <a:lstStyle/>
                    <a:p>
                      <a:pPr algn="ctr" marL="0" indent="0" lvl="0">
                        <a:lnSpc>
                          <a:spcPts val="2277"/>
                        </a:lnSpc>
                        <a:spcBef>
                          <a:spcPct val="0"/>
                        </a:spcBef>
                        <a:defRPr/>
                      </a:pPr>
                      <a:r>
                        <a:rPr lang="en-US" sz="1650" spc="15" strike="noStrike" u="none">
                          <a:solidFill>
                            <a:srgbClr val="000000"/>
                          </a:solidFill>
                          <a:latin typeface="TT Rounds Condensed"/>
                          <a:ea typeface="TT Rounds Condensed"/>
                          <a:cs typeface="TT Rounds Condensed"/>
                          <a:sym typeface="TT Rounds Condensed"/>
                        </a:rPr>
                        <a:t>HUNGARY</a:t>
                      </a:r>
                      <a:endParaRPr lang="en-US" sz="1100"/>
                    </a:p>
                    <a:p>
                      <a:pPr algn="ctr" marL="0" indent="0" lvl="0">
                        <a:lnSpc>
                          <a:spcPts val="2277"/>
                        </a:lnSpc>
                        <a:spcBef>
                          <a:spcPct val="0"/>
                        </a:spcBef>
                      </a:pPr>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D0D8E8"/>
                    </a:solidFill>
                  </a:tcPr>
                </a:tc>
                <a:tc>
                  <a:txBody>
                    <a:bodyPr anchor="t" rtlCol="false"/>
                    <a:lstStyle/>
                    <a:p>
                      <a:pPr algn="ctr" marL="0" indent="0" lvl="0">
                        <a:lnSpc>
                          <a:spcPts val="2277"/>
                        </a:lnSpc>
                        <a:spcBef>
                          <a:spcPct val="0"/>
                        </a:spcBef>
                        <a:defRPr/>
                      </a:pPr>
                      <a:r>
                        <a:rPr lang="en-US" sz="1650" spc="15" strike="noStrike" u="none">
                          <a:solidFill>
                            <a:srgbClr val="000000"/>
                          </a:solidFill>
                          <a:latin typeface="TT Rounds Condensed"/>
                          <a:ea typeface="TT Rounds Condensed"/>
                          <a:cs typeface="TT Rounds Condensed"/>
                          <a:sym typeface="TT Rounds Condensed"/>
                        </a:rPr>
                        <a:t>SZOMBATHELY COUNTY MUNICIPALITY</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D0D8E8"/>
                    </a:solidFill>
                  </a:tcPr>
                </a:tc>
              </a:tr>
              <a:tr h="767976">
                <a:tc>
                  <a:txBody>
                    <a:bodyPr anchor="t" rtlCol="false"/>
                    <a:lstStyle/>
                    <a:p>
                      <a:pPr algn="ctr" marL="0" indent="0" lvl="0">
                        <a:lnSpc>
                          <a:spcPts val="2277"/>
                        </a:lnSpc>
                        <a:spcBef>
                          <a:spcPct val="0"/>
                        </a:spcBef>
                        <a:defRPr/>
                      </a:pPr>
                      <a:r>
                        <a:rPr lang="en-US" sz="1650" spc="15" strike="noStrike" u="none">
                          <a:solidFill>
                            <a:srgbClr val="000000"/>
                          </a:solidFill>
                          <a:latin typeface="TT Rounds Condensed"/>
                          <a:ea typeface="TT Rounds Condensed"/>
                          <a:cs typeface="TT Rounds Condensed"/>
                          <a:sym typeface="TT Rounds Condensed"/>
                        </a:rPr>
                        <a:t>POLAND</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9EDF4"/>
                    </a:solidFill>
                  </a:tcPr>
                </a:tc>
                <a:tc>
                  <a:txBody>
                    <a:bodyPr anchor="t" rtlCol="false"/>
                    <a:lstStyle/>
                    <a:p>
                      <a:pPr algn="ctr" marL="0" indent="0" lvl="0">
                        <a:lnSpc>
                          <a:spcPts val="2277"/>
                        </a:lnSpc>
                        <a:spcBef>
                          <a:spcPct val="0"/>
                        </a:spcBef>
                        <a:defRPr/>
                      </a:pPr>
                      <a:r>
                        <a:rPr lang="en-US" sz="1650" spc="15" strike="noStrike" u="none">
                          <a:solidFill>
                            <a:srgbClr val="000000"/>
                          </a:solidFill>
                          <a:latin typeface="TT Rounds Condensed"/>
                          <a:ea typeface="TT Rounds Condensed"/>
                          <a:cs typeface="TT Rounds Condensed"/>
                          <a:sym typeface="TT Rounds Condensed"/>
                        </a:rPr>
                        <a:t>MAZOVIA DEVELOPMENT AGENCY</a:t>
                      </a:r>
                      <a:endParaRPr lang="en-US" sz="1100"/>
                    </a:p>
                    <a:p>
                      <a:pPr algn="ctr" marL="0" indent="0" lvl="0">
                        <a:lnSpc>
                          <a:spcPts val="2277"/>
                        </a:lnSpc>
                        <a:spcBef>
                          <a:spcPct val="0"/>
                        </a:spcBef>
                      </a:pPr>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9EDF4"/>
                    </a:solidFill>
                  </a:tcPr>
                </a:tc>
              </a:tr>
              <a:tr h="767976">
                <a:tc>
                  <a:txBody>
                    <a:bodyPr anchor="t" rtlCol="false"/>
                    <a:lstStyle/>
                    <a:p>
                      <a:pPr algn="ctr" marL="0" indent="0" lvl="0">
                        <a:lnSpc>
                          <a:spcPts val="2277"/>
                        </a:lnSpc>
                        <a:spcBef>
                          <a:spcPct val="0"/>
                        </a:spcBef>
                        <a:defRPr/>
                      </a:pPr>
                      <a:r>
                        <a:rPr lang="en-US" sz="1650" spc="15" strike="noStrike" u="none">
                          <a:solidFill>
                            <a:srgbClr val="000000"/>
                          </a:solidFill>
                          <a:latin typeface="TT Rounds Condensed"/>
                          <a:ea typeface="TT Rounds Condensed"/>
                          <a:cs typeface="TT Rounds Condensed"/>
                          <a:sym typeface="TT Rounds Condensed"/>
                        </a:rPr>
                        <a:t>SPAIN</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D0D8E8"/>
                    </a:solidFill>
                  </a:tcPr>
                </a:tc>
                <a:tc>
                  <a:txBody>
                    <a:bodyPr anchor="t" rtlCol="false"/>
                    <a:lstStyle/>
                    <a:p>
                      <a:pPr algn="ctr" marL="0" indent="0" lvl="0">
                        <a:lnSpc>
                          <a:spcPts val="2277"/>
                        </a:lnSpc>
                        <a:spcBef>
                          <a:spcPct val="0"/>
                        </a:spcBef>
                        <a:defRPr/>
                      </a:pPr>
                      <a:r>
                        <a:rPr lang="en-US" sz="1650" spc="15" strike="noStrike" u="none">
                          <a:solidFill>
                            <a:srgbClr val="000000"/>
                          </a:solidFill>
                          <a:latin typeface="TT Rounds Condensed"/>
                          <a:ea typeface="TT Rounds Condensed"/>
                          <a:cs typeface="TT Rounds Condensed"/>
                          <a:sym typeface="TT Rounds Condensed"/>
                        </a:rPr>
                        <a:t>ANDALUSIAN FEDERATION OF MUNICIPALITIES AND PROVINCES (FAMP)</a:t>
                      </a:r>
                      <a:endParaRPr lang="en-US" sz="1100"/>
                    </a:p>
                    <a:p>
                      <a:pPr algn="ctr" marL="0" indent="0" lvl="0">
                        <a:lnSpc>
                          <a:spcPts val="2277"/>
                        </a:lnSpc>
                        <a:spcBef>
                          <a:spcPct val="0"/>
                        </a:spcBef>
                      </a:pPr>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D0D8E8"/>
                    </a:solidFill>
                  </a:tcPr>
                </a:tc>
              </a:tr>
              <a:tr h="767976">
                <a:tc>
                  <a:txBody>
                    <a:bodyPr anchor="t" rtlCol="false"/>
                    <a:lstStyle/>
                    <a:p>
                      <a:pPr algn="ctr" marL="0" indent="0" lvl="0">
                        <a:lnSpc>
                          <a:spcPts val="2277"/>
                        </a:lnSpc>
                        <a:spcBef>
                          <a:spcPct val="0"/>
                        </a:spcBef>
                        <a:defRPr/>
                      </a:pPr>
                      <a:r>
                        <a:rPr lang="en-US" sz="1650" spc="15" strike="noStrike" u="none">
                          <a:solidFill>
                            <a:srgbClr val="000000"/>
                          </a:solidFill>
                          <a:latin typeface="TT Rounds Condensed"/>
                          <a:ea typeface="TT Rounds Condensed"/>
                          <a:cs typeface="TT Rounds Condensed"/>
                          <a:sym typeface="TT Rounds Condensed"/>
                        </a:rPr>
                        <a:t>FRANCE</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9EDF4"/>
                    </a:solidFill>
                  </a:tcPr>
                </a:tc>
                <a:tc>
                  <a:txBody>
                    <a:bodyPr anchor="t" rtlCol="false"/>
                    <a:lstStyle/>
                    <a:p>
                      <a:pPr algn="ctr" marL="0" indent="0" lvl="0">
                        <a:lnSpc>
                          <a:spcPts val="2277"/>
                        </a:lnSpc>
                        <a:spcBef>
                          <a:spcPct val="0"/>
                        </a:spcBef>
                        <a:defRPr/>
                      </a:pPr>
                      <a:r>
                        <a:rPr lang="en-US" sz="1650" spc="15" strike="noStrike" u="none">
                          <a:solidFill>
                            <a:srgbClr val="000000"/>
                          </a:solidFill>
                          <a:latin typeface="TT Rounds Condensed"/>
                          <a:ea typeface="TT Rounds Condensed"/>
                          <a:cs typeface="TT Rounds Condensed"/>
                          <a:sym typeface="TT Rounds Condensed"/>
                        </a:rPr>
                        <a:t>GRAND E-NOV+</a:t>
                      </a:r>
                      <a:endParaRPr lang="en-US" sz="1100"/>
                    </a:p>
                    <a:p>
                      <a:pPr algn="ctr" marL="0" indent="0" lvl="0">
                        <a:lnSpc>
                          <a:spcPts val="2277"/>
                        </a:lnSpc>
                        <a:spcBef>
                          <a:spcPct val="0"/>
                        </a:spcBef>
                      </a:pPr>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9EDF4"/>
                    </a:solidFill>
                  </a:tcPr>
                </a:tc>
              </a:tr>
              <a:tr h="767976">
                <a:tc>
                  <a:txBody>
                    <a:bodyPr anchor="t" rtlCol="false"/>
                    <a:lstStyle/>
                    <a:p>
                      <a:pPr algn="ctr" marL="0" indent="0" lvl="0">
                        <a:lnSpc>
                          <a:spcPts val="2277"/>
                        </a:lnSpc>
                        <a:spcBef>
                          <a:spcPct val="0"/>
                        </a:spcBef>
                        <a:defRPr/>
                      </a:pPr>
                      <a:r>
                        <a:rPr lang="en-US" sz="1650" spc="15" strike="noStrike" u="none">
                          <a:solidFill>
                            <a:srgbClr val="000000"/>
                          </a:solidFill>
                          <a:latin typeface="TT Rounds Condensed"/>
                          <a:ea typeface="TT Rounds Condensed"/>
                          <a:cs typeface="TT Rounds Condensed"/>
                          <a:sym typeface="TT Rounds Condensed"/>
                        </a:rPr>
                        <a:t>LATVIA</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D0D8E8"/>
                    </a:solidFill>
                  </a:tcPr>
                </a:tc>
                <a:tc>
                  <a:txBody>
                    <a:bodyPr anchor="t" rtlCol="false"/>
                    <a:lstStyle/>
                    <a:p>
                      <a:pPr algn="ctr" marL="0" indent="0" lvl="0">
                        <a:lnSpc>
                          <a:spcPts val="2277"/>
                        </a:lnSpc>
                        <a:spcBef>
                          <a:spcPct val="0"/>
                        </a:spcBef>
                        <a:defRPr/>
                      </a:pPr>
                      <a:r>
                        <a:rPr lang="en-US" sz="1650" spc="15" strike="noStrike" u="none">
                          <a:solidFill>
                            <a:srgbClr val="000000"/>
                          </a:solidFill>
                          <a:latin typeface="TT Rounds Condensed"/>
                          <a:ea typeface="TT Rounds Condensed"/>
                          <a:cs typeface="TT Rounds Condensed"/>
                          <a:sym typeface="TT Rounds Condensed"/>
                        </a:rPr>
                        <a:t>LIEPAJA CITY MUNICIPAL GOVERNMENT ADMINISTRATION</a:t>
                      </a:r>
                      <a:endParaRPr lang="en-US" sz="1100"/>
                    </a:p>
                    <a:p>
                      <a:pPr algn="ctr" marL="0" indent="0" lvl="0">
                        <a:lnSpc>
                          <a:spcPts val="2277"/>
                        </a:lnSpc>
                        <a:spcBef>
                          <a:spcPct val="0"/>
                        </a:spcBef>
                      </a:pPr>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D0D8E8"/>
                    </a:solidFill>
                  </a:tcPr>
                </a:tc>
              </a:tr>
              <a:tr h="767976">
                <a:tc>
                  <a:txBody>
                    <a:bodyPr anchor="t" rtlCol="false"/>
                    <a:lstStyle/>
                    <a:p>
                      <a:pPr algn="ctr" marL="0" indent="0" lvl="0">
                        <a:lnSpc>
                          <a:spcPts val="2277"/>
                        </a:lnSpc>
                        <a:spcBef>
                          <a:spcPct val="0"/>
                        </a:spcBef>
                        <a:defRPr/>
                      </a:pPr>
                      <a:r>
                        <a:rPr lang="en-US" sz="1650" spc="15" strike="noStrike" u="none">
                          <a:solidFill>
                            <a:srgbClr val="000000"/>
                          </a:solidFill>
                          <a:latin typeface="TT Rounds Condensed"/>
                          <a:ea typeface="TT Rounds Condensed"/>
                          <a:cs typeface="TT Rounds Condensed"/>
                          <a:sym typeface="TT Rounds Condensed"/>
                        </a:rPr>
                        <a:t>LITHUANIA</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9EDF4"/>
                    </a:solidFill>
                  </a:tcPr>
                </a:tc>
                <a:tc>
                  <a:txBody>
                    <a:bodyPr anchor="t" rtlCol="false"/>
                    <a:lstStyle/>
                    <a:p>
                      <a:pPr algn="ctr" marL="0" indent="0" lvl="0">
                        <a:lnSpc>
                          <a:spcPts val="2277"/>
                        </a:lnSpc>
                        <a:spcBef>
                          <a:spcPct val="0"/>
                        </a:spcBef>
                        <a:defRPr/>
                      </a:pPr>
                      <a:r>
                        <a:rPr lang="en-US" sz="1650" spc="15" strike="noStrike" u="none">
                          <a:solidFill>
                            <a:srgbClr val="000000"/>
                          </a:solidFill>
                          <a:latin typeface="TT Rounds Condensed"/>
                          <a:ea typeface="TT Rounds Condensed"/>
                          <a:cs typeface="TT Rounds Condensed"/>
                          <a:sym typeface="TT Rounds Condensed"/>
                        </a:rPr>
                        <a:t>SILUTE DISTRICT ADMINISTRATION</a:t>
                      </a:r>
                      <a:endParaRPr lang="en-US" sz="1100"/>
                    </a:p>
                    <a:p>
                      <a:pPr algn="ctr" marL="0" indent="0" lvl="0">
                        <a:lnSpc>
                          <a:spcPts val="2277"/>
                        </a:lnSpc>
                        <a:spcBef>
                          <a:spcPct val="0"/>
                        </a:spcBef>
                      </a:pPr>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9EDF4"/>
                    </a:solidFill>
                  </a:tcPr>
                </a:tc>
              </a:tr>
              <a:tr h="767976">
                <a:tc>
                  <a:txBody>
                    <a:bodyPr anchor="t" rtlCol="false"/>
                    <a:lstStyle/>
                    <a:p>
                      <a:pPr algn="ctr" marL="0" indent="0" lvl="0">
                        <a:lnSpc>
                          <a:spcPts val="2277"/>
                        </a:lnSpc>
                        <a:spcBef>
                          <a:spcPct val="0"/>
                        </a:spcBef>
                        <a:defRPr/>
                      </a:pPr>
                      <a:r>
                        <a:rPr lang="en-US" sz="1650" spc="15" strike="noStrike" u="none">
                          <a:solidFill>
                            <a:srgbClr val="000000"/>
                          </a:solidFill>
                          <a:latin typeface="TT Rounds Condensed"/>
                          <a:ea typeface="TT Rounds Condensed"/>
                          <a:cs typeface="TT Rounds Condensed"/>
                          <a:sym typeface="TT Rounds Condensed"/>
                        </a:rPr>
                        <a:t>GREECE</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D0D8E8"/>
                    </a:solidFill>
                  </a:tcPr>
                </a:tc>
                <a:tc>
                  <a:txBody>
                    <a:bodyPr anchor="t" rtlCol="false"/>
                    <a:lstStyle/>
                    <a:p>
                      <a:pPr algn="ctr" marL="0" indent="0" lvl="0">
                        <a:lnSpc>
                          <a:spcPts val="2277"/>
                        </a:lnSpc>
                        <a:spcBef>
                          <a:spcPct val="0"/>
                        </a:spcBef>
                        <a:defRPr/>
                      </a:pPr>
                      <a:r>
                        <a:rPr lang="en-US" sz="1650" spc="15" strike="noStrike" u="none">
                          <a:solidFill>
                            <a:srgbClr val="000000"/>
                          </a:solidFill>
                          <a:latin typeface="TT Rounds Condensed"/>
                          <a:ea typeface="TT Rounds Condensed"/>
                          <a:cs typeface="TT Rounds Condensed"/>
                          <a:sym typeface="TT Rounds Condensed"/>
                        </a:rPr>
                        <a:t>EAST MACEDONIA-THRACE REGIONAL DEVELOPMENT FUND</a:t>
                      </a:r>
                      <a:endParaRPr lang="en-US" sz="1100"/>
                    </a:p>
                    <a:p>
                      <a:pPr algn="ctr" marL="0" indent="0" lvl="0">
                        <a:lnSpc>
                          <a:spcPts val="2277"/>
                        </a:lnSpc>
                        <a:spcBef>
                          <a:spcPct val="0"/>
                        </a:spcBef>
                      </a:pPr>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D0D8E8"/>
                    </a:solidFill>
                  </a:tcPr>
                </a:tc>
              </a:tr>
            </a:tbl>
          </a:graphicData>
        </a:graphic>
      </p:graphicFrame>
      <p:sp>
        <p:nvSpPr>
          <p:cNvPr name="TextBox 9" id="9"/>
          <p:cNvSpPr txBox="true"/>
          <p:nvPr/>
        </p:nvSpPr>
        <p:spPr>
          <a:xfrm rot="0">
            <a:off x="320040" y="4843373"/>
            <a:ext cx="3246118" cy="938403"/>
          </a:xfrm>
          <a:prstGeom prst="rect">
            <a:avLst/>
          </a:prstGeom>
        </p:spPr>
        <p:txBody>
          <a:bodyPr anchor="t" rtlCol="false" tIns="0" lIns="0" bIns="0" rIns="0">
            <a:spAutoFit/>
          </a:bodyPr>
          <a:lstStyle/>
          <a:p>
            <a:pPr algn="just" marL="0" indent="0" lvl="0">
              <a:lnSpc>
                <a:spcPts val="3726"/>
              </a:lnSpc>
              <a:spcBef>
                <a:spcPct val="0"/>
              </a:spcBef>
            </a:pPr>
            <a:r>
              <a:rPr lang="en-US" sz="2700" strike="noStrike" u="none">
                <a:solidFill>
                  <a:srgbClr val="1AB38B"/>
                </a:solidFill>
                <a:latin typeface="Arimo Bold"/>
                <a:ea typeface="Arimo Bold"/>
                <a:cs typeface="Arimo Bold"/>
                <a:sym typeface="Arimo Bold"/>
              </a:rPr>
              <a:t>PARTNERSHIP AND PARTNERS</a:t>
            </a:r>
          </a:p>
        </p:txBody>
      </p:sp>
      <p:sp>
        <p:nvSpPr>
          <p:cNvPr name="Freeform 10" id="10" descr="Image containing Shape  Automatically generated description"/>
          <p:cNvSpPr/>
          <p:nvPr/>
        </p:nvSpPr>
        <p:spPr>
          <a:xfrm flipH="false" flipV="false" rot="0">
            <a:off x="13601700" y="698288"/>
            <a:ext cx="3540953" cy="1943099"/>
          </a:xfrm>
          <a:custGeom>
            <a:avLst/>
            <a:gdLst/>
            <a:ahLst/>
            <a:cxnLst/>
            <a:rect r="r" b="b" t="t" l="l"/>
            <a:pathLst>
              <a:path h="1943099" w="3540953">
                <a:moveTo>
                  <a:pt x="0" y="0"/>
                </a:moveTo>
                <a:lnTo>
                  <a:pt x="3540952" y="0"/>
                </a:lnTo>
                <a:lnTo>
                  <a:pt x="3540952" y="1943098"/>
                </a:lnTo>
                <a:lnTo>
                  <a:pt x="0" y="1943098"/>
                </a:lnTo>
                <a:lnTo>
                  <a:pt x="0" y="0"/>
                </a:lnTo>
                <a:close/>
              </a:path>
            </a:pathLst>
          </a:custGeom>
          <a:blipFill>
            <a:blip r:embed="rId4"/>
            <a:stretch>
              <a:fillRect l="0" t="-49" r="0" b="-49"/>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6564356" y="0"/>
            <a:ext cx="1724025" cy="407670"/>
            <a:chOff x="0" y="0"/>
            <a:chExt cx="2298700" cy="543560"/>
          </a:xfrm>
        </p:grpSpPr>
        <p:sp>
          <p:nvSpPr>
            <p:cNvPr name="Freeform 3" id="3"/>
            <p:cNvSpPr/>
            <p:nvPr/>
          </p:nvSpPr>
          <p:spPr>
            <a:xfrm flipH="false" flipV="false" rot="0">
              <a:off x="0" y="0"/>
              <a:ext cx="2298192" cy="542544"/>
            </a:xfrm>
            <a:custGeom>
              <a:avLst/>
              <a:gdLst/>
              <a:ahLst/>
              <a:cxnLst/>
              <a:rect r="r" b="b" t="t" l="l"/>
              <a:pathLst>
                <a:path h="542544" w="2298192">
                  <a:moveTo>
                    <a:pt x="2298192" y="0"/>
                  </a:moveTo>
                  <a:lnTo>
                    <a:pt x="0" y="0"/>
                  </a:lnTo>
                  <a:lnTo>
                    <a:pt x="0" y="542544"/>
                  </a:lnTo>
                  <a:lnTo>
                    <a:pt x="2298192" y="542544"/>
                  </a:lnTo>
                  <a:lnTo>
                    <a:pt x="2298192" y="0"/>
                  </a:lnTo>
                  <a:close/>
                </a:path>
              </a:pathLst>
            </a:custGeom>
            <a:solidFill>
              <a:srgbClr val="000000"/>
            </a:solidFill>
          </p:spPr>
        </p:sp>
      </p:grpSp>
      <p:sp>
        <p:nvSpPr>
          <p:cNvPr name="TextBox 4" id="4"/>
          <p:cNvSpPr txBox="true"/>
          <p:nvPr/>
        </p:nvSpPr>
        <p:spPr>
          <a:xfrm rot="0">
            <a:off x="14112240" y="9887828"/>
            <a:ext cx="4084320" cy="285750"/>
          </a:xfrm>
          <a:prstGeom prst="rect">
            <a:avLst/>
          </a:prstGeom>
        </p:spPr>
        <p:txBody>
          <a:bodyPr anchor="t" rtlCol="false" tIns="0" lIns="0" bIns="0" rIns="0">
            <a:spAutoFit/>
          </a:bodyPr>
          <a:lstStyle/>
          <a:p>
            <a:pPr algn="r" marL="0" indent="0" lvl="0">
              <a:lnSpc>
                <a:spcPts val="2160"/>
              </a:lnSpc>
              <a:spcBef>
                <a:spcPct val="0"/>
              </a:spcBef>
            </a:pPr>
            <a:r>
              <a:rPr lang="en-US" sz="1800" strike="noStrike" u="none">
                <a:solidFill>
                  <a:srgbClr val="000000"/>
                </a:solidFill>
                <a:latin typeface="Arimo"/>
                <a:ea typeface="Arimo"/>
                <a:cs typeface="Arimo"/>
                <a:sym typeface="Arimo"/>
              </a:rPr>
              <a:t>7</a:t>
            </a:r>
          </a:p>
        </p:txBody>
      </p:sp>
      <p:sp>
        <p:nvSpPr>
          <p:cNvPr name="TextBox 5" id="5"/>
          <p:cNvSpPr txBox="true"/>
          <p:nvPr/>
        </p:nvSpPr>
        <p:spPr>
          <a:xfrm rot="0">
            <a:off x="736600" y="2537250"/>
            <a:ext cx="11379199" cy="838200"/>
          </a:xfrm>
          <a:prstGeom prst="rect">
            <a:avLst/>
          </a:prstGeom>
        </p:spPr>
        <p:txBody>
          <a:bodyPr anchor="t" rtlCol="false" tIns="0" lIns="0" bIns="0" rIns="0">
            <a:spAutoFit/>
          </a:bodyPr>
          <a:lstStyle/>
          <a:p>
            <a:pPr algn="r" marL="0" indent="0" lvl="0">
              <a:lnSpc>
                <a:spcPts val="3240"/>
              </a:lnSpc>
              <a:spcBef>
                <a:spcPct val="0"/>
              </a:spcBef>
            </a:pPr>
            <a:r>
              <a:rPr lang="en-US" sz="2700" strike="noStrike" u="none">
                <a:solidFill>
                  <a:srgbClr val="1AB38B"/>
                </a:solidFill>
                <a:latin typeface="Arimo Bold"/>
                <a:ea typeface="Arimo Bold"/>
                <a:cs typeface="Arimo Bold"/>
                <a:sym typeface="Arimo Bold"/>
              </a:rPr>
              <a:t>ASSOCIATED POLITICAL AUTHORITIES</a:t>
            </a:r>
          </a:p>
          <a:p>
            <a:pPr algn="r" marL="0" indent="0" lvl="0">
              <a:lnSpc>
                <a:spcPts val="3240"/>
              </a:lnSpc>
              <a:spcBef>
                <a:spcPct val="0"/>
              </a:spcBef>
            </a:pPr>
          </a:p>
        </p:txBody>
      </p:sp>
      <p:grpSp>
        <p:nvGrpSpPr>
          <p:cNvPr name="Group 6" id="6"/>
          <p:cNvGrpSpPr/>
          <p:nvPr/>
        </p:nvGrpSpPr>
        <p:grpSpPr>
          <a:xfrm rot="0">
            <a:off x="14900564" y="9240990"/>
            <a:ext cx="729968" cy="654091"/>
            <a:chOff x="0" y="0"/>
            <a:chExt cx="973290" cy="872122"/>
          </a:xfrm>
        </p:grpSpPr>
        <p:sp>
          <p:nvSpPr>
            <p:cNvPr name="Freeform 7" id="7"/>
            <p:cNvSpPr/>
            <p:nvPr/>
          </p:nvSpPr>
          <p:spPr>
            <a:xfrm flipH="false" flipV="false" rot="0">
              <a:off x="0" y="0"/>
              <a:ext cx="973328" cy="872109"/>
            </a:xfrm>
            <a:custGeom>
              <a:avLst/>
              <a:gdLst/>
              <a:ahLst/>
              <a:cxnLst/>
              <a:rect r="r" b="b" t="t" l="l"/>
              <a:pathLst>
                <a:path h="872109" w="973328">
                  <a:moveTo>
                    <a:pt x="0" y="0"/>
                  </a:moveTo>
                  <a:lnTo>
                    <a:pt x="973328" y="0"/>
                  </a:lnTo>
                  <a:lnTo>
                    <a:pt x="973328" y="872109"/>
                  </a:lnTo>
                  <a:lnTo>
                    <a:pt x="0" y="872109"/>
                  </a:lnTo>
                  <a:close/>
                </a:path>
              </a:pathLst>
            </a:custGeom>
            <a:solidFill>
              <a:srgbClr val="FFFFFF"/>
            </a:solidFill>
          </p:spPr>
        </p:sp>
      </p:grpSp>
      <p:sp>
        <p:nvSpPr>
          <p:cNvPr name="Freeform 8" id="8"/>
          <p:cNvSpPr/>
          <p:nvPr/>
        </p:nvSpPr>
        <p:spPr>
          <a:xfrm flipH="false" flipV="false" rot="0">
            <a:off x="554352" y="13726"/>
            <a:ext cx="7100888" cy="2271712"/>
          </a:xfrm>
          <a:custGeom>
            <a:avLst/>
            <a:gdLst/>
            <a:ahLst/>
            <a:cxnLst/>
            <a:rect r="r" b="b" t="t" l="l"/>
            <a:pathLst>
              <a:path h="2271712" w="7100888">
                <a:moveTo>
                  <a:pt x="0" y="0"/>
                </a:moveTo>
                <a:lnTo>
                  <a:pt x="7100888" y="0"/>
                </a:lnTo>
                <a:lnTo>
                  <a:pt x="7100888" y="2271713"/>
                </a:lnTo>
                <a:lnTo>
                  <a:pt x="0" y="2271713"/>
                </a:lnTo>
                <a:lnTo>
                  <a:pt x="0" y="0"/>
                </a:lnTo>
                <a:close/>
              </a:path>
            </a:pathLst>
          </a:custGeom>
          <a:blipFill>
            <a:blip r:embed="rId3"/>
            <a:stretch>
              <a:fillRect l="0" t="0" r="0" b="0"/>
            </a:stretch>
          </a:blipFill>
        </p:spPr>
      </p:sp>
      <p:graphicFrame>
        <p:nvGraphicFramePr>
          <p:cNvPr name="Table 9" id="9"/>
          <p:cNvGraphicFramePr>
            <a:graphicFrameLocks noGrp="true"/>
          </p:cNvGraphicFramePr>
          <p:nvPr/>
        </p:nvGraphicFramePr>
        <p:xfrm>
          <a:off x="3314699" y="3788754"/>
          <a:ext cx="11544300" cy="4648200"/>
        </p:xfrm>
        <a:graphic>
          <a:graphicData uri="http://schemas.openxmlformats.org/drawingml/2006/table">
            <a:tbl>
              <a:tblPr/>
              <a:tblGrid>
                <a:gridCol w="3963765"/>
                <a:gridCol w="1406917"/>
                <a:gridCol w="3883233"/>
                <a:gridCol w="2290385"/>
              </a:tblGrid>
              <a:tr h="344901">
                <a:tc>
                  <a:txBody>
                    <a:bodyPr anchor="t" rtlCol="false"/>
                    <a:lstStyle/>
                    <a:p>
                      <a:pPr algn="l" marL="0" indent="0" lvl="0">
                        <a:lnSpc>
                          <a:spcPts val="2070"/>
                        </a:lnSpc>
                        <a:spcBef>
                          <a:spcPct val="0"/>
                        </a:spcBef>
                        <a:defRPr/>
                      </a:pPr>
                      <a:r>
                        <a:rPr lang="en-US" sz="1500" spc="14" strike="noStrike" u="none">
                          <a:solidFill>
                            <a:srgbClr val="FFFFFF"/>
                          </a:solidFill>
                          <a:latin typeface="TT Rounds Condensed Bold"/>
                          <a:ea typeface="TT Rounds Condensed Bold"/>
                          <a:cs typeface="TT Rounds Condensed Bold"/>
                          <a:sym typeface="TT Rounds Condensed Bold"/>
                        </a:rPr>
                        <a:t>ORGANIZATION</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4F81BD"/>
                    </a:solidFill>
                  </a:tcPr>
                </a:tc>
                <a:tc>
                  <a:txBody>
                    <a:bodyPr anchor="t" rtlCol="false"/>
                    <a:lstStyle/>
                    <a:p>
                      <a:pPr algn="l" marL="0" indent="0" lvl="0">
                        <a:lnSpc>
                          <a:spcPts val="2277"/>
                        </a:lnSpc>
                        <a:spcBef>
                          <a:spcPct val="0"/>
                        </a:spcBef>
                        <a:defRPr/>
                      </a:pPr>
                      <a:r>
                        <a:rPr lang="en-US" sz="1650" spc="15" strike="noStrike" u="none">
                          <a:solidFill>
                            <a:srgbClr val="FFFFFF"/>
                          </a:solidFill>
                          <a:latin typeface="TT Rounds Condensed Bold"/>
                          <a:ea typeface="TT Rounds Condensed Bold"/>
                          <a:cs typeface="TT Rounds Condensed Bold"/>
                          <a:sym typeface="TT Rounds Condensed Bold"/>
                        </a:rPr>
                        <a:t>COUNTRY</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4F81BD"/>
                    </a:solidFill>
                  </a:tcPr>
                </a:tc>
                <a:tc>
                  <a:txBody>
                    <a:bodyPr anchor="t" rtlCol="false"/>
                    <a:lstStyle/>
                    <a:p>
                      <a:pPr algn="l">
                        <a:lnSpc>
                          <a:spcPts val="2277"/>
                        </a:lnSpc>
                        <a:defRPr/>
                      </a:pPr>
                      <a:r>
                        <a:rPr lang="en-US" sz="1650" spc="15">
                          <a:solidFill>
                            <a:srgbClr val="FFFFFF"/>
                          </a:solidFill>
                          <a:latin typeface="TT Rounds Condensed Bold"/>
                          <a:ea typeface="TT Rounds Condensed Bold"/>
                          <a:cs typeface="TT Rounds Condensed Bold"/>
                          <a:sym typeface="TT Rounds Condensed Bold"/>
                        </a:rPr>
                        <a:t> </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4F81BD"/>
                    </a:solidFill>
                  </a:tcPr>
                </a:tc>
                <a:tc>
                  <a:txBody>
                    <a:bodyPr anchor="t" rtlCol="false"/>
                    <a:lstStyle/>
                    <a:p>
                      <a:pPr algn="l">
                        <a:lnSpc>
                          <a:spcPts val="2277"/>
                        </a:lnSpc>
                        <a:defRPr/>
                      </a:pPr>
                      <a:r>
                        <a:rPr lang="en-US" sz="1650" spc="15">
                          <a:solidFill>
                            <a:srgbClr val="FFFFFF"/>
                          </a:solidFill>
                          <a:latin typeface="TT Rounds Condensed Bold"/>
                          <a:ea typeface="TT Rounds Condensed Bold"/>
                          <a:cs typeface="TT Rounds Condensed Bold"/>
                          <a:sym typeface="TT Rounds Condensed Bold"/>
                        </a:rPr>
                        <a:t> </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4F81BD"/>
                    </a:solidFill>
                  </a:tcPr>
                </a:tc>
              </a:tr>
              <a:tr h="1393279">
                <a:tc>
                  <a:txBody>
                    <a:bodyPr anchor="t" rtlCol="false"/>
                    <a:lstStyle/>
                    <a:p>
                      <a:pPr algn="l" marL="0" indent="0" lvl="0">
                        <a:lnSpc>
                          <a:spcPts val="2070"/>
                        </a:lnSpc>
                        <a:spcBef>
                          <a:spcPct val="0"/>
                        </a:spcBef>
                        <a:defRPr/>
                      </a:pPr>
                      <a:r>
                        <a:rPr lang="en-US" sz="1500" spc="14" strike="noStrike" u="none">
                          <a:solidFill>
                            <a:srgbClr val="FFFFFF"/>
                          </a:solidFill>
                          <a:latin typeface="TT Rounds Condensed Bold"/>
                          <a:ea typeface="TT Rounds Condensed Bold"/>
                          <a:cs typeface="TT Rounds Condensed Bold"/>
                          <a:sym typeface="TT Rounds Condensed Bold"/>
                        </a:rPr>
                        <a:t>GREAT EAST REGION</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4F81BD"/>
                    </a:solidFill>
                  </a:tcPr>
                </a:tc>
                <a:tc>
                  <a:txBody>
                    <a:bodyPr anchor="t" rtlCol="false"/>
                    <a:lstStyle/>
                    <a:p>
                      <a:pPr algn="l" marL="0" indent="0" lvl="0">
                        <a:lnSpc>
                          <a:spcPts val="2277"/>
                        </a:lnSpc>
                        <a:spcBef>
                          <a:spcPct val="0"/>
                        </a:spcBef>
                        <a:defRPr/>
                      </a:pPr>
                      <a:r>
                        <a:rPr lang="en-US" sz="1650" spc="15" strike="noStrike" u="none">
                          <a:solidFill>
                            <a:srgbClr val="000000"/>
                          </a:solidFill>
                          <a:latin typeface="TT Rounds Condensed"/>
                          <a:ea typeface="TT Rounds Condensed"/>
                          <a:cs typeface="TT Rounds Condensed"/>
                          <a:sym typeface="TT Rounds Condensed"/>
                        </a:rPr>
                        <a:t>FRANCE</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D0D8E8"/>
                    </a:solidFill>
                  </a:tcPr>
                </a:tc>
                <a:tc>
                  <a:txBody>
                    <a:bodyPr anchor="t" rtlCol="false"/>
                    <a:lstStyle/>
                    <a:p>
                      <a:pPr algn="l" marL="0" indent="0" lvl="0">
                        <a:lnSpc>
                          <a:spcPts val="2277"/>
                        </a:lnSpc>
                        <a:spcBef>
                          <a:spcPct val="0"/>
                        </a:spcBef>
                        <a:defRPr/>
                      </a:pPr>
                      <a:r>
                        <a:rPr lang="en-US" sz="1650" spc="15" strike="noStrike" u="sng">
                          <a:solidFill>
                            <a:srgbClr val="0000FF"/>
                          </a:solidFill>
                          <a:latin typeface="TT Rounds Condensed"/>
                          <a:ea typeface="TT Rounds Condensed"/>
                          <a:cs typeface="TT Rounds Condensed"/>
                          <a:sym typeface="TT Rounds Condensed"/>
                          <a:hlinkClick r:id="rId4" tooltip="https://www.grandest.fr/"/>
                        </a:rPr>
                        <a:t>https://www.grandest.fr/ </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D0D8E8"/>
                    </a:solidFill>
                  </a:tcPr>
                </a:tc>
                <a:tc>
                  <a:txBody>
                    <a:bodyPr anchor="t" rtlCol="false"/>
                    <a:lstStyle/>
                    <a:p>
                      <a:pPr algn="l">
                        <a:lnSpc>
                          <a:spcPts val="2277"/>
                        </a:lnSpc>
                        <a:defRPr/>
                      </a:pPr>
                      <a:endParaRPr lang="en-US" sz="1100"/>
                    </a:p>
                    <a:p>
                      <a:pPr algn="l">
                        <a:lnSpc>
                          <a:spcPts val="2277"/>
                        </a:lnSpc>
                      </a:pPr>
                      <a:r>
                        <a:rPr lang="en-US" sz="1650" spc="15">
                          <a:solidFill>
                            <a:srgbClr val="000000"/>
                          </a:solidFill>
                          <a:latin typeface="TT Rounds Condensed"/>
                          <a:ea typeface="TT Rounds Condensed"/>
                          <a:cs typeface="TT Rounds Condensed"/>
                          <a:sym typeface="TT Rounds Condensed"/>
                        </a:rPr>
                        <a:t> </a:t>
                      </a:r>
                    </a:p>
                    <a:p>
                      <a:pPr algn="l">
                        <a:lnSpc>
                          <a:spcPts val="2277"/>
                        </a:lnSpc>
                      </a:pPr>
                      <a:r>
                        <a:rPr lang="en-US" sz="1650" spc="15">
                          <a:solidFill>
                            <a:srgbClr val="000000"/>
                          </a:solidFill>
                          <a:latin typeface="TT Rounds Condensed"/>
                          <a:ea typeface="TT Rounds Condensed"/>
                          <a:cs typeface="TT Rounds Condensed"/>
                          <a:sym typeface="TT Rounds Condensed"/>
                        </a:rPr>
                        <a:t> </a:t>
                      </a:r>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D0D8E8"/>
                    </a:solidFill>
                  </a:tcPr>
                </a:tc>
              </a:tr>
              <a:tr h="764677">
                <a:tc>
                  <a:txBody>
                    <a:bodyPr anchor="t" rtlCol="false"/>
                    <a:lstStyle/>
                    <a:p>
                      <a:pPr algn="l" marL="0" indent="0" lvl="0">
                        <a:lnSpc>
                          <a:spcPts val="2070"/>
                        </a:lnSpc>
                        <a:spcBef>
                          <a:spcPct val="0"/>
                        </a:spcBef>
                        <a:defRPr/>
                      </a:pPr>
                      <a:r>
                        <a:rPr lang="en-US" sz="1500" spc="14" strike="noStrike" u="none">
                          <a:solidFill>
                            <a:srgbClr val="FFFFFF"/>
                          </a:solidFill>
                          <a:latin typeface="TT Rounds Condensed Bold"/>
                          <a:ea typeface="TT Rounds Condensed Bold"/>
                          <a:cs typeface="TT Rounds Condensed Bold"/>
                          <a:sym typeface="TT Rounds Condensed Bold"/>
                        </a:rPr>
                        <a:t>EAST MACEDONIA AND THRACE REGION</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4F81BD"/>
                    </a:solidFill>
                  </a:tcPr>
                </a:tc>
                <a:tc>
                  <a:txBody>
                    <a:bodyPr anchor="t" rtlCol="false"/>
                    <a:lstStyle/>
                    <a:p>
                      <a:pPr algn="l" marL="0" indent="0" lvl="0">
                        <a:lnSpc>
                          <a:spcPts val="2277"/>
                        </a:lnSpc>
                        <a:spcBef>
                          <a:spcPct val="0"/>
                        </a:spcBef>
                        <a:defRPr/>
                      </a:pPr>
                      <a:r>
                        <a:rPr lang="en-US" sz="1650" spc="15" strike="noStrike" u="none">
                          <a:solidFill>
                            <a:srgbClr val="000000"/>
                          </a:solidFill>
                          <a:latin typeface="TT Rounds Condensed"/>
                          <a:ea typeface="TT Rounds Condensed"/>
                          <a:cs typeface="TT Rounds Condensed"/>
                          <a:sym typeface="TT Rounds Condensed"/>
                        </a:rPr>
                        <a:t>GREECE</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9EDF4"/>
                    </a:solidFill>
                  </a:tcPr>
                </a:tc>
                <a:tc>
                  <a:txBody>
                    <a:bodyPr anchor="t" rtlCol="false"/>
                    <a:lstStyle/>
                    <a:p>
                      <a:pPr algn="l" marL="0" indent="0" lvl="0">
                        <a:lnSpc>
                          <a:spcPts val="1980"/>
                        </a:lnSpc>
                        <a:spcBef>
                          <a:spcPct val="0"/>
                        </a:spcBef>
                        <a:defRPr/>
                      </a:pPr>
                      <a:r>
                        <a:rPr lang="en-US" sz="1650" spc="15" strike="noStrike" u="sng">
                          <a:solidFill>
                            <a:srgbClr val="0000FF"/>
                          </a:solidFill>
                          <a:latin typeface="TT Rounds Condensed"/>
                          <a:ea typeface="TT Rounds Condensed"/>
                          <a:cs typeface="TT Rounds Condensed"/>
                          <a:sym typeface="TT Rounds Condensed"/>
                          <a:hlinkClick r:id="rId5" tooltip="https://www.pamth.gov.gr/"/>
                        </a:rPr>
                        <a:t>https://www.pamth.gov.gr </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9EDF4"/>
                    </a:solidFill>
                  </a:tcPr>
                </a:tc>
                <a:tc>
                  <a:txBody>
                    <a:bodyPr anchor="t" rtlCol="false"/>
                    <a:lstStyle/>
                    <a:p>
                      <a:pPr algn="l">
                        <a:lnSpc>
                          <a:spcPts val="1679"/>
                        </a:lnSpc>
                        <a:defRPr/>
                      </a:pP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9EDF4"/>
                    </a:solidFill>
                  </a:tcPr>
                </a:tc>
              </a:tr>
              <a:tr h="949208">
                <a:tc>
                  <a:txBody>
                    <a:bodyPr anchor="t" rtlCol="false"/>
                    <a:lstStyle/>
                    <a:p>
                      <a:pPr algn="l" marL="0" indent="0" lvl="0">
                        <a:lnSpc>
                          <a:spcPts val="2070"/>
                        </a:lnSpc>
                        <a:spcBef>
                          <a:spcPct val="0"/>
                        </a:spcBef>
                        <a:defRPr/>
                      </a:pPr>
                      <a:r>
                        <a:rPr lang="en-US" sz="1500" spc="14" strike="noStrike" u="none">
                          <a:solidFill>
                            <a:srgbClr val="FFFFFF"/>
                          </a:solidFill>
                          <a:latin typeface="TT Rounds Condensed Bold"/>
                          <a:ea typeface="TT Rounds Condensed Bold"/>
                          <a:cs typeface="TT Rounds Condensed Bold"/>
                          <a:sym typeface="TT Rounds Condensed Bold"/>
                        </a:rPr>
                        <a:t>OFFICE OF THE MARSHAL OF THE MAZOVIAN VOIVODATE</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4F81BD"/>
                    </a:solidFill>
                  </a:tcPr>
                </a:tc>
                <a:tc>
                  <a:txBody>
                    <a:bodyPr anchor="t" rtlCol="false"/>
                    <a:lstStyle/>
                    <a:p>
                      <a:pPr algn="l" marL="0" indent="0" lvl="0">
                        <a:lnSpc>
                          <a:spcPts val="2277"/>
                        </a:lnSpc>
                        <a:spcBef>
                          <a:spcPct val="0"/>
                        </a:spcBef>
                        <a:defRPr/>
                      </a:pPr>
                      <a:r>
                        <a:rPr lang="en-US" sz="1650" spc="15" strike="noStrike" u="none">
                          <a:solidFill>
                            <a:srgbClr val="000000"/>
                          </a:solidFill>
                          <a:latin typeface="TT Rounds Condensed"/>
                          <a:ea typeface="TT Rounds Condensed"/>
                          <a:cs typeface="TT Rounds Condensed"/>
                          <a:sym typeface="TT Rounds Condensed"/>
                        </a:rPr>
                        <a:t>POLAND</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D0D8E8"/>
                    </a:solidFill>
                  </a:tcPr>
                </a:tc>
                <a:tc>
                  <a:txBody>
                    <a:bodyPr anchor="t" rtlCol="false"/>
                    <a:lstStyle/>
                    <a:p>
                      <a:pPr algn="l" marL="0" indent="0" lvl="0">
                        <a:lnSpc>
                          <a:spcPts val="2277"/>
                        </a:lnSpc>
                        <a:spcBef>
                          <a:spcPct val="0"/>
                        </a:spcBef>
                        <a:defRPr/>
                      </a:pPr>
                      <a:r>
                        <a:rPr lang="en-US" sz="1650" spc="15" strike="noStrike" u="sng">
                          <a:solidFill>
                            <a:srgbClr val="0000FF"/>
                          </a:solidFill>
                          <a:latin typeface="TT Rounds Condensed"/>
                          <a:ea typeface="TT Rounds Condensed"/>
                          <a:cs typeface="TT Rounds Condensed"/>
                          <a:sym typeface="TT Rounds Condensed"/>
                          <a:hlinkClick r:id="rId6" tooltip="https://mazovia.pl/"/>
                        </a:rPr>
                        <a:t>https://mazovia.pl/ </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D0D8E8"/>
                    </a:solidFill>
                  </a:tcPr>
                </a:tc>
                <a:tc>
                  <a:txBody>
                    <a:bodyPr anchor="t" rtlCol="false"/>
                    <a:lstStyle/>
                    <a:p>
                      <a:pPr algn="l">
                        <a:lnSpc>
                          <a:spcPts val="1679"/>
                        </a:lnSpc>
                        <a:defRPr/>
                      </a:pP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D0D8E8"/>
                    </a:solidFill>
                  </a:tcPr>
                </a:tc>
              </a:tr>
              <a:tr h="1196135">
                <a:tc>
                  <a:txBody>
                    <a:bodyPr anchor="t" rtlCol="false"/>
                    <a:lstStyle/>
                    <a:p>
                      <a:pPr algn="l" marL="0" indent="0" lvl="0">
                        <a:lnSpc>
                          <a:spcPts val="2070"/>
                        </a:lnSpc>
                        <a:spcBef>
                          <a:spcPct val="0"/>
                        </a:spcBef>
                        <a:defRPr/>
                      </a:pPr>
                      <a:r>
                        <a:rPr lang="en-US" sz="1500" spc="14" strike="noStrike" u="none">
                          <a:solidFill>
                            <a:srgbClr val="FFFFFF"/>
                          </a:solidFill>
                          <a:latin typeface="TT Rounds Condensed Bold"/>
                          <a:ea typeface="TT Rounds Condensed Bold"/>
                          <a:cs typeface="TT Rounds Condensed Bold"/>
                          <a:sym typeface="TT Rounds Condensed Bold"/>
                        </a:rPr>
                        <a:t>DIGITAL AGENCY OF ANDALUSIA </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4F81BD"/>
                    </a:solidFill>
                  </a:tcPr>
                </a:tc>
                <a:tc>
                  <a:txBody>
                    <a:bodyPr anchor="t" rtlCol="false"/>
                    <a:lstStyle/>
                    <a:p>
                      <a:pPr algn="l" marL="0" indent="0" lvl="0">
                        <a:lnSpc>
                          <a:spcPts val="2277"/>
                        </a:lnSpc>
                        <a:spcBef>
                          <a:spcPct val="0"/>
                        </a:spcBef>
                        <a:defRPr/>
                      </a:pPr>
                      <a:r>
                        <a:rPr lang="en-US" sz="1650" spc="15" strike="noStrike" u="none">
                          <a:solidFill>
                            <a:srgbClr val="000000"/>
                          </a:solidFill>
                          <a:latin typeface="TT Rounds Condensed"/>
                          <a:ea typeface="TT Rounds Condensed"/>
                          <a:cs typeface="TT Rounds Condensed"/>
                          <a:sym typeface="TT Rounds Condensed"/>
                        </a:rPr>
                        <a:t>SPAIN </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9EDF4"/>
                    </a:solidFill>
                  </a:tcPr>
                </a:tc>
                <a:tc>
                  <a:txBody>
                    <a:bodyPr anchor="t" rtlCol="false"/>
                    <a:lstStyle/>
                    <a:p>
                      <a:pPr algn="l" marL="0" indent="0" lvl="0">
                        <a:lnSpc>
                          <a:spcPts val="2277"/>
                        </a:lnSpc>
                        <a:spcBef>
                          <a:spcPct val="0"/>
                        </a:spcBef>
                        <a:defRPr/>
                      </a:pPr>
                      <a:r>
                        <a:rPr lang="en-US" sz="1650" spc="15" strike="noStrike" u="sng">
                          <a:solidFill>
                            <a:srgbClr val="0000FF"/>
                          </a:solidFill>
                          <a:latin typeface="TT Rounds Condensed"/>
                          <a:ea typeface="TT Rounds Condensed"/>
                          <a:cs typeface="TT Rounds Condensed"/>
                          <a:sym typeface="TT Rounds Condensed"/>
                          <a:hlinkClick r:id="rId7" tooltip="https://www.juntadeandalucia.es/organismos/ada.html"/>
                        </a:rPr>
                        <a:t>https://www.juntadeandalucia.es/organismos/ada.html </a:t>
                      </a: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9EDF4"/>
                    </a:solidFill>
                  </a:tcPr>
                </a:tc>
                <a:tc>
                  <a:txBody>
                    <a:bodyPr anchor="t" rtlCol="false"/>
                    <a:lstStyle/>
                    <a:p>
                      <a:pPr algn="l">
                        <a:lnSpc>
                          <a:spcPts val="1679"/>
                        </a:lnSpc>
                        <a:defRPr/>
                      </a:pPr>
                      <a:endParaRPr lang="en-US" sz="1100"/>
                    </a:p>
                  </a:txBody>
                  <a:tcPr marL="68580" marR="68580" marT="68580" marB="6858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9EDF4"/>
                    </a:solidFill>
                  </a:tcPr>
                </a:tc>
              </a:tr>
            </a:tbl>
          </a:graphicData>
        </a:graphic>
      </p:graphicFrame>
      <p:sp>
        <p:nvSpPr>
          <p:cNvPr name="Freeform 10" id="10" descr="Image"/>
          <p:cNvSpPr/>
          <p:nvPr/>
        </p:nvSpPr>
        <p:spPr>
          <a:xfrm flipH="false" flipV="false" rot="0">
            <a:off x="12910020" y="5709803"/>
            <a:ext cx="1011518" cy="706154"/>
          </a:xfrm>
          <a:custGeom>
            <a:avLst/>
            <a:gdLst/>
            <a:ahLst/>
            <a:cxnLst/>
            <a:rect r="r" b="b" t="t" l="l"/>
            <a:pathLst>
              <a:path h="706154" w="1011518">
                <a:moveTo>
                  <a:pt x="0" y="0"/>
                </a:moveTo>
                <a:lnTo>
                  <a:pt x="1011518" y="0"/>
                </a:lnTo>
                <a:lnTo>
                  <a:pt x="1011518" y="706153"/>
                </a:lnTo>
                <a:lnTo>
                  <a:pt x="0" y="706153"/>
                </a:lnTo>
                <a:lnTo>
                  <a:pt x="0" y="0"/>
                </a:lnTo>
                <a:close/>
              </a:path>
            </a:pathLst>
          </a:custGeom>
          <a:blipFill>
            <a:blip r:embed="rId8"/>
            <a:stretch>
              <a:fillRect l="0" t="0" r="-1469" b="0"/>
            </a:stretch>
          </a:blipFill>
        </p:spPr>
      </p:sp>
      <p:sp>
        <p:nvSpPr>
          <p:cNvPr name="Freeform 11" id="11" descr="Coat of arms of the Masovian Voivodeship"/>
          <p:cNvSpPr/>
          <p:nvPr/>
        </p:nvSpPr>
        <p:spPr>
          <a:xfrm flipH="false" flipV="false" rot="0">
            <a:off x="13053161" y="6425060"/>
            <a:ext cx="725240" cy="877922"/>
          </a:xfrm>
          <a:custGeom>
            <a:avLst/>
            <a:gdLst/>
            <a:ahLst/>
            <a:cxnLst/>
            <a:rect r="r" b="b" t="t" l="l"/>
            <a:pathLst>
              <a:path h="877922" w="725240">
                <a:moveTo>
                  <a:pt x="0" y="0"/>
                </a:moveTo>
                <a:lnTo>
                  <a:pt x="725239" y="0"/>
                </a:lnTo>
                <a:lnTo>
                  <a:pt x="725239" y="877921"/>
                </a:lnTo>
                <a:lnTo>
                  <a:pt x="0" y="877921"/>
                </a:lnTo>
                <a:lnTo>
                  <a:pt x="0" y="0"/>
                </a:lnTo>
                <a:close/>
              </a:path>
            </a:pathLst>
          </a:custGeom>
          <a:blipFill>
            <a:blip r:embed="rId9"/>
            <a:stretch>
              <a:fillRect l="0" t="0" r="-1819" b="0"/>
            </a:stretch>
          </a:blipFill>
        </p:spPr>
      </p:sp>
      <p:sp>
        <p:nvSpPr>
          <p:cNvPr name="Freeform 12" id="12"/>
          <p:cNvSpPr/>
          <p:nvPr/>
        </p:nvSpPr>
        <p:spPr>
          <a:xfrm flipH="false" flipV="false" rot="0">
            <a:off x="12692010" y="7413075"/>
            <a:ext cx="1622244" cy="916091"/>
          </a:xfrm>
          <a:custGeom>
            <a:avLst/>
            <a:gdLst/>
            <a:ahLst/>
            <a:cxnLst/>
            <a:rect r="r" b="b" t="t" l="l"/>
            <a:pathLst>
              <a:path h="916091" w="1622244">
                <a:moveTo>
                  <a:pt x="0" y="0"/>
                </a:moveTo>
                <a:lnTo>
                  <a:pt x="1622244" y="0"/>
                </a:lnTo>
                <a:lnTo>
                  <a:pt x="1622244" y="916091"/>
                </a:lnTo>
                <a:lnTo>
                  <a:pt x="0" y="916091"/>
                </a:lnTo>
                <a:lnTo>
                  <a:pt x="0" y="0"/>
                </a:lnTo>
                <a:close/>
              </a:path>
            </a:pathLst>
          </a:custGeom>
          <a:blipFill>
            <a:blip r:embed="rId10"/>
            <a:stretch>
              <a:fillRect l="0" t="0" r="-840" b="0"/>
            </a:stretch>
          </a:blipFill>
        </p:spPr>
      </p:sp>
      <p:sp>
        <p:nvSpPr>
          <p:cNvPr name="Freeform 13" id="13"/>
          <p:cNvSpPr/>
          <p:nvPr/>
        </p:nvSpPr>
        <p:spPr>
          <a:xfrm flipH="false" flipV="false" rot="0">
            <a:off x="12625335" y="4688192"/>
            <a:ext cx="1580894" cy="566195"/>
          </a:xfrm>
          <a:custGeom>
            <a:avLst/>
            <a:gdLst/>
            <a:ahLst/>
            <a:cxnLst/>
            <a:rect r="r" b="b" t="t" l="l"/>
            <a:pathLst>
              <a:path h="566195" w="1580894">
                <a:moveTo>
                  <a:pt x="0" y="0"/>
                </a:moveTo>
                <a:lnTo>
                  <a:pt x="1580894" y="0"/>
                </a:lnTo>
                <a:lnTo>
                  <a:pt x="1580894" y="566194"/>
                </a:lnTo>
                <a:lnTo>
                  <a:pt x="0" y="566194"/>
                </a:lnTo>
                <a:lnTo>
                  <a:pt x="0" y="0"/>
                </a:lnTo>
                <a:close/>
              </a:path>
            </a:pathLst>
          </a:custGeom>
          <a:blipFill>
            <a:blip r:embed="rId11"/>
            <a:stretch>
              <a:fillRect l="0" t="0" r="-84863" b="5414"/>
            </a:stretch>
          </a:blipFill>
        </p:spPr>
      </p:sp>
      <p:sp>
        <p:nvSpPr>
          <p:cNvPr name="Freeform 14" id="14" descr="Image containing Shape  Automatically generated description"/>
          <p:cNvSpPr/>
          <p:nvPr/>
        </p:nvSpPr>
        <p:spPr>
          <a:xfrm flipH="false" flipV="false" rot="0">
            <a:off x="14206228" y="759620"/>
            <a:ext cx="3236310" cy="1775926"/>
          </a:xfrm>
          <a:custGeom>
            <a:avLst/>
            <a:gdLst/>
            <a:ahLst/>
            <a:cxnLst/>
            <a:rect r="r" b="b" t="t" l="l"/>
            <a:pathLst>
              <a:path h="1775926" w="3236310">
                <a:moveTo>
                  <a:pt x="0" y="0"/>
                </a:moveTo>
                <a:lnTo>
                  <a:pt x="3236310" y="0"/>
                </a:lnTo>
                <a:lnTo>
                  <a:pt x="3236310" y="1775926"/>
                </a:lnTo>
                <a:lnTo>
                  <a:pt x="0" y="1775926"/>
                </a:lnTo>
                <a:lnTo>
                  <a:pt x="0" y="0"/>
                </a:lnTo>
                <a:close/>
              </a:path>
            </a:pathLst>
          </a:custGeom>
          <a:blipFill>
            <a:blip r:embed="rId12"/>
            <a:stretch>
              <a:fillRect l="0" t="-34" r="0" b="-34"/>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6564356" y="0"/>
            <a:ext cx="1724025" cy="407670"/>
            <a:chOff x="0" y="0"/>
            <a:chExt cx="2298700" cy="543560"/>
          </a:xfrm>
        </p:grpSpPr>
        <p:sp>
          <p:nvSpPr>
            <p:cNvPr name="Freeform 3" id="3"/>
            <p:cNvSpPr/>
            <p:nvPr/>
          </p:nvSpPr>
          <p:spPr>
            <a:xfrm flipH="false" flipV="false" rot="0">
              <a:off x="0" y="0"/>
              <a:ext cx="2298192" cy="542544"/>
            </a:xfrm>
            <a:custGeom>
              <a:avLst/>
              <a:gdLst/>
              <a:ahLst/>
              <a:cxnLst/>
              <a:rect r="r" b="b" t="t" l="l"/>
              <a:pathLst>
                <a:path h="542544" w="2298192">
                  <a:moveTo>
                    <a:pt x="2298192" y="0"/>
                  </a:moveTo>
                  <a:lnTo>
                    <a:pt x="0" y="0"/>
                  </a:lnTo>
                  <a:lnTo>
                    <a:pt x="0" y="542544"/>
                  </a:lnTo>
                  <a:lnTo>
                    <a:pt x="2298192" y="542544"/>
                  </a:lnTo>
                  <a:lnTo>
                    <a:pt x="2298192" y="0"/>
                  </a:lnTo>
                  <a:close/>
                </a:path>
              </a:pathLst>
            </a:custGeom>
            <a:solidFill>
              <a:srgbClr val="000000"/>
            </a:solidFill>
          </p:spPr>
        </p:sp>
      </p:grpSp>
      <p:sp>
        <p:nvSpPr>
          <p:cNvPr name="Freeform 4" id="4"/>
          <p:cNvSpPr/>
          <p:nvPr/>
        </p:nvSpPr>
        <p:spPr>
          <a:xfrm flipH="false" flipV="false" rot="0">
            <a:off x="647901" y="339784"/>
            <a:ext cx="7100888" cy="2271712"/>
          </a:xfrm>
          <a:custGeom>
            <a:avLst/>
            <a:gdLst/>
            <a:ahLst/>
            <a:cxnLst/>
            <a:rect r="r" b="b" t="t" l="l"/>
            <a:pathLst>
              <a:path h="2271712" w="7100888">
                <a:moveTo>
                  <a:pt x="0" y="0"/>
                </a:moveTo>
                <a:lnTo>
                  <a:pt x="7100887" y="0"/>
                </a:lnTo>
                <a:lnTo>
                  <a:pt x="7100887" y="2271713"/>
                </a:lnTo>
                <a:lnTo>
                  <a:pt x="0" y="2271713"/>
                </a:lnTo>
                <a:lnTo>
                  <a:pt x="0" y="0"/>
                </a:lnTo>
                <a:close/>
              </a:path>
            </a:pathLst>
          </a:custGeom>
          <a:blipFill>
            <a:blip r:embed="rId2"/>
            <a:stretch>
              <a:fillRect l="0" t="0" r="0" b="0"/>
            </a:stretch>
          </a:blipFill>
        </p:spPr>
      </p:sp>
      <p:sp>
        <p:nvSpPr>
          <p:cNvPr name="Freeform 5" id="5" descr="Home - S4 Andalucia"/>
          <p:cNvSpPr/>
          <p:nvPr/>
        </p:nvSpPr>
        <p:spPr>
          <a:xfrm flipH="false" flipV="false" rot="0">
            <a:off x="804540" y="3065282"/>
            <a:ext cx="8682360" cy="2078218"/>
          </a:xfrm>
          <a:custGeom>
            <a:avLst/>
            <a:gdLst/>
            <a:ahLst/>
            <a:cxnLst/>
            <a:rect r="r" b="b" t="t" l="l"/>
            <a:pathLst>
              <a:path h="2078218" w="8682360">
                <a:moveTo>
                  <a:pt x="0" y="0"/>
                </a:moveTo>
                <a:lnTo>
                  <a:pt x="8682360" y="0"/>
                </a:lnTo>
                <a:lnTo>
                  <a:pt x="8682360" y="2078218"/>
                </a:lnTo>
                <a:lnTo>
                  <a:pt x="0" y="2078218"/>
                </a:lnTo>
                <a:lnTo>
                  <a:pt x="0" y="0"/>
                </a:lnTo>
                <a:close/>
              </a:path>
            </a:pathLst>
          </a:custGeom>
          <a:blipFill>
            <a:blip r:embed="rId3"/>
            <a:stretch>
              <a:fillRect l="0" t="0" r="0" b="-3980"/>
            </a:stretch>
          </a:blipFill>
        </p:spPr>
      </p:sp>
      <p:sp>
        <p:nvSpPr>
          <p:cNvPr name="TextBox 6" id="6"/>
          <p:cNvSpPr txBox="true"/>
          <p:nvPr/>
        </p:nvSpPr>
        <p:spPr>
          <a:xfrm rot="0">
            <a:off x="1348740" y="5623954"/>
            <a:ext cx="15019020" cy="3634892"/>
          </a:xfrm>
          <a:prstGeom prst="rect">
            <a:avLst/>
          </a:prstGeom>
        </p:spPr>
        <p:txBody>
          <a:bodyPr anchor="t" rtlCol="false" tIns="0" lIns="0" bIns="0" rIns="0">
            <a:spAutoFit/>
          </a:bodyPr>
          <a:lstStyle/>
          <a:p>
            <a:pPr algn="just" marL="0" indent="0" lvl="0">
              <a:lnSpc>
                <a:spcPts val="2908"/>
              </a:lnSpc>
              <a:spcBef>
                <a:spcPct val="0"/>
              </a:spcBef>
            </a:pPr>
            <a:r>
              <a:rPr lang="en-US" sz="2400" strike="noStrike" u="none">
                <a:solidFill>
                  <a:srgbClr val="000000"/>
                </a:solidFill>
                <a:latin typeface="Arimo"/>
                <a:ea typeface="Arimo"/>
                <a:cs typeface="Arimo"/>
                <a:sym typeface="Arimo"/>
              </a:rPr>
              <a:t>The project will address the review of this political instrument taking into consideration the following challenges: </a:t>
            </a:r>
          </a:p>
          <a:p>
            <a:pPr algn="just" marL="434340" indent="-217170" lvl="1">
              <a:lnSpc>
                <a:spcPts val="2908"/>
              </a:lnSpc>
              <a:spcBef>
                <a:spcPct val="0"/>
              </a:spcBef>
              <a:buAutoNum type="arabicPeriod" startAt="1"/>
            </a:pPr>
            <a:r>
              <a:rPr lang="en-US" sz="2400" strike="noStrike" u="none">
                <a:solidFill>
                  <a:srgbClr val="000000"/>
                </a:solidFill>
                <a:latin typeface="Arimo Bold"/>
                <a:ea typeface="Arimo Bold"/>
                <a:cs typeface="Arimo Bold"/>
                <a:sym typeface="Arimo Bold"/>
              </a:rPr>
              <a:t>Increase public-private technological cooperation and the use of open innovation to develop and improve the capabilities and implementation of research and innovation of advanced technologies, such as those based on data (in line with Specific Objective 1 of the Objective policy 1 of the European Structural and Investment Funds). This should be clearly reflected in the lines of action, paying more attention to public-private collaboration and public purchasing of innovation.    </a:t>
            </a:r>
          </a:p>
          <a:p>
            <a:pPr algn="just" marL="434340" indent="-217170" lvl="1">
              <a:lnSpc>
                <a:spcPts val="2908"/>
              </a:lnSpc>
              <a:spcBef>
                <a:spcPct val="0"/>
              </a:spcBef>
              <a:buAutoNum type="arabicPeriod" startAt="1"/>
            </a:pPr>
            <a:r>
              <a:rPr lang="en-US" sz="2400" strike="noStrike" u="none">
                <a:solidFill>
                  <a:srgbClr val="000000"/>
                </a:solidFill>
                <a:latin typeface="Arimo Bold"/>
                <a:ea typeface="Arimo Bold"/>
                <a:cs typeface="Arimo Bold"/>
                <a:sym typeface="Arimo Bold"/>
              </a:rPr>
              <a:t>Increase the training and digital specialization of companies and public institutions in the development of data-based solutions necessary for smart specialization, industrial transition and entrepreneurship (in line with Specific Objective 4 of Political Objective 1 of the Structural and Development Funds). European Investment).  </a:t>
            </a:r>
          </a:p>
        </p:txBody>
      </p:sp>
      <p:sp>
        <p:nvSpPr>
          <p:cNvPr name="Freeform 7" id="7" descr="Image containing Shape  Automatically generated description"/>
          <p:cNvSpPr/>
          <p:nvPr/>
        </p:nvSpPr>
        <p:spPr>
          <a:xfrm flipH="false" flipV="false" rot="0">
            <a:off x="11544300" y="668398"/>
            <a:ext cx="3540953" cy="1943098"/>
          </a:xfrm>
          <a:custGeom>
            <a:avLst/>
            <a:gdLst/>
            <a:ahLst/>
            <a:cxnLst/>
            <a:rect r="r" b="b" t="t" l="l"/>
            <a:pathLst>
              <a:path h="1943098" w="3540953">
                <a:moveTo>
                  <a:pt x="0" y="0"/>
                </a:moveTo>
                <a:lnTo>
                  <a:pt x="3540953" y="0"/>
                </a:lnTo>
                <a:lnTo>
                  <a:pt x="3540953" y="1943099"/>
                </a:lnTo>
                <a:lnTo>
                  <a:pt x="0" y="1943099"/>
                </a:lnTo>
                <a:lnTo>
                  <a:pt x="0" y="0"/>
                </a:lnTo>
                <a:close/>
              </a:path>
            </a:pathLst>
          </a:custGeom>
          <a:blipFill>
            <a:blip r:embed="rId4"/>
            <a:stretch>
              <a:fillRect l="0" t="-49" r="0" b="-49"/>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6564356" y="0"/>
            <a:ext cx="1724025" cy="407670"/>
            <a:chOff x="0" y="0"/>
            <a:chExt cx="2298700" cy="543560"/>
          </a:xfrm>
        </p:grpSpPr>
        <p:sp>
          <p:nvSpPr>
            <p:cNvPr name="Freeform 3" id="3"/>
            <p:cNvSpPr/>
            <p:nvPr/>
          </p:nvSpPr>
          <p:spPr>
            <a:xfrm flipH="false" flipV="false" rot="0">
              <a:off x="0" y="0"/>
              <a:ext cx="2298192" cy="542544"/>
            </a:xfrm>
            <a:custGeom>
              <a:avLst/>
              <a:gdLst/>
              <a:ahLst/>
              <a:cxnLst/>
              <a:rect r="r" b="b" t="t" l="l"/>
              <a:pathLst>
                <a:path h="542544" w="2298192">
                  <a:moveTo>
                    <a:pt x="2298192" y="0"/>
                  </a:moveTo>
                  <a:lnTo>
                    <a:pt x="0" y="0"/>
                  </a:lnTo>
                  <a:lnTo>
                    <a:pt x="0" y="542544"/>
                  </a:lnTo>
                  <a:lnTo>
                    <a:pt x="2298192" y="542544"/>
                  </a:lnTo>
                  <a:lnTo>
                    <a:pt x="2298192" y="0"/>
                  </a:lnTo>
                  <a:close/>
                </a:path>
              </a:pathLst>
            </a:custGeom>
            <a:solidFill>
              <a:srgbClr val="000000"/>
            </a:solidFill>
          </p:spPr>
        </p:sp>
      </p:grpSp>
      <p:sp>
        <p:nvSpPr>
          <p:cNvPr name="Freeform 4" id="4"/>
          <p:cNvSpPr/>
          <p:nvPr/>
        </p:nvSpPr>
        <p:spPr>
          <a:xfrm flipH="false" flipV="false" rot="0">
            <a:off x="647901" y="339784"/>
            <a:ext cx="7100888" cy="2271712"/>
          </a:xfrm>
          <a:custGeom>
            <a:avLst/>
            <a:gdLst/>
            <a:ahLst/>
            <a:cxnLst/>
            <a:rect r="r" b="b" t="t" l="l"/>
            <a:pathLst>
              <a:path h="2271712" w="7100888">
                <a:moveTo>
                  <a:pt x="0" y="0"/>
                </a:moveTo>
                <a:lnTo>
                  <a:pt x="7100887" y="0"/>
                </a:lnTo>
                <a:lnTo>
                  <a:pt x="7100887" y="2271713"/>
                </a:lnTo>
                <a:lnTo>
                  <a:pt x="0" y="2271713"/>
                </a:lnTo>
                <a:lnTo>
                  <a:pt x="0" y="0"/>
                </a:lnTo>
                <a:close/>
              </a:path>
            </a:pathLst>
          </a:custGeom>
          <a:blipFill>
            <a:blip r:embed="rId2"/>
            <a:stretch>
              <a:fillRect l="0" t="0" r="0" b="0"/>
            </a:stretch>
          </a:blipFill>
        </p:spPr>
      </p:sp>
      <p:sp>
        <p:nvSpPr>
          <p:cNvPr name="TextBox 5" id="5"/>
          <p:cNvSpPr txBox="true"/>
          <p:nvPr/>
        </p:nvSpPr>
        <p:spPr>
          <a:xfrm rot="0">
            <a:off x="2377440" y="3947035"/>
            <a:ext cx="12733020" cy="5120107"/>
          </a:xfrm>
          <a:prstGeom prst="rect">
            <a:avLst/>
          </a:prstGeom>
        </p:spPr>
        <p:txBody>
          <a:bodyPr anchor="t" rtlCol="false" tIns="0" lIns="0" bIns="0" rIns="0">
            <a:spAutoFit/>
          </a:bodyPr>
          <a:lstStyle/>
          <a:p>
            <a:pPr algn="l" marL="0" indent="0" lvl="0">
              <a:lnSpc>
                <a:spcPts val="3726"/>
              </a:lnSpc>
              <a:spcBef>
                <a:spcPct val="0"/>
              </a:spcBef>
            </a:pPr>
            <a:r>
              <a:rPr lang="en-US" sz="2700" strike="noStrike" u="none">
                <a:solidFill>
                  <a:srgbClr val="1AB38B"/>
                </a:solidFill>
                <a:latin typeface="Arimo Bold"/>
                <a:ea typeface="Arimo Bold"/>
                <a:cs typeface="Arimo Bold"/>
                <a:sym typeface="Arimo Bold"/>
              </a:rPr>
              <a:t>ROLE OF THE AUTHORITY ASSOCIATED WITH THE DEVELOPMENT OF THE PROJECT</a:t>
            </a:r>
          </a:p>
          <a:p>
            <a:pPr algn="l" marL="0" indent="0" lvl="0">
              <a:lnSpc>
                <a:spcPts val="3726"/>
              </a:lnSpc>
              <a:spcBef>
                <a:spcPct val="0"/>
              </a:spcBef>
            </a:pPr>
          </a:p>
          <a:p>
            <a:pPr algn="just" marL="0" indent="0" lvl="0">
              <a:lnSpc>
                <a:spcPts val="3272"/>
              </a:lnSpc>
              <a:spcBef>
                <a:spcPct val="0"/>
              </a:spcBef>
            </a:pPr>
            <a:r>
              <a:rPr lang="en-US" sz="2700" strike="noStrike" u="none">
                <a:solidFill>
                  <a:srgbClr val="000000"/>
                </a:solidFill>
                <a:latin typeface="Arimo"/>
                <a:ea typeface="Arimo"/>
                <a:cs typeface="Arimo"/>
                <a:sym typeface="Arimo"/>
              </a:rPr>
              <a:t>The participation of authorities responsible for the design and implementation of political instruments to which the project is directed is mandatory, as a partner of the project, or as an associate partner, as is the case in Andalusia, with the participation of the Digital Agency of Andalusia, attached to the Ministry of the Presidency, Public Administration and Interior of the Junta de Andalucía. </a:t>
            </a:r>
          </a:p>
          <a:p>
            <a:pPr algn="just" marL="0" indent="0" lvl="0">
              <a:lnSpc>
                <a:spcPts val="3272"/>
              </a:lnSpc>
              <a:spcBef>
                <a:spcPct val="0"/>
              </a:spcBef>
            </a:pPr>
            <a:r>
              <a:rPr lang="en-US" sz="2700" strike="noStrike" u="none">
                <a:solidFill>
                  <a:srgbClr val="000000"/>
                </a:solidFill>
                <a:latin typeface="Arimo"/>
                <a:ea typeface="Arimo"/>
                <a:cs typeface="Arimo"/>
                <a:sym typeface="Arimo"/>
              </a:rPr>
              <a:t>The function of the associated partner is to provide feedback on the Project's actions and validate its results in relation to the political instrument to which it is directed, ensuring that the final results are consistent and relevant to the political instrument and its objectives.</a:t>
            </a:r>
          </a:p>
        </p:txBody>
      </p:sp>
      <p:sp>
        <p:nvSpPr>
          <p:cNvPr name="Freeform 6" id="6" descr="Image containing Shape  Automatically generated description"/>
          <p:cNvSpPr/>
          <p:nvPr/>
        </p:nvSpPr>
        <p:spPr>
          <a:xfrm flipH="false" flipV="false" rot="0">
            <a:off x="11544300" y="668398"/>
            <a:ext cx="3540953" cy="1943098"/>
          </a:xfrm>
          <a:custGeom>
            <a:avLst/>
            <a:gdLst/>
            <a:ahLst/>
            <a:cxnLst/>
            <a:rect r="r" b="b" t="t" l="l"/>
            <a:pathLst>
              <a:path h="1943098" w="3540953">
                <a:moveTo>
                  <a:pt x="0" y="0"/>
                </a:moveTo>
                <a:lnTo>
                  <a:pt x="3540953" y="0"/>
                </a:lnTo>
                <a:lnTo>
                  <a:pt x="3540953" y="1943099"/>
                </a:lnTo>
                <a:lnTo>
                  <a:pt x="0" y="1943099"/>
                </a:lnTo>
                <a:lnTo>
                  <a:pt x="0" y="0"/>
                </a:lnTo>
                <a:close/>
              </a:path>
            </a:pathLst>
          </a:custGeom>
          <a:blipFill>
            <a:blip r:embed="rId3"/>
            <a:stretch>
              <a:fillRect l="0" t="-49" r="0" b="-49"/>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DAGMmT0hwZQ</dc:identifier>
  <dcterms:modified xsi:type="dcterms:W3CDTF">2011-08-01T06:04:30Z</dcterms:modified>
  <cp:revision>1</cp:revision>
  <dc:title>PPT_reunion ADA.pptx (Inglés)</dc:title>
</cp:coreProperties>
</file>