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3" r:id="rId6"/>
    <p:sldId id="283" r:id="rId7"/>
    <p:sldId id="305" r:id="rId8"/>
    <p:sldId id="301" r:id="rId9"/>
    <p:sldId id="307" r:id="rId10"/>
    <p:sldId id="319" r:id="rId11"/>
    <p:sldId id="302" r:id="rId12"/>
    <p:sldId id="306" r:id="rId13"/>
    <p:sldId id="321" r:id="rId14"/>
    <p:sldId id="1012" r:id="rId15"/>
    <p:sldId id="1014" r:id="rId16"/>
    <p:sldId id="297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F"/>
    <a:srgbClr val="8DC63F"/>
    <a:srgbClr val="95948B"/>
    <a:srgbClr val="ADCD65"/>
    <a:srgbClr val="02A984"/>
    <a:srgbClr val="4AB698"/>
    <a:srgbClr val="E31D44"/>
    <a:srgbClr val="EB5C62"/>
    <a:srgbClr val="DAD7D0"/>
    <a:srgbClr val="15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283" autoAdjust="0"/>
  </p:normalViewPr>
  <p:slideViewPr>
    <p:cSldViewPr snapToGrid="0" snapToObjects="1">
      <p:cViewPr varScale="1">
        <p:scale>
          <a:sx n="97" d="100"/>
          <a:sy n="97" d="100"/>
        </p:scale>
        <p:origin x="167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x-none" smtClean="0"/>
              <a:t>24/09/2024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Associated policy authorities are not partners so they should not show as part of the ‘partnership’ – feel free to use another slide to show who the other key stakeholders are (APAs)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09669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strike="noStrike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summary of the issue addressed (in a form of a question) and what needs to be improved in the participating regions (text below)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4064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have more policies, feel free to remove the map and extend the field for policy instruments’ titles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9637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37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Reflect the share of planned activities delivered – move the arrow according to the actual percentage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252357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links to your website and the two videos to be published on your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61739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links to your website and the two videos to be published on your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6394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x-none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x-none"/>
              <a:t>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07435" y="2276872"/>
            <a:ext cx="9601299" cy="3361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283634" y="1489076"/>
            <a:ext cx="9076729" cy="643781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157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406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page ok">
  <p:cSld name="CONTENT text page o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09600" y="432000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09601" y="1368000"/>
            <a:ext cx="10943167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49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ADC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ibdf3DgZJY" TargetMode="External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hyperlink" Target="https://www.linkedin.com/company/rec4eu-renewable-energy-communities-for-eu-regions/?viewAsMember=tru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www.interregeurope.eu/rec4eu/good-practices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7.sv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4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0D364B-01C8-1F9B-7863-1E6614E174E5}"/>
              </a:ext>
            </a:extLst>
          </p:cNvPr>
          <p:cNvSpPr txBox="1"/>
          <p:nvPr/>
        </p:nvSpPr>
        <p:spPr>
          <a:xfrm>
            <a:off x="971501" y="5914507"/>
            <a:ext cx="3123068" cy="276999"/>
          </a:xfrm>
          <a:prstGeom prst="rect">
            <a:avLst/>
          </a:prstGeom>
          <a:solidFill>
            <a:srgbClr val="95C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LP : ARRR Spa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2CB5B61-813A-D760-8800-6F3EC8037F85}"/>
              </a:ext>
            </a:extLst>
          </p:cNvPr>
          <p:cNvSpPr txBox="1">
            <a:spLocks/>
          </p:cNvSpPr>
          <p:nvPr/>
        </p:nvSpPr>
        <p:spPr>
          <a:xfrm>
            <a:off x="844115" y="2727865"/>
            <a:ext cx="9144000" cy="1722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ea typeface="Open Sans" panose="020B0606030504020204" pitchFamily="34" charset="0"/>
                <a:cs typeface="Open Sans" panose="020B0606030504020204" pitchFamily="34" charset="0"/>
              </a:rPr>
              <a:t>REC4EU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95C11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 a nutshell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1" y="220011"/>
            <a:ext cx="6300216" cy="2261616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7B6266E3-6269-77BB-C7AB-F095C5FB0E02}"/>
              </a:ext>
            </a:extLst>
          </p:cNvPr>
          <p:cNvSpPr txBox="1"/>
          <p:nvPr/>
        </p:nvSpPr>
        <p:spPr>
          <a:xfrm>
            <a:off x="909363" y="4696581"/>
            <a:ext cx="831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Project’s progress</a:t>
            </a:r>
          </a:p>
          <a:p>
            <a:r>
              <a:rPr lang="en-U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Updated end of Semester 3 – 31/08/2024</a:t>
            </a:r>
          </a:p>
        </p:txBody>
      </p:sp>
      <p:sp>
        <p:nvSpPr>
          <p:cNvPr id="4" name="Freeform 26">
            <a:extLst>
              <a:ext uri="{FF2B5EF4-FFF2-40B4-BE49-F238E27FC236}">
                <a16:creationId xmlns:a16="http://schemas.microsoft.com/office/drawing/2014/main" id="{D12E653B-720B-C808-0DE0-5DDEF97B8747}"/>
              </a:ext>
            </a:extLst>
          </p:cNvPr>
          <p:cNvSpPr>
            <a:spLocks noChangeAspect="1"/>
          </p:cNvSpPr>
          <p:nvPr/>
        </p:nvSpPr>
        <p:spPr>
          <a:xfrm>
            <a:off x="6034421" y="653006"/>
            <a:ext cx="6157579" cy="5400000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L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43868" y="1689998"/>
            <a:ext cx="80645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ttangolo arrotondato 6">
            <a:extLst>
              <a:ext uri="{FF2B5EF4-FFF2-40B4-BE49-F238E27FC236}">
                <a16:creationId xmlns:a16="http://schemas.microsoft.com/office/drawing/2014/main" id="{215D8039-F504-421B-AB81-0F0E2F0DAF1E}"/>
              </a:ext>
            </a:extLst>
          </p:cNvPr>
          <p:cNvSpPr/>
          <p:nvPr/>
        </p:nvSpPr>
        <p:spPr>
          <a:xfrm>
            <a:off x="830735" y="1087643"/>
            <a:ext cx="8231499" cy="8761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additional Good Practices</a:t>
            </a:r>
          </a:p>
        </p:txBody>
      </p:sp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id="{215D8039-F504-421B-AB81-0F0E2F0DAF1E}"/>
              </a:ext>
            </a:extLst>
          </p:cNvPr>
          <p:cNvSpPr/>
          <p:nvPr/>
        </p:nvSpPr>
        <p:spPr>
          <a:xfrm>
            <a:off x="833229" y="2446215"/>
            <a:ext cx="8231499" cy="8761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the REC4EU engagement path</a:t>
            </a:r>
          </a:p>
        </p:txBody>
      </p:sp>
      <p:sp>
        <p:nvSpPr>
          <p:cNvPr id="8" name="Rettangolo arrotondato 6">
            <a:extLst>
              <a:ext uri="{FF2B5EF4-FFF2-40B4-BE49-F238E27FC236}">
                <a16:creationId xmlns:a16="http://schemas.microsoft.com/office/drawing/2014/main" id="{215D8039-F504-421B-AB81-0F0E2F0DAF1E}"/>
              </a:ext>
            </a:extLst>
          </p:cNvPr>
          <p:cNvSpPr/>
          <p:nvPr/>
        </p:nvSpPr>
        <p:spPr>
          <a:xfrm>
            <a:off x="833230" y="3817815"/>
            <a:ext cx="8231499" cy="8761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Interregional learning events online and in Slovakia</a:t>
            </a:r>
          </a:p>
        </p:txBody>
      </p:sp>
      <p:sp>
        <p:nvSpPr>
          <p:cNvPr id="9" name="Rettangolo arrotondato 6">
            <a:extLst>
              <a:ext uri="{FF2B5EF4-FFF2-40B4-BE49-F238E27FC236}">
                <a16:creationId xmlns:a16="http://schemas.microsoft.com/office/drawing/2014/main" id="{215D8039-F504-421B-AB81-0F0E2F0DAF1E}"/>
              </a:ext>
            </a:extLst>
          </p:cNvPr>
          <p:cNvSpPr/>
          <p:nvPr/>
        </p:nvSpPr>
        <p:spPr>
          <a:xfrm>
            <a:off x="833230" y="5188521"/>
            <a:ext cx="8231499" cy="8761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with stakeholders on policy improvement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8945771" y="1996133"/>
            <a:ext cx="3173517" cy="2865733"/>
            <a:chOff x="8851336" y="923690"/>
            <a:chExt cx="3173517" cy="2865733"/>
          </a:xfrm>
        </p:grpSpPr>
        <p:pic>
          <p:nvPicPr>
            <p:cNvPr id="10" name="Picture 2" descr="Risultati immagini per ge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1336" y="1984771"/>
              <a:ext cx="1156083" cy="1156083"/>
            </a:xfrm>
            <a:prstGeom prst="rect">
              <a:avLst/>
            </a:prstGeom>
            <a:noFill/>
          </p:spPr>
        </p:pic>
        <p:pic>
          <p:nvPicPr>
            <p:cNvPr id="12" name="Picture 2" descr="Risultati immagini per ge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990428">
              <a:off x="9764412" y="1844583"/>
              <a:ext cx="1156083" cy="1156083"/>
            </a:xfrm>
            <a:prstGeom prst="rect">
              <a:avLst/>
            </a:prstGeom>
            <a:noFill/>
          </p:spPr>
        </p:pic>
        <p:pic>
          <p:nvPicPr>
            <p:cNvPr id="13" name="Picture 2" descr="Risultati immagini per ge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238609">
              <a:off x="10073027" y="923690"/>
              <a:ext cx="1156083" cy="1156083"/>
            </a:xfrm>
            <a:prstGeom prst="rect">
              <a:avLst/>
            </a:prstGeom>
            <a:noFill/>
          </p:spPr>
        </p:pic>
        <p:pic>
          <p:nvPicPr>
            <p:cNvPr id="14" name="Picture 2" descr="Risultati immagini per ge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815687">
              <a:off x="9527924" y="2633340"/>
              <a:ext cx="1156083" cy="1156083"/>
            </a:xfrm>
            <a:prstGeom prst="rect">
              <a:avLst/>
            </a:prstGeom>
            <a:noFill/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5403" y="1721948"/>
              <a:ext cx="1519450" cy="15099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ACE3F93-055A-A0B7-3974-E08D80014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6" y="133747"/>
            <a:ext cx="8149273" cy="654108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REC4EU</a:t>
            </a:r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Plans for semester 4</a:t>
            </a:r>
            <a:endParaRPr lang="en-US" sz="3600" baseline="300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9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52B1DA-5F30-C048-83D3-C29E4D6A1C70}"/>
              </a:ext>
            </a:extLst>
          </p:cNvPr>
          <p:cNvSpPr txBox="1"/>
          <p:nvPr/>
        </p:nvSpPr>
        <p:spPr>
          <a:xfrm>
            <a:off x="776754" y="2779601"/>
            <a:ext cx="5513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project is implemented in the framework of the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 Europe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 and co-financed by the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 Union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97CE6B-5B76-B04D-AE33-F52CCAB7CEEC}"/>
              </a:ext>
            </a:extLst>
          </p:cNvPr>
          <p:cNvSpPr txBox="1"/>
          <p:nvPr/>
        </p:nvSpPr>
        <p:spPr>
          <a:xfrm>
            <a:off x="906150" y="5430417"/>
            <a:ext cx="32639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www.interregeurope.eu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8" name="Graphic 3">
            <a:extLst>
              <a:ext uri="{FF2B5EF4-FFF2-40B4-BE49-F238E27FC236}">
                <a16:creationId xmlns:a16="http://schemas.microsoft.com/office/drawing/2014/main" id="{3AA26CC9-C2FB-56B6-9830-58B259D70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9" name="Picture 6" descr="A map of europe with colorful hexagons&#10;&#10;Description automatically generated">
            <a:extLst>
              <a:ext uri="{FF2B5EF4-FFF2-40B4-BE49-F238E27FC236}">
                <a16:creationId xmlns:a16="http://schemas.microsoft.com/office/drawing/2014/main" id="{4315FF6B-E289-2DDF-CCAF-647BD48BD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468" y="691659"/>
            <a:ext cx="5212532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4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CCD208-3D5C-7883-8A7D-CA6A0741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54" y="1433739"/>
            <a:ext cx="1071489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Key links</a:t>
            </a:r>
          </a:p>
          <a:p>
            <a:pPr>
              <a:lnSpc>
                <a:spcPct val="150000"/>
              </a:lnSpc>
            </a:pPr>
            <a:r>
              <a:rPr lang="en-US" dirty="0"/>
              <a:t>Project website</a:t>
            </a:r>
            <a:endParaRPr lang="en-US" dirty="0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0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www.interregeurope.eu/</a:t>
            </a:r>
            <a:r>
              <a:rPr lang="en-US" b="0" u="sng" dirty="0"/>
              <a:t>rec4eu </a:t>
            </a:r>
          </a:p>
          <a:p>
            <a:pPr>
              <a:lnSpc>
                <a:spcPct val="150000"/>
              </a:lnSpc>
            </a:pPr>
            <a:r>
              <a:rPr lang="en-US" dirty="0"/>
              <a:t>Project videos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Introduction: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https://youtu.be/dibdf3DgZJY</a:t>
            </a:r>
            <a:endParaRPr lang="en-US" dirty="0"/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2800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en-US" sz="28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page</a:t>
            </a:r>
            <a:endParaRPr lang="en-US" sz="2800" b="1" dirty="0"/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  <a:p>
            <a:pPr lvl="1" indent="-685800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B15DB-B500-BB23-B493-059F9637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learn more about </a:t>
            </a:r>
            <a:r>
              <a:rPr lang="en-GB" sz="3600" b="0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REC4EU?</a:t>
            </a:r>
            <a:endParaRPr lang="en-US" dirty="0">
              <a:solidFill>
                <a:srgbClr val="95C11F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429A91F-4632-1F55-0BF4-AC31F2AE8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181" y="3619885"/>
            <a:ext cx="2535717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F67A6DF-0F05-9B7E-46E5-80C23B58C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701" y="4937205"/>
            <a:ext cx="1260000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8ACF049-3FA8-AEEB-7A3B-03A0B67DF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6844" y="1454693"/>
            <a:ext cx="3148674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855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D370D8-3A69-8A4A-9F45-5FC49EBF4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1243301"/>
            <a:ext cx="5854886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  <a:p>
            <a:pPr algn="l"/>
            <a:endParaRPr lang="en-US" sz="3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3200" b="1" dirty="0">
                <a:ea typeface="Open Sans" panose="020B0606030504020204" pitchFamily="34" charset="0"/>
                <a:cs typeface="Open Sans" panose="020B0606030504020204" pitchFamily="34" charset="0"/>
              </a:rPr>
              <a:t>Visit the REC4EU website to watch our project video: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2A340-D7B1-9F0C-453D-3CB5617B2A6C}"/>
              </a:ext>
            </a:extLst>
          </p:cNvPr>
          <p:cNvSpPr txBox="1"/>
          <p:nvPr/>
        </p:nvSpPr>
        <p:spPr>
          <a:xfrm>
            <a:off x="835290" y="4649166"/>
            <a:ext cx="5260710" cy="338554"/>
          </a:xfrm>
          <a:prstGeom prst="rect">
            <a:avLst/>
          </a:prstGeom>
          <a:solidFill>
            <a:srgbClr val="95C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www.interregeurope.eu/REC4EU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" y="5608442"/>
            <a:ext cx="1790950" cy="981212"/>
          </a:xfrm>
          <a:prstGeom prst="rect">
            <a:avLst/>
          </a:prstGeom>
        </p:spPr>
      </p:pic>
      <p:sp>
        <p:nvSpPr>
          <p:cNvPr id="5" name="Freeform 26">
            <a:extLst>
              <a:ext uri="{FF2B5EF4-FFF2-40B4-BE49-F238E27FC236}">
                <a16:creationId xmlns:a16="http://schemas.microsoft.com/office/drawing/2014/main" id="{45000200-37B2-714F-A803-8E0E7A7E9EED}"/>
              </a:ext>
            </a:extLst>
          </p:cNvPr>
          <p:cNvSpPr>
            <a:spLocks noChangeAspect="1"/>
          </p:cNvSpPr>
          <p:nvPr/>
        </p:nvSpPr>
        <p:spPr>
          <a:xfrm>
            <a:off x="7577211" y="1387720"/>
            <a:ext cx="4105052" cy="3600000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L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098AD8-54A4-6ED1-E196-A28D12349CD1}"/>
              </a:ext>
            </a:extLst>
          </p:cNvPr>
          <p:cNvGrpSpPr/>
          <p:nvPr/>
        </p:nvGrpSpPr>
        <p:grpSpPr>
          <a:xfrm>
            <a:off x="5856493" y="449644"/>
            <a:ext cx="6338965" cy="6184620"/>
            <a:chOff x="5856493" y="449644"/>
            <a:chExt cx="6338965" cy="618462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DE5A8FE-ABD2-DB45-562F-1FF470015C87}"/>
                </a:ext>
              </a:extLst>
            </p:cNvPr>
            <p:cNvGrpSpPr/>
            <p:nvPr/>
          </p:nvGrpSpPr>
          <p:grpSpPr>
            <a:xfrm>
              <a:off x="5856493" y="449644"/>
              <a:ext cx="6338965" cy="6184620"/>
              <a:chOff x="5856493" y="449644"/>
              <a:chExt cx="6338965" cy="6184620"/>
            </a:xfrm>
          </p:grpSpPr>
          <p:pic>
            <p:nvPicPr>
              <p:cNvPr id="4" name="Picture 3" descr="A map of europe with grey and white colors">
                <a:extLst>
                  <a:ext uri="{FF2B5EF4-FFF2-40B4-BE49-F238E27FC236}">
                    <a16:creationId xmlns:a16="http://schemas.microsoft.com/office/drawing/2014/main" id="{1D71A1B8-049F-1F4A-B363-BD3DF6B24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56493" y="449644"/>
                <a:ext cx="6338965" cy="6184620"/>
              </a:xfrm>
              <a:prstGeom prst="rect">
                <a:avLst/>
              </a:prstGeom>
            </p:spPr>
          </p:pic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53859C2A-3B6B-B549-BDE2-50EFC979E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65268" y="5343803"/>
                <a:ext cx="202682" cy="178360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811249-69B2-FE46-B48E-8F59B7879724}"/>
                  </a:ext>
                </a:extLst>
              </p:cNvPr>
              <p:cNvSpPr txBox="1"/>
              <p:nvPr/>
            </p:nvSpPr>
            <p:spPr>
              <a:xfrm>
                <a:off x="7282822" y="5432983"/>
                <a:ext cx="682446" cy="2308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SPAIN</a:t>
                </a:r>
                <a:endParaRPr lang="en-US" sz="1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D16DC17E-6319-9C44-954D-433FE0EC4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47037" y="4513019"/>
                <a:ext cx="202682" cy="17836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CB26D5-C893-65D7-A15B-2E0790B312E1}"/>
                  </a:ext>
                </a:extLst>
              </p:cNvPr>
              <p:cNvSpPr txBox="1"/>
              <p:nvPr/>
            </p:nvSpPr>
            <p:spPr>
              <a:xfrm>
                <a:off x="7997121" y="4371367"/>
                <a:ext cx="650568" cy="2308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FRANCE</a:t>
                </a:r>
                <a:endParaRPr lang="en-US" sz="1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8CDAE95E-93F3-A665-1CF9-F7DEF0A19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109535" y="3852538"/>
                <a:ext cx="202682" cy="17836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7C2E90-1ABC-1479-A49E-D2D6E71D27D5}"/>
                  </a:ext>
                </a:extLst>
              </p:cNvPr>
              <p:cNvSpPr txBox="1"/>
              <p:nvPr/>
            </p:nvSpPr>
            <p:spPr>
              <a:xfrm>
                <a:off x="8389295" y="3707621"/>
                <a:ext cx="720240" cy="2308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BELGIUM</a:t>
                </a:r>
                <a:endParaRPr lang="en-US" sz="1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ABBBD899-2B11-1B19-0739-4F94363FE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99856" y="4821794"/>
                <a:ext cx="202682" cy="17836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5035ED-0353-0635-5B62-F92072AF57B2}"/>
                  </a:ext>
                </a:extLst>
              </p:cNvPr>
              <p:cNvSpPr txBox="1"/>
              <p:nvPr/>
            </p:nvSpPr>
            <p:spPr>
              <a:xfrm>
                <a:off x="9252515" y="4915351"/>
                <a:ext cx="547341" cy="2308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ITALY</a:t>
                </a:r>
                <a:endParaRPr lang="en-US" sz="1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1BFB884F-4CF5-DBC7-870D-A4E917E36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251617" y="4102243"/>
                <a:ext cx="202682" cy="17836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11C92B-9879-045C-54DA-3FD2BB58D434}"/>
                  </a:ext>
                </a:extLst>
              </p:cNvPr>
              <p:cNvSpPr txBox="1"/>
              <p:nvPr/>
            </p:nvSpPr>
            <p:spPr>
              <a:xfrm>
                <a:off x="10459822" y="3966012"/>
                <a:ext cx="812443" cy="2308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SLOVAKIA</a:t>
                </a:r>
                <a:endParaRPr lang="en-US" sz="1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885851-F556-AA1E-1168-DFEDB2521662}"/>
                  </a:ext>
                </a:extLst>
              </p:cNvPr>
              <p:cNvSpPr txBox="1"/>
              <p:nvPr/>
            </p:nvSpPr>
            <p:spPr>
              <a:xfrm>
                <a:off x="10706475" y="4618522"/>
                <a:ext cx="680463" cy="2308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SERBIA</a:t>
                </a:r>
                <a:endParaRPr lang="en-US" sz="10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1A11B10D-4CAE-A3DA-C42C-E4FC2FE4F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633448" y="4702557"/>
                <a:ext cx="202682" cy="178360"/>
              </a:xfrm>
              <a:prstGeom prst="rect">
                <a:avLst/>
              </a:prstGeom>
            </p:spPr>
          </p:pic>
          <p:pic>
            <p:nvPicPr>
              <p:cNvPr id="30" name="Graphic 29">
                <a:extLst>
                  <a:ext uri="{FF2B5EF4-FFF2-40B4-BE49-F238E27FC236}">
                    <a16:creationId xmlns:a16="http://schemas.microsoft.com/office/drawing/2014/main" id="{DACEF200-9309-24F5-49C5-403968B25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505358" y="3656972"/>
                <a:ext cx="202682" cy="178360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069DA7E-9EEB-8D8D-393D-77A590CEC66E}"/>
                  </a:ext>
                </a:extLst>
              </p:cNvPr>
              <p:cNvSpPr txBox="1"/>
              <p:nvPr/>
            </p:nvSpPr>
            <p:spPr>
              <a:xfrm>
                <a:off x="9785118" y="3517841"/>
                <a:ext cx="720240" cy="2308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POLAND</a:t>
                </a:r>
                <a:endParaRPr lang="en-US" sz="1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B3F66FD8-7972-B3AD-7215-992F59D91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466483" y="5006932"/>
                <a:ext cx="202682" cy="178360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89112B8-2A20-1A85-4196-0AFA104D82D2}"/>
                  </a:ext>
                </a:extLst>
              </p:cNvPr>
              <p:cNvSpPr txBox="1"/>
              <p:nvPr/>
            </p:nvSpPr>
            <p:spPr>
              <a:xfrm>
                <a:off x="10669165" y="5096112"/>
                <a:ext cx="704442" cy="2308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ALBANIA</a:t>
                </a:r>
                <a:endParaRPr lang="en-US" sz="1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52233E72-E01F-D610-775E-E1E275A49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404017" y="2350051"/>
                <a:ext cx="202682" cy="178360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E45FF5-C2E6-AA65-5348-D27680307228}"/>
                  </a:ext>
                </a:extLst>
              </p:cNvPr>
              <p:cNvSpPr txBox="1"/>
              <p:nvPr/>
            </p:nvSpPr>
            <p:spPr>
              <a:xfrm>
                <a:off x="10606699" y="2439231"/>
                <a:ext cx="812444" cy="2308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FINLAND</a:t>
                </a:r>
                <a:endParaRPr lang="en-US" sz="10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71840AA-1963-DF9F-5627-DF0E3C01B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221064" y="6234523"/>
                <a:ext cx="202682" cy="178360"/>
              </a:xfrm>
              <a:prstGeom prst="rect">
                <a:avLst/>
              </a:prstGeom>
            </p:spPr>
          </p:pic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66BBACE4-EED4-CEF0-C596-0A172E22D1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100146" y="6229996"/>
                <a:ext cx="202682" cy="17836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3AE6614-DBE4-E7E4-9B43-C0182806A24E}"/>
                  </a:ext>
                </a:extLst>
              </p:cNvPr>
              <p:cNvSpPr txBox="1"/>
              <p:nvPr/>
            </p:nvSpPr>
            <p:spPr>
              <a:xfrm>
                <a:off x="8423746" y="6188371"/>
                <a:ext cx="1128247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Lead partner</a:t>
                </a:r>
                <a:endParaRPr lang="en-US" sz="11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5A3A73-6C14-D79D-B6FF-5859D9E47C81}"/>
                  </a:ext>
                </a:extLst>
              </p:cNvPr>
              <p:cNvSpPr txBox="1"/>
              <p:nvPr/>
            </p:nvSpPr>
            <p:spPr>
              <a:xfrm>
                <a:off x="10302828" y="6188371"/>
                <a:ext cx="1373236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b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Project partners</a:t>
                </a:r>
                <a:endParaRPr lang="en-US" sz="1100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8D6516DD-05F8-30F4-7CF0-5128B66A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88008" y="4526526"/>
              <a:ext cx="202682" cy="17836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7D62AE3-F5CE-AE71-969D-C0636A1E304A}"/>
              </a:ext>
            </a:extLst>
          </p:cNvPr>
          <p:cNvSpPr/>
          <p:nvPr/>
        </p:nvSpPr>
        <p:spPr>
          <a:xfrm>
            <a:off x="856018" y="1194185"/>
            <a:ext cx="6989263" cy="546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project partners from 9 regions </a:t>
            </a:r>
            <a:b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together:</a:t>
            </a:r>
          </a:p>
          <a:p>
            <a:endParaRPr lang="en-GB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Agency for Waste &amp; Resource Management (ARRR) (Italy) </a:t>
            </a: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lead partner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Government of Tuscany (Italy)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Slovak Innovation and Energy Agency (Slovakia)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Lubelskie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Voivodeship (Poland)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Council of Tampere Region (Finland)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Energie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Commune (Belgium)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Andalusian Energy Agency (AEA) (Spain)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and Climate Local Agency (France)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Development Agency </a:t>
            </a:r>
            <a:r>
              <a:rPr lang="en-GB" sz="1600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Srem</a:t>
            </a:r>
            <a:r>
              <a:rPr lang="en-GB" sz="1600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(Serbia) (*)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Milieukontakt</a:t>
            </a:r>
            <a:r>
              <a:rPr lang="en-GB" sz="1600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Albania (Albania) (*)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(*) Discovery partners since Semester N.3</a:t>
            </a:r>
            <a:endParaRPr lang="en-GB" sz="1600" dirty="0">
              <a:solidFill>
                <a:srgbClr val="95C11F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993ECAC-1FD8-CAA3-ED48-673A0F14F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9541" y="4534487"/>
            <a:ext cx="202682" cy="17836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3A18C04A-0CC8-1012-A2C9-A8F051D917B6}"/>
              </a:ext>
            </a:extLst>
          </p:cNvPr>
          <p:cNvSpPr txBox="1">
            <a:spLocks/>
          </p:cNvSpPr>
          <p:nvPr/>
        </p:nvSpPr>
        <p:spPr>
          <a:xfrm>
            <a:off x="838596" y="381738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REC4EU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partnership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EF8689-CF32-0EC3-6BDE-6239CACE4F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2924" y="522799"/>
            <a:ext cx="1503385" cy="1373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545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45000200-37B2-714F-A803-8E0E7A7E9EED}"/>
              </a:ext>
            </a:extLst>
          </p:cNvPr>
          <p:cNvSpPr>
            <a:spLocks noChangeAspect="1"/>
          </p:cNvSpPr>
          <p:nvPr/>
        </p:nvSpPr>
        <p:spPr>
          <a:xfrm>
            <a:off x="6398054" y="160525"/>
            <a:ext cx="5793946" cy="5081106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532740"/>
            <a:ext cx="5964215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REC4EU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overall objective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980712" y="4374822"/>
            <a:ext cx="3025347" cy="276999"/>
          </a:xfrm>
          <a:prstGeom prst="rect">
            <a:avLst/>
          </a:prstGeom>
          <a:solidFill>
            <a:srgbClr val="95C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www.interregeurope.eu/rec4eu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FCFF2F8-F2CA-5A43-8E7B-237663733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9192" y="4215307"/>
            <a:ext cx="2412825" cy="212328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00249" y="4645330"/>
            <a:ext cx="202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2,003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990A23-FF50-6542-820C-2ED71BDA1C93}"/>
              </a:ext>
            </a:extLst>
          </p:cNvPr>
          <p:cNvSpPr txBox="1"/>
          <p:nvPr/>
        </p:nvSpPr>
        <p:spPr>
          <a:xfrm>
            <a:off x="5426851" y="4381889"/>
            <a:ext cx="972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4C1F54-5C40-CDA4-AA5E-06F2ACF19A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9538" y="5088875"/>
            <a:ext cx="1370658" cy="12497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0FBA8D-6BC9-3BDE-0885-6AC87A2BDB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57867" y="5532546"/>
            <a:ext cx="1000149" cy="1111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99C914-5008-C367-04BB-8EE6471AA4C0}"/>
              </a:ext>
            </a:extLst>
          </p:cNvPr>
          <p:cNvSpPr txBox="1"/>
          <p:nvPr/>
        </p:nvSpPr>
        <p:spPr>
          <a:xfrm>
            <a:off x="5180986" y="5117869"/>
            <a:ext cx="1509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budget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989CC04-450B-BC6D-808D-6F4BB64BB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4812" y="5005750"/>
            <a:ext cx="1420136" cy="1249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451AC-7DED-9E8F-84D7-E20D4CB43942}"/>
              </a:ext>
            </a:extLst>
          </p:cNvPr>
          <p:cNvSpPr/>
          <p:nvPr/>
        </p:nvSpPr>
        <p:spPr>
          <a:xfrm>
            <a:off x="2834812" y="5395078"/>
            <a:ext cx="1420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 2023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2027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955C54-96A6-3A6C-3C78-6E2BD61C47C1}"/>
              </a:ext>
            </a:extLst>
          </p:cNvPr>
          <p:cNvCxnSpPr/>
          <p:nvPr/>
        </p:nvCxnSpPr>
        <p:spPr>
          <a:xfrm>
            <a:off x="3202578" y="5718252"/>
            <a:ext cx="6942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864096" y="1488028"/>
            <a:ext cx="5826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Thanks to </a:t>
            </a:r>
            <a:r>
              <a:rPr lang="en-US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 on selected public policy instruments</a:t>
            </a: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overall aim of REC4EU is to improve </a:t>
            </a:r>
            <a:r>
              <a:rPr lang="en-US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territorial level governance and connected services</a:t>
            </a: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the creation and development of </a:t>
            </a:r>
            <a:r>
              <a:rPr lang="en-US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Renewable energy communities </a:t>
            </a: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(RECs).</a:t>
            </a:r>
          </a:p>
        </p:txBody>
      </p:sp>
      <p:pic>
        <p:nvPicPr>
          <p:cNvPr id="5" name="Picture 2" descr="Risultati immagini per ge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13369" y="5292167"/>
            <a:ext cx="1156083" cy="1156083"/>
          </a:xfrm>
          <a:prstGeom prst="rect">
            <a:avLst/>
          </a:prstGeom>
          <a:noFill/>
        </p:spPr>
      </p:pic>
      <p:pic>
        <p:nvPicPr>
          <p:cNvPr id="9" name="Picture 2" descr="Risultati immagini per ge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990428">
            <a:off x="10683627" y="4832378"/>
            <a:ext cx="1156083" cy="1156083"/>
          </a:xfrm>
          <a:prstGeom prst="rect">
            <a:avLst/>
          </a:prstGeom>
          <a:noFill/>
        </p:spPr>
      </p:pic>
      <p:pic>
        <p:nvPicPr>
          <p:cNvPr id="11" name="Picture 2" descr="Risultati immagini per ge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815687">
            <a:off x="9937568" y="5292168"/>
            <a:ext cx="1156083" cy="1156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370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59496" y="2740744"/>
            <a:ext cx="80645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86888" y="1114689"/>
            <a:ext cx="9425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technical, regulatory, economic, social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barriers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RECs, focusing on territorial specificities (e.g. type of renewables, legal status of communities) and commonalities (e.g. means to involve stakeholders and deliver support);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regional policy aspects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set up an integrated governance and support framework for creation and development of RECs;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policy improvements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develop an integrated governance and support system at territorial level, helping overcome identified barriers;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capacity among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authorities and stakeholders to implement support services to RECs;</a:t>
            </a:r>
          </a:p>
          <a:p>
            <a:pPr algn="just"/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 policy improvements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(using own resources) and monitor their progress and impact.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334" y="2740744"/>
            <a:ext cx="1900506" cy="1655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F9F0828-E61E-E0B6-DE88-D9DA0F952433}"/>
              </a:ext>
            </a:extLst>
          </p:cNvPr>
          <p:cNvSpPr txBox="1">
            <a:spLocks/>
          </p:cNvSpPr>
          <p:nvPr/>
        </p:nvSpPr>
        <p:spPr>
          <a:xfrm>
            <a:off x="838596" y="405488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REC4EU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specific objectives</a:t>
            </a:r>
          </a:p>
        </p:txBody>
      </p:sp>
    </p:spTree>
    <p:extLst>
      <p:ext uri="{BB962C8B-B14F-4D97-AF65-F5344CB8AC3E}">
        <p14:creationId xmlns:p14="http://schemas.microsoft.com/office/powerpoint/2010/main" val="202349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AEB77D7-8F6D-844F-1D94-DF4D0AD70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77" t="-219" b="-1"/>
          <a:stretch/>
        </p:blipFill>
        <p:spPr>
          <a:xfrm>
            <a:off x="6596655" y="765136"/>
            <a:ext cx="5595345" cy="5789354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7D62AE3-F5CE-AE71-969D-C0636A1E304A}"/>
              </a:ext>
            </a:extLst>
          </p:cNvPr>
          <p:cNvSpPr/>
          <p:nvPr/>
        </p:nvSpPr>
        <p:spPr>
          <a:xfrm>
            <a:off x="881181" y="1668597"/>
            <a:ext cx="687593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Seven policy instruments:</a:t>
            </a:r>
            <a:endParaRPr lang="en-GB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Italy:</a:t>
            </a:r>
            <a:r>
              <a:rPr lang="en-US" sz="1600" i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ROP ERDF 2021 – 2027, PO2 Greener Europe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Slovakia:</a:t>
            </a: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 Programme Slovakia 2021 – 2027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Poland:</a:t>
            </a:r>
            <a:r>
              <a:rPr lang="en-US" sz="1600" i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Energy Development Program for the </a:t>
            </a:r>
            <a:r>
              <a:rPr lang="en-US" sz="1600" i="0" dirty="0" err="1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Lubelskie</a:t>
            </a:r>
            <a:r>
              <a:rPr lang="en-US" sz="1600" i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Voivodeship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Finland:</a:t>
            </a: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 Innovation and Skills in Finland 2021−2027 </a:t>
            </a:r>
            <a:r>
              <a:rPr lang="en-US" sz="1600" dirty="0" err="1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programme</a:t>
            </a: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, including the priority area 2 Carbon neutral Finland (ERDF)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Belgium:</a:t>
            </a:r>
            <a:r>
              <a:rPr lang="en-US" sz="1600" i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Decree on </a:t>
            </a:r>
            <a:r>
              <a:rPr lang="en-US" sz="1600" i="0" dirty="0" err="1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Organisation</a:t>
            </a:r>
            <a:r>
              <a:rPr lang="en-US" sz="1600" i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of the Regional Electricity Market (2022)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Spain:</a:t>
            </a: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 ERDF Regional Operational Programme </a:t>
            </a:r>
            <a:r>
              <a:rPr lang="en-US" sz="1600" dirty="0" err="1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Andalucia</a:t>
            </a: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b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2021-2027</a:t>
            </a:r>
            <a:endParaRPr lang="en-US" sz="1600" i="0" dirty="0">
              <a:solidFill>
                <a:srgbClr val="2929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France: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State-Region Plan Contract (2021-2027) - Action Line multiannual call “Citizen and participatory projects of energy transition”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54BEE95-2806-AAF4-7DCB-E1834AACCA0A}"/>
              </a:ext>
            </a:extLst>
          </p:cNvPr>
          <p:cNvSpPr txBox="1">
            <a:spLocks/>
          </p:cNvSpPr>
          <p:nvPr/>
        </p:nvSpPr>
        <p:spPr>
          <a:xfrm>
            <a:off x="864097" y="580238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REC4EU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addressing seven policies</a:t>
            </a:r>
          </a:p>
        </p:txBody>
      </p:sp>
    </p:spTree>
    <p:extLst>
      <p:ext uri="{BB962C8B-B14F-4D97-AF65-F5344CB8AC3E}">
        <p14:creationId xmlns:p14="http://schemas.microsoft.com/office/powerpoint/2010/main" val="142796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1958976" y="2245686"/>
            <a:ext cx="8207375" cy="4401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742950" lvl="1" indent="-285750">
              <a:buClr>
                <a:srgbClr val="000000"/>
              </a:buClr>
            </a:pPr>
            <a:endParaRPr lang="en-GB" dirty="0">
              <a:solidFill>
                <a:srgbClr val="000000"/>
              </a:solidFill>
            </a:endParaRPr>
          </a:p>
          <a:p>
            <a:pPr marL="742950" lvl="1" indent="-285750">
              <a:buClr>
                <a:srgbClr val="000000"/>
              </a:buClr>
            </a:pPr>
            <a:endParaRPr lang="en-GB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914400" lvl="2" indent="0"/>
            <a:endParaRPr lang="en-GB" sz="2000" dirty="0">
              <a:solidFill>
                <a:srgbClr val="595959"/>
              </a:solidFill>
            </a:endParaRPr>
          </a:p>
          <a:p>
            <a:pPr marL="1257300" lvl="2" indent="-190500"/>
            <a:endParaRPr lang="en-GB" dirty="0"/>
          </a:p>
        </p:txBody>
      </p:sp>
      <p:sp>
        <p:nvSpPr>
          <p:cNvPr id="21" name="Rettangolo arrotondato 7">
            <a:extLst>
              <a:ext uri="{FF2B5EF4-FFF2-40B4-BE49-F238E27FC236}">
                <a16:creationId xmlns:a16="http://schemas.microsoft.com/office/drawing/2014/main" id="{5B4B6F22-9BD6-4CD2-A2DC-A66EBE4A551B}"/>
              </a:ext>
            </a:extLst>
          </p:cNvPr>
          <p:cNvSpPr/>
          <p:nvPr/>
        </p:nvSpPr>
        <p:spPr>
          <a:xfrm>
            <a:off x="1176099" y="3631474"/>
            <a:ext cx="3215927" cy="267784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SWOT on 4 barriers (technical, regulatory, economic, social)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Identification of first set of Good Practices</a:t>
            </a:r>
          </a:p>
        </p:txBody>
      </p:sp>
      <p:sp>
        <p:nvSpPr>
          <p:cNvPr id="25" name="Rettangolo arrotondato 6">
            <a:extLst>
              <a:ext uri="{FF2B5EF4-FFF2-40B4-BE49-F238E27FC236}">
                <a16:creationId xmlns:a16="http://schemas.microsoft.com/office/drawing/2014/main" id="{215D8039-F504-421B-AB81-0F0E2F0DAF1E}"/>
              </a:ext>
            </a:extLst>
          </p:cNvPr>
          <p:cNvSpPr/>
          <p:nvPr/>
        </p:nvSpPr>
        <p:spPr>
          <a:xfrm>
            <a:off x="1176094" y="1385669"/>
            <a:ext cx="3215928" cy="18477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Territorial Analysis </a:t>
            </a:r>
          </a:p>
        </p:txBody>
      </p:sp>
      <p:sp>
        <p:nvSpPr>
          <p:cNvPr id="33" name="Rettangolo 14">
            <a:extLst>
              <a:ext uri="{FF2B5EF4-FFF2-40B4-BE49-F238E27FC236}">
                <a16:creationId xmlns:a16="http://schemas.microsoft.com/office/drawing/2014/main" id="{990C094B-FE99-4FCE-8922-9E553F2FAB85}"/>
              </a:ext>
            </a:extLst>
          </p:cNvPr>
          <p:cNvSpPr/>
          <p:nvPr/>
        </p:nvSpPr>
        <p:spPr>
          <a:xfrm>
            <a:off x="4952514" y="4333288"/>
            <a:ext cx="521383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r">
              <a:lnSpc>
                <a:spcPct val="150000"/>
              </a:lnSpc>
            </a:pPr>
            <a:endParaRPr lang="en-GB" sz="2000" dirty="0"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90005" y="211139"/>
            <a:ext cx="109490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sz="3000" b="1" dirty="0">
                <a:solidFill>
                  <a:srgbClr val="8DC6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Achievements so far  (at the end of sem. 3 – Aug. 2024) </a:t>
            </a:r>
          </a:p>
        </p:txBody>
      </p:sp>
      <p:sp>
        <p:nvSpPr>
          <p:cNvPr id="12" name="Rettangolo arrotondato 7">
            <a:extLst>
              <a:ext uri="{FF2B5EF4-FFF2-40B4-BE49-F238E27FC236}">
                <a16:creationId xmlns:a16="http://schemas.microsoft.com/office/drawing/2014/main" id="{5B4B6F22-9BD6-4CD2-A2DC-A66EBE4A551B}"/>
              </a:ext>
            </a:extLst>
          </p:cNvPr>
          <p:cNvSpPr/>
          <p:nvPr/>
        </p:nvSpPr>
        <p:spPr>
          <a:xfrm>
            <a:off x="4738909" y="1385669"/>
            <a:ext cx="2647507" cy="18477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Interregional Exchange</a:t>
            </a:r>
          </a:p>
        </p:txBody>
      </p:sp>
      <p:sp>
        <p:nvSpPr>
          <p:cNvPr id="13" name="Rettangolo arrotondato 7">
            <a:extLst>
              <a:ext uri="{FF2B5EF4-FFF2-40B4-BE49-F238E27FC236}">
                <a16:creationId xmlns:a16="http://schemas.microsoft.com/office/drawing/2014/main" id="{5B4B6F22-9BD6-4CD2-A2DC-A66EBE4A551B}"/>
              </a:ext>
            </a:extLst>
          </p:cNvPr>
          <p:cNvSpPr/>
          <p:nvPr/>
        </p:nvSpPr>
        <p:spPr>
          <a:xfrm>
            <a:off x="7733303" y="1383577"/>
            <a:ext cx="3215928" cy="184771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Communication Activities</a:t>
            </a:r>
          </a:p>
        </p:txBody>
      </p:sp>
      <p:sp>
        <p:nvSpPr>
          <p:cNvPr id="14" name="Rettangolo arrotondato 7">
            <a:extLst>
              <a:ext uri="{FF2B5EF4-FFF2-40B4-BE49-F238E27FC236}">
                <a16:creationId xmlns:a16="http://schemas.microsoft.com/office/drawing/2014/main" id="{5B4B6F22-9BD6-4CD2-A2DC-A66EBE4A551B}"/>
              </a:ext>
            </a:extLst>
          </p:cNvPr>
          <p:cNvSpPr/>
          <p:nvPr/>
        </p:nvSpPr>
        <p:spPr>
          <a:xfrm>
            <a:off x="4799856" y="3631474"/>
            <a:ext cx="2647507" cy="267784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3 Interregional events organised in Florence (IT), in Granada (ES) and in Tampere (FI)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Online meetings </a:t>
            </a:r>
          </a:p>
        </p:txBody>
      </p:sp>
      <p:sp>
        <p:nvSpPr>
          <p:cNvPr id="15" name="Rettangolo arrotondato 7">
            <a:extLst>
              <a:ext uri="{FF2B5EF4-FFF2-40B4-BE49-F238E27FC236}">
                <a16:creationId xmlns:a16="http://schemas.microsoft.com/office/drawing/2014/main" id="{5B4B6F22-9BD6-4CD2-A2DC-A66EBE4A551B}"/>
              </a:ext>
            </a:extLst>
          </p:cNvPr>
          <p:cNvSpPr/>
          <p:nvPr/>
        </p:nvSpPr>
        <p:spPr>
          <a:xfrm>
            <a:off x="7855194" y="3631474"/>
            <a:ext cx="3094038" cy="267784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1 project video in English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Versions of the project video with subtitle in partner’s languages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Participation in events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176094" y="812136"/>
            <a:ext cx="10116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Partnership enlarged to include 2 Discovery partners from Serbia and Albania </a:t>
            </a:r>
          </a:p>
        </p:txBody>
      </p:sp>
    </p:spTree>
    <p:extLst>
      <p:ext uri="{BB962C8B-B14F-4D97-AF65-F5344CB8AC3E}">
        <p14:creationId xmlns:p14="http://schemas.microsoft.com/office/powerpoint/2010/main" val="59657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59496" y="2740744"/>
            <a:ext cx="80645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49434" y="211138"/>
            <a:ext cx="7475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REC4EU</a:t>
            </a:r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Stakeholder Groups</a:t>
            </a:r>
            <a:endParaRPr lang="en-GB" sz="3600" b="1" dirty="0">
              <a:solidFill>
                <a:srgbClr val="8DC6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123749" y="1015715"/>
            <a:ext cx="6661994" cy="391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lvl="4" eaLnBrk="1" hangingPunct="1">
              <a:lnSpc>
                <a:spcPct val="150000"/>
              </a:lnSpc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Stakeholders are involved in all REC4EU’s steps and play a key role in reaching the policy improvement foreseen in the project. </a:t>
            </a:r>
          </a:p>
          <a:p>
            <a:pPr marL="273050" lvl="4">
              <a:lnSpc>
                <a:spcPct val="150000"/>
              </a:lnSpc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REC4EU designs an engagement path targeting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administrations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businesses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citizens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to be adapted to the regional contexts and policy needs.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83085" y="187284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3600" dirty="0">
              <a:solidFill>
                <a:srgbClr val="000000"/>
              </a:solidFill>
              <a:latin typeface="Roboto"/>
            </a:endParaRPr>
          </a:p>
          <a:p>
            <a:endParaRPr lang="it-IT" sz="3600" dirty="0">
              <a:solidFill>
                <a:srgbClr val="000000"/>
              </a:solidFill>
              <a:latin typeface="Roboto"/>
            </a:endParaRPr>
          </a:p>
          <a:p>
            <a:endParaRPr lang="it-IT" sz="3600" dirty="0">
              <a:solidFill>
                <a:srgbClr val="000000"/>
              </a:solidFill>
              <a:latin typeface="Roboto"/>
            </a:endParaRPr>
          </a:p>
          <a:p>
            <a:endParaRPr lang="it-IT" sz="3600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42" y="2628448"/>
            <a:ext cx="3624928" cy="182493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29" y="869889"/>
            <a:ext cx="4634037" cy="17102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8" y="4338719"/>
            <a:ext cx="4811886" cy="170483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123749" y="5148907"/>
            <a:ext cx="6895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Without engagement of territories and communities, the necessary shift towards different energy production/consumption schemes cannot be achieved </a:t>
            </a:r>
          </a:p>
          <a:p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09" y="4103359"/>
            <a:ext cx="3624928" cy="182493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05" y="4296492"/>
            <a:ext cx="4811886" cy="1704831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14755" y="5978359"/>
            <a:ext cx="5206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100 stakeholders reached </a:t>
            </a:r>
            <a:b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6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yellow flag with blue text&#10;&#10;Description automatically generated">
            <a:extLst>
              <a:ext uri="{FF2B5EF4-FFF2-40B4-BE49-F238E27FC236}">
                <a16:creationId xmlns:a16="http://schemas.microsoft.com/office/drawing/2014/main" id="{1453BF02-4CEF-560F-15F8-81BF8DAD0D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806" y="2011021"/>
            <a:ext cx="5641055" cy="20249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C173DB6-2C34-AAE8-87C9-F34D26BC6A77}"/>
              </a:ext>
            </a:extLst>
          </p:cNvPr>
          <p:cNvGrpSpPr/>
          <p:nvPr/>
        </p:nvGrpSpPr>
        <p:grpSpPr>
          <a:xfrm>
            <a:off x="782493" y="1524113"/>
            <a:ext cx="4024005" cy="3543665"/>
            <a:chOff x="2260398" y="1455676"/>
            <a:chExt cx="2939450" cy="2739799"/>
          </a:xfrm>
          <a:solidFill>
            <a:schemeClr val="accent2"/>
          </a:solidFill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98D951A-4116-EFED-3CF9-2CFAC6734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26068">
              <a:off x="4167545" y="3114015"/>
              <a:ext cx="1032303" cy="108146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8C3DF36-7C19-802F-D11A-145377585FCF}"/>
                </a:ext>
              </a:extLst>
            </p:cNvPr>
            <p:cNvGrpSpPr/>
            <p:nvPr/>
          </p:nvGrpSpPr>
          <p:grpSpPr>
            <a:xfrm>
              <a:off x="2260398" y="1455676"/>
              <a:ext cx="2196677" cy="2386655"/>
              <a:chOff x="3846146" y="1273694"/>
              <a:chExt cx="2196677" cy="2386655"/>
            </a:xfrm>
            <a:grpFill/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609D472-32D7-9BC0-3144-F8AAA76EE3D2}"/>
                  </a:ext>
                </a:extLst>
              </p:cNvPr>
              <p:cNvGrpSpPr/>
              <p:nvPr/>
            </p:nvGrpSpPr>
            <p:grpSpPr>
              <a:xfrm>
                <a:off x="4321134" y="1273694"/>
                <a:ext cx="1072018" cy="594193"/>
                <a:chOff x="4025581" y="1152277"/>
                <a:chExt cx="1618437" cy="897060"/>
              </a:xfrm>
              <a:grpFill/>
            </p:grpSpPr>
            <p:pic>
              <p:nvPicPr>
                <p:cNvPr id="22" name="Graphic 21">
                  <a:extLst>
                    <a:ext uri="{FF2B5EF4-FFF2-40B4-BE49-F238E27FC236}">
                      <a16:creationId xmlns:a16="http://schemas.microsoft.com/office/drawing/2014/main" id="{810C8D80-58D4-B4A5-11AF-C16F42D5CE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5581" y="1355216"/>
                  <a:ext cx="1023535" cy="694121"/>
                </a:xfrm>
                <a:prstGeom prst="rect">
                  <a:avLst/>
                </a:prstGeom>
              </p:spPr>
            </p:pic>
            <p:pic>
              <p:nvPicPr>
                <p:cNvPr id="23" name="Graphic 22">
                  <a:extLst>
                    <a:ext uri="{FF2B5EF4-FFF2-40B4-BE49-F238E27FC236}">
                      <a16:creationId xmlns:a16="http://schemas.microsoft.com/office/drawing/2014/main" id="{656EB029-5C5F-279E-B696-F181D089E1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4500000">
                  <a:off x="5001785" y="1152277"/>
                  <a:ext cx="642233" cy="642233"/>
                </a:xfrm>
                <a:prstGeom prst="rect">
                  <a:avLst/>
                </a:prstGeom>
              </p:spPr>
            </p:pic>
          </p:grpSp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AEBE1692-CA5B-1C27-C220-71FE7E29D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857647" y="1737395"/>
                <a:ext cx="2185175" cy="1922954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F1B072E-B0E3-7D86-C979-F9E60F90D034}"/>
                  </a:ext>
                </a:extLst>
              </p:cNvPr>
              <p:cNvSpPr/>
              <p:nvPr/>
            </p:nvSpPr>
            <p:spPr>
              <a:xfrm>
                <a:off x="3857647" y="2305006"/>
                <a:ext cx="2185176" cy="70788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14</a:t>
                </a:r>
                <a:endParaRPr lang="en-US" sz="4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448895-FF83-B484-CDA9-43C199C2D9B4}"/>
                  </a:ext>
                </a:extLst>
              </p:cNvPr>
              <p:cNvSpPr txBox="1"/>
              <p:nvPr/>
            </p:nvSpPr>
            <p:spPr>
              <a:xfrm>
                <a:off x="3846146" y="2989553"/>
                <a:ext cx="2185174" cy="3569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Good practices</a:t>
                </a:r>
              </a:p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Expected by the project</a:t>
                </a:r>
              </a:p>
            </p:txBody>
          </p:sp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EE4CE964-178B-1FEB-FE45-C970E0AAE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701270" y="1922170"/>
                <a:ext cx="523084" cy="354735"/>
              </a:xfrm>
              <a:prstGeom prst="rect">
                <a:avLst/>
              </a:prstGeom>
            </p:spPr>
          </p:pic>
        </p:grpSp>
      </p:grpSp>
      <p:sp>
        <p:nvSpPr>
          <p:cNvPr id="24" name="Subtitle 2">
            <a:extLst>
              <a:ext uri="{FF2B5EF4-FFF2-40B4-BE49-F238E27FC236}">
                <a16:creationId xmlns:a16="http://schemas.microsoft.com/office/drawing/2014/main" id="{5BF8D6F3-2684-2D6D-9537-EAA6AF74C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6" y="697812"/>
            <a:ext cx="8149273" cy="654108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REC4EU</a:t>
            </a:r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key outputs</a:t>
            </a:r>
            <a:endParaRPr lang="en-US" sz="3600" baseline="300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6B3D75-E8E5-34EE-F41F-DCBE43C83875}"/>
              </a:ext>
            </a:extLst>
          </p:cNvPr>
          <p:cNvSpPr txBox="1"/>
          <p:nvPr/>
        </p:nvSpPr>
        <p:spPr>
          <a:xfrm>
            <a:off x="2474434" y="4877204"/>
            <a:ext cx="8149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GP identified and uploaded in the Good practise database</a:t>
            </a:r>
          </a:p>
          <a:p>
            <a:endParaRPr lang="en-GB" sz="2400" b="1" dirty="0">
              <a:solidFill>
                <a:srgbClr val="95C1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200" b="1" dirty="0">
                <a:solidFill>
                  <a:srgbClr val="8DC6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r>
              <a:rPr lang="en-GB" sz="1200" b="1" dirty="0">
                <a:solidFill>
                  <a:srgbClr val="8DC6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read </a:t>
            </a:r>
            <a:r>
              <a:rPr lang="en-GB" sz="1200" b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</a:t>
            </a:r>
          </a:p>
        </p:txBody>
      </p:sp>
      <p:pic>
        <p:nvPicPr>
          <p:cNvPr id="2" name="Graphic 26">
            <a:extLst>
              <a:ext uri="{FF2B5EF4-FFF2-40B4-BE49-F238E27FC236}">
                <a16:creationId xmlns:a16="http://schemas.microsoft.com/office/drawing/2014/main" id="{2363E59C-3C23-8E1D-113F-489BD3584D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15756" y="4953695"/>
            <a:ext cx="474744" cy="4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0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43868" y="1689998"/>
            <a:ext cx="80645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4BD49AF-12AA-F844-B29C-D3F291AB5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6" y="133747"/>
            <a:ext cx="8149273" cy="654108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REC4EU</a:t>
            </a:r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b="1" dirty="0">
                <a:ea typeface="Open Sans" panose="020B0606030504020204" pitchFamily="34" charset="0"/>
                <a:cs typeface="Open Sans" panose="020B0606030504020204" pitchFamily="34" charset="0"/>
              </a:rPr>
              <a:t>Good Practices</a:t>
            </a:r>
            <a:endParaRPr lang="en-US" sz="3600" baseline="300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3BB428F-5A93-A3D2-7CF7-61D5132AD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170" y="1055340"/>
            <a:ext cx="8008284" cy="2340000"/>
          </a:xfrm>
          <a:prstGeom prst="rect">
            <a:avLst/>
          </a:prstGeom>
          <a:ln>
            <a:solidFill>
              <a:srgbClr val="95C11F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AF122F6-E6BD-0CAA-36C6-662DD7C12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8" y="3762429"/>
            <a:ext cx="7758947" cy="2340000"/>
          </a:xfrm>
          <a:prstGeom prst="rect">
            <a:avLst/>
          </a:prstGeom>
          <a:ln>
            <a:solidFill>
              <a:srgbClr val="95C11F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3DD8257-5720-AABD-AD88-55ACC49BA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925" y="3762429"/>
            <a:ext cx="3942049" cy="2340000"/>
          </a:xfrm>
          <a:prstGeom prst="rect">
            <a:avLst/>
          </a:prstGeom>
          <a:ln>
            <a:solidFill>
              <a:srgbClr val="95C11F"/>
            </a:solidFill>
          </a:ln>
        </p:spPr>
      </p:pic>
    </p:spTree>
    <p:extLst>
      <p:ext uri="{BB962C8B-B14F-4D97-AF65-F5344CB8AC3E}">
        <p14:creationId xmlns:p14="http://schemas.microsoft.com/office/powerpoint/2010/main" val="6523636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6" ma:contentTypeDescription="Create a new document." ma:contentTypeScope="" ma:versionID="3c4b638baae15a5b444997fa80192f43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50a472baa19f27197de283f39dd7ba95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3FC793-0237-4EB2-9E54-581B2D1B3CF6}">
  <ds:schemaRefs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75680805-e956-4cde-b5e2-b05f91aa9d1d"/>
    <ds:schemaRef ds:uri="ae1c26e0-bdd1-4ce2-bc5c-b06756f3bce7"/>
  </ds:schemaRefs>
</ds:datastoreItem>
</file>

<file path=customXml/itemProps3.xml><?xml version="1.0" encoding="utf-8"?>
<ds:datastoreItem xmlns:ds="http://schemas.openxmlformats.org/officeDocument/2006/customXml" ds:itemID="{36921E31-EDBE-42D2-9905-46D6272BE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842</Words>
  <Application>Microsoft Office PowerPoint</Application>
  <PresentationFormat>Widescreen</PresentationFormat>
  <Paragraphs>119</Paragraphs>
  <Slides>13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Arial</vt:lpstr>
      <vt:lpstr>Calibri</vt:lpstr>
      <vt:lpstr>Courier New</vt:lpstr>
      <vt:lpstr>Noto Sans Symbols</vt:lpstr>
      <vt:lpstr>Open Sans</vt:lpstr>
      <vt:lpstr>Open Sans</vt:lpstr>
      <vt:lpstr>Open Sans Semibold</vt:lpstr>
      <vt:lpstr>Roboto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Want to learn more about REC4EU?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Arrr Livorno3</cp:lastModifiedBy>
  <cp:revision>45</cp:revision>
  <dcterms:created xsi:type="dcterms:W3CDTF">2021-10-28T12:22:03Z</dcterms:created>
  <dcterms:modified xsi:type="dcterms:W3CDTF">2024-09-24T12:30:14Z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  <property fmtid="{D5CDD505-2E9C-101B-9397-08002B2CF9AE}" pid="4" name="ArticulateGUID">
    <vt:lpwstr>7EBB61C0-8530-4231-8087-095C005D9D82</vt:lpwstr>
  </property>
  <property fmtid="{D5CDD505-2E9C-101B-9397-08002B2CF9AE}" pid="5" name="ArticulatePath">
    <vt:lpwstr>2_GREEN_Project PPT</vt:lpwstr>
  </property>
</Properties>
</file>