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302" r:id="rId6"/>
    <p:sldId id="308" r:id="rId7"/>
    <p:sldId id="309" r:id="rId8"/>
    <p:sldId id="310" r:id="rId9"/>
    <p:sldId id="311" r:id="rId10"/>
    <p:sldId id="429" r:id="rId11"/>
    <p:sldId id="297" r:id="rId12"/>
    <p:sldId id="300" r:id="rId13"/>
    <p:sldId id="430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948B"/>
    <a:srgbClr val="95C11F"/>
    <a:srgbClr val="8DC63F"/>
    <a:srgbClr val="ADCD65"/>
    <a:srgbClr val="02A984"/>
    <a:srgbClr val="4AB698"/>
    <a:srgbClr val="E31D44"/>
    <a:srgbClr val="EB5C62"/>
    <a:srgbClr val="DAD7D0"/>
    <a:srgbClr val="154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73"/>
    <p:restoredTop sz="97867"/>
  </p:normalViewPr>
  <p:slideViewPr>
    <p:cSldViewPr snapToGrid="0" snapToObjects="1">
      <p:cViewPr varScale="1">
        <p:scale>
          <a:sx n="85" d="100"/>
          <a:sy n="85" d="100"/>
        </p:scale>
        <p:origin x="87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0" d="100"/>
          <a:sy n="170" d="100"/>
        </p:scale>
        <p:origin x="735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349516908212562E-2"/>
          <c:y val="0.16114538306392015"/>
          <c:w val="0.6289930308949665"/>
          <c:h val="0.70756194369885672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Europe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63500">
                <a:noFill/>
              </a:ln>
              <a:effectLst/>
            </c:spPr>
          </c:marker>
          <c:cat>
            <c:numRef>
              <c:f>Tabelle1!$A$2:$A$8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2018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2055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1">
                  <c:v>5.0999999999999996</c:v>
                </c:pt>
                <c:pt idx="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4A-43BD-B00D-CD3B9A9A272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Germany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Tabelle1!$A$2:$A$8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2018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2055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1">
                  <c:v>5.0999999999999996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4A-43BD-B00D-CD3B9A9A272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Bavaria</c:v>
                </c:pt>
              </c:strCache>
            </c:strRef>
          </c:tx>
          <c:spPr>
            <a:ln w="25400" cap="rnd">
              <a:solidFill>
                <a:srgbClr val="009FE3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Tabelle1!$A$2:$A$8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2018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2055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7.2</c:v>
                </c:pt>
                <c:pt idx="1">
                  <c:v>5.0999999999999996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4A-43BD-B00D-CD3B9A9A272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Pfaffenhofen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Tabelle1!$A$2:$A$8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2018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2055</c:v>
                </c:pt>
              </c:numCache>
            </c:numRef>
          </c:cat>
          <c:val>
            <c:numRef>
              <c:f>Tabelle1!$E$2:$E$8</c:f>
              <c:numCache>
                <c:formatCode>General</c:formatCode>
                <c:ptCount val="7"/>
                <c:pt idx="0">
                  <c:v>7.2</c:v>
                </c:pt>
                <c:pt idx="1">
                  <c:v>5.0999999999999996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4A-43BD-B00D-CD3B9A9A2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674608"/>
        <c:axId val="425675000"/>
      </c:lineChart>
      <c:catAx>
        <c:axId val="425674608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5675000"/>
        <c:crosses val="autoZero"/>
        <c:auto val="1"/>
        <c:lblAlgn val="ctr"/>
        <c:lblOffset val="100"/>
        <c:noMultiLvlLbl val="0"/>
      </c:catAx>
      <c:valAx>
        <c:axId val="425675000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nduit ITC Light" panose="02000406040000020004" pitchFamily="2" charset="0"/>
                <a:ea typeface="+mn-ea"/>
                <a:cs typeface="+mn-cs"/>
              </a:defRPr>
            </a:pPr>
            <a:endParaRPr lang="de-DE"/>
          </a:p>
        </c:txPr>
        <c:crossAx val="425674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nduit ITC Light" panose="02000406040000020004" pitchFamily="2" charset="0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nduit ITC Light" panose="02000406040000020004" pitchFamily="2" charset="0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nduit ITC Light" panose="02000406040000020004" pitchFamily="2" charset="0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67623799789757988"/>
          <c:y val="0.17191489904857443"/>
          <c:w val="0.15017720735351683"/>
          <c:h val="0.332179674793096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nduit ITC Light" panose="02000406040000020004" pitchFamily="2" charset="0"/>
              <a:ea typeface="+mn-ea"/>
              <a:cs typeface="+mn-cs"/>
            </a:defRPr>
          </a:pPr>
          <a:endParaRPr lang="de-DE"/>
        </a:p>
      </c:txPr>
    </c:legend>
    <c:plotVisOnly val="0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234C5E-F7D7-2046-B4D3-FEAAD11E33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943C7-AFFB-0A44-B14A-71AD8E924E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BFFEE-02C1-D34F-B368-531E7AF6C298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366BF-BC85-4647-9A27-F5DBBF483D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A96A0-2516-2641-8F36-69962D37D7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5213F-2B90-9B46-AA6B-5C3A9C1784D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1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8AFC2-B9AD-9D45-A312-C31134993081}" type="datetimeFigureOut">
              <a:rPr lang="en-LU" smtClean="0"/>
              <a:t>05/11/2023</a:t>
            </a:fld>
            <a:endParaRPr lang="en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78849-6A58-5242-AAB8-69E086EC2380}" type="slidenum">
              <a:rPr lang="en-LU" smtClean="0"/>
              <a:t>‹Nr.›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51828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399395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2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91209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 nr">
            <a:extLst>
              <a:ext uri="{FF2B5EF4-FFF2-40B4-BE49-F238E27FC236}">
                <a16:creationId xmlns:a16="http://schemas.microsoft.com/office/drawing/2014/main" id="{39562968-8106-F841-9635-7E9E4D159A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6" y="1787131"/>
            <a:ext cx="3960000" cy="2880000"/>
          </a:xfrm>
        </p:spPr>
        <p:txBody>
          <a:bodyPr>
            <a:noAutofit/>
          </a:bodyPr>
          <a:lstStyle>
            <a:lvl1pPr marL="0" indent="0" algn="r">
              <a:buNone/>
              <a:defRPr sz="1960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LU" dirty="0"/>
              <a:t>1.</a:t>
            </a:r>
          </a:p>
        </p:txBody>
      </p:sp>
      <p:sp>
        <p:nvSpPr>
          <p:cNvPr id="9" name="PH Title">
            <a:extLst>
              <a:ext uri="{FF2B5EF4-FFF2-40B4-BE49-F238E27FC236}">
                <a16:creationId xmlns:a16="http://schemas.microsoft.com/office/drawing/2014/main" id="{12814867-7861-A94F-A615-7F8655383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6172" y="1871011"/>
            <a:ext cx="7200000" cy="288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dirty="0" err="1"/>
              <a:t>Chapter</a:t>
            </a:r>
            <a:r>
              <a:rPr lang="fr-CH" dirty="0"/>
              <a:t> </a:t>
            </a:r>
          </a:p>
          <a:p>
            <a:pPr lvl="0"/>
            <a:r>
              <a:rPr lang="en-LU"/>
              <a:t>Title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139955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63E3-5589-7A4D-913F-2C0DB99C2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latin typeface="Open Sans" panose="020B0606030504020204" pitchFamily="34" charset="0"/>
              </a:defRPr>
            </a:lvl1pPr>
            <a:lvl2pPr>
              <a:defRPr baseline="0">
                <a:latin typeface="Open Sans" panose="020B0606030504020204" pitchFamily="34" charset="0"/>
              </a:defRPr>
            </a:lvl2pPr>
            <a:lvl3pPr>
              <a:defRPr baseline="0">
                <a:latin typeface="Open Sans" panose="020B0606030504020204" pitchFamily="34" charset="0"/>
              </a:defRPr>
            </a:lvl3pPr>
            <a:lvl4pPr>
              <a:defRPr baseline="0">
                <a:latin typeface="Open Sans" panose="020B0606030504020204" pitchFamily="34" charset="0"/>
              </a:defRPr>
            </a:lvl4pPr>
            <a:lvl5pPr>
              <a:defRPr baseline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1D523-8FB1-0741-9A90-3EB7DA5E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69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91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240D-F525-4C4B-9C01-A04F31900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FB876-C58C-724F-AB30-DDB121D8C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9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0A14-D314-0F4D-87E0-28291807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6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E1E204-95BD-C64E-9AF8-3484D6D8E776}"/>
              </a:ext>
            </a:extLst>
          </p:cNvPr>
          <p:cNvSpPr/>
          <p:nvPr userDrawn="1"/>
        </p:nvSpPr>
        <p:spPr>
          <a:xfrm>
            <a:off x="0" y="6655202"/>
            <a:ext cx="12192000" cy="216319"/>
          </a:xfrm>
          <a:prstGeom prst="rect">
            <a:avLst/>
          </a:prstGeom>
          <a:solidFill>
            <a:srgbClr val="ADC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790542-D4A0-4449-9B95-7C3D8BCFA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4ABBD-A6F1-6647-B544-59258C2B0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BB389-1FC5-9241-8F0E-5EFE45C6A136}"/>
              </a:ext>
            </a:extLst>
          </p:cNvPr>
          <p:cNvSpPr txBox="1"/>
          <p:nvPr userDrawn="1"/>
        </p:nvSpPr>
        <p:spPr>
          <a:xfrm>
            <a:off x="11043090" y="-5631"/>
            <a:ext cx="115222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4835AFB5-5EA9-C74E-A07C-DC34F95845EC}" type="slidenum">
              <a:rPr lang="en-US" sz="12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‹Nr.›</a:t>
            </a:fld>
            <a:endParaRPr lang="en-US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5A039BC-8FD7-7749-A038-07FB45CF9C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83788" y="6655202"/>
            <a:ext cx="1308212" cy="21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1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5" r:id="rId3"/>
    <p:sldLayoutId id="2147483649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9" Type="http://schemas.openxmlformats.org/officeDocument/2006/relationships/image" Target="../media/image62.svg"/><Relationship Id="rId21" Type="http://schemas.openxmlformats.org/officeDocument/2006/relationships/image" Target="../media/image44.svg"/><Relationship Id="rId34" Type="http://schemas.openxmlformats.org/officeDocument/2006/relationships/image" Target="../media/image57.png"/><Relationship Id="rId42" Type="http://schemas.openxmlformats.org/officeDocument/2006/relationships/image" Target="../media/image65.png"/><Relationship Id="rId47" Type="http://schemas.openxmlformats.org/officeDocument/2006/relationships/image" Target="../media/image70.svg"/><Relationship Id="rId50" Type="http://schemas.openxmlformats.org/officeDocument/2006/relationships/image" Target="../media/image73.png"/><Relationship Id="rId55" Type="http://schemas.openxmlformats.org/officeDocument/2006/relationships/image" Target="../media/image78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svg"/><Relationship Id="rId38" Type="http://schemas.openxmlformats.org/officeDocument/2006/relationships/image" Target="../media/image61.png"/><Relationship Id="rId46" Type="http://schemas.openxmlformats.org/officeDocument/2006/relationships/image" Target="../media/image69.png"/><Relationship Id="rId2" Type="http://schemas.openxmlformats.org/officeDocument/2006/relationships/image" Target="../media/image1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svg"/><Relationship Id="rId41" Type="http://schemas.openxmlformats.org/officeDocument/2006/relationships/image" Target="../media/image64.svg"/><Relationship Id="rId54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37" Type="http://schemas.openxmlformats.org/officeDocument/2006/relationships/image" Target="../media/image60.svg"/><Relationship Id="rId40" Type="http://schemas.openxmlformats.org/officeDocument/2006/relationships/image" Target="../media/image63.png"/><Relationship Id="rId45" Type="http://schemas.openxmlformats.org/officeDocument/2006/relationships/image" Target="../media/image68.svg"/><Relationship Id="rId53" Type="http://schemas.openxmlformats.org/officeDocument/2006/relationships/image" Target="../media/image76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6.svg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49" Type="http://schemas.openxmlformats.org/officeDocument/2006/relationships/image" Target="../media/image72.svg"/><Relationship Id="rId57" Type="http://schemas.openxmlformats.org/officeDocument/2006/relationships/image" Target="../media/image80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31" Type="http://schemas.openxmlformats.org/officeDocument/2006/relationships/image" Target="../media/image54.svg"/><Relationship Id="rId44" Type="http://schemas.openxmlformats.org/officeDocument/2006/relationships/image" Target="../media/image67.png"/><Relationship Id="rId52" Type="http://schemas.openxmlformats.org/officeDocument/2006/relationships/image" Target="../media/image7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svg"/><Relationship Id="rId30" Type="http://schemas.openxmlformats.org/officeDocument/2006/relationships/image" Target="../media/image53.png"/><Relationship Id="rId35" Type="http://schemas.openxmlformats.org/officeDocument/2006/relationships/image" Target="../media/image58.svg"/><Relationship Id="rId43" Type="http://schemas.openxmlformats.org/officeDocument/2006/relationships/image" Target="../media/image66.svg"/><Relationship Id="rId48" Type="http://schemas.openxmlformats.org/officeDocument/2006/relationships/image" Target="../media/image71.png"/><Relationship Id="rId56" Type="http://schemas.openxmlformats.org/officeDocument/2006/relationships/image" Target="../media/image79.png"/><Relationship Id="rId8" Type="http://schemas.openxmlformats.org/officeDocument/2006/relationships/image" Target="../media/image31.png"/><Relationship Id="rId51" Type="http://schemas.openxmlformats.org/officeDocument/2006/relationships/image" Target="../media/image74.svg"/><Relationship Id="rId3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0D364B-01C8-1F9B-7863-1E6614E174E5}"/>
              </a:ext>
            </a:extLst>
          </p:cNvPr>
          <p:cNvSpPr txBox="1"/>
          <p:nvPr/>
        </p:nvSpPr>
        <p:spPr>
          <a:xfrm>
            <a:off x="971501" y="5914507"/>
            <a:ext cx="3123068" cy="276999"/>
          </a:xfrm>
          <a:prstGeom prst="rect">
            <a:avLst/>
          </a:prstGeom>
          <a:solidFill>
            <a:srgbClr val="95C1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MAY 2023 | Ferrara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266E3-6269-77BB-C7AB-F095C5FB0E02}"/>
              </a:ext>
            </a:extLst>
          </p:cNvPr>
          <p:cNvSpPr txBox="1"/>
          <p:nvPr/>
        </p:nvSpPr>
        <p:spPr>
          <a:xfrm>
            <a:off x="914655" y="4569800"/>
            <a:ext cx="8310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Dr. Peter Stapel</a:t>
            </a:r>
          </a:p>
          <a:p>
            <a:r>
              <a:rPr lang="en-GB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department for Climate Protection and Sustainability</a:t>
            </a:r>
          </a:p>
          <a:p>
            <a:r>
              <a:rPr lang="en-GB" i="1" dirty="0">
                <a:solidFill>
                  <a:srgbClr val="95C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peter.stapel@stadt-pfaffenhofen.de</a:t>
            </a:r>
            <a:endParaRPr lang="en-US" dirty="0">
              <a:solidFill>
                <a:srgbClr val="95C11F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2CB5B61-813A-D760-8800-6F3EC8037F85}"/>
              </a:ext>
            </a:extLst>
          </p:cNvPr>
          <p:cNvSpPr txBox="1">
            <a:spLocks/>
          </p:cNvSpPr>
          <p:nvPr/>
        </p:nvSpPr>
        <p:spPr>
          <a:xfrm>
            <a:off x="844115" y="2727865"/>
            <a:ext cx="9144000" cy="17224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Stadtverwaltung</a:t>
            </a:r>
            <a:r>
              <a:rPr lang="en-US" sz="48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dirty="0" err="1">
                <a:ea typeface="Open Sans" panose="020B0606030504020204" pitchFamily="34" charset="0"/>
                <a:cs typeface="Open Sans" panose="020B0606030504020204" pitchFamily="34" charset="0"/>
              </a:rPr>
              <a:t>Pfaffenhofen</a:t>
            </a:r>
            <a:endParaRPr lang="en-US" sz="4800" dirty="0">
              <a:solidFill>
                <a:srgbClr val="95948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95C11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Contribution and objectives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CF6D696-21F6-1F46-66FA-D774C63A4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03" y="346791"/>
            <a:ext cx="6632989" cy="238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8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E17B2-6BB6-4740-9051-DF8EBE8BB3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296473E-CEAB-4944-B5C7-5AB5422E2E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A51DB69-C6AE-42D8-BBB6-4002BA2BD8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496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8CD177-C9F7-DC9C-C17E-6BCD59985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726" y="465433"/>
            <a:ext cx="647700" cy="2857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2E3DC99-5C32-B030-8FD5-58F38A68E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726" y="1018389"/>
            <a:ext cx="276225" cy="2857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9F8746A-9613-1771-49ED-C75E71D92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20392" y="5033447"/>
            <a:ext cx="514350" cy="5715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2E2DBC3-808D-3370-2A28-BA533E75F2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96555" y="3940961"/>
            <a:ext cx="962025" cy="8477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FEF47D4-EAD7-2DF3-E99E-E2BD4C33A7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79361" y="2868494"/>
            <a:ext cx="942975" cy="8286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AE8259D-BCB4-A04B-9BA5-105B6A63A6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53692" y="1776977"/>
            <a:ext cx="962025" cy="84772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84CB7D4-31FE-BC87-BBF4-C85D0DE91E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10830" y="459766"/>
            <a:ext cx="1047750" cy="107632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C688271-7EA9-D218-E7D5-CB2BD3EA86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726" y="4959170"/>
            <a:ext cx="1028700" cy="100012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F50247A-BD06-68D5-1EDB-C4A2D1C181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2204" y="3736409"/>
            <a:ext cx="971550" cy="88582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265A7AD-717D-1E54-1641-098F1254C4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2726" y="2543175"/>
            <a:ext cx="971550" cy="88582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BB12A6C-7FFD-527E-8106-7D6BA4B42A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6790" y="2081778"/>
            <a:ext cx="971550" cy="23812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CEA797-A12B-327A-2BBB-31D907A186C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2726" y="1573896"/>
            <a:ext cx="971550" cy="23812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6A1CE91-7F62-5C58-F262-ED4C4F911A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656227" y="583590"/>
            <a:ext cx="942975" cy="82867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812809C-FB73-94ED-DEF9-33757E16075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584789" y="2900362"/>
            <a:ext cx="2981325" cy="8572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13058B1-6E40-082D-E83A-EDF90852DE5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584789" y="1996053"/>
            <a:ext cx="1085850" cy="8572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410D97E-F88B-2152-06E9-9CFF7C5BC5F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127714" y="4528622"/>
            <a:ext cx="523875" cy="7905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62248E0-4CDA-0160-FE43-DE794FAA117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514922" y="4519097"/>
            <a:ext cx="523875" cy="7905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C53955-5F75-2618-052B-1EBB6825F65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20076" y="4519097"/>
            <a:ext cx="657225" cy="8001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5E2C7F-6EC4-5D09-DEF1-DD07CDFDBB8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493869" y="4538147"/>
            <a:ext cx="781050" cy="7810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FA99E24-E855-29F0-37DD-7828A15F538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178906" y="5493360"/>
            <a:ext cx="523875" cy="7905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80E542-6FE5-3C16-A735-71B8DBF5A3F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566114" y="5483835"/>
            <a:ext cx="523875" cy="7905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00C2C82-9F91-D579-8D82-A929821C354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771268" y="5483835"/>
            <a:ext cx="657225" cy="800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DE12E6E-0EDC-CFB7-E71E-745D1CC3686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545061" y="5502885"/>
            <a:ext cx="781050" cy="78105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09094FF-0216-6299-3E6A-099CEF98290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004230" y="3361849"/>
            <a:ext cx="942975" cy="8286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458071D-0F59-C766-34EA-7C1EC2AB498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117212" y="3379101"/>
            <a:ext cx="942975" cy="8286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C7F1DBE-2D44-DE48-3D2D-EB2733BE667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5060721" y="3392343"/>
            <a:ext cx="942975" cy="8286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ECC6D03-33A7-2716-1938-B0940B6895C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22006" y="3392343"/>
            <a:ext cx="962025" cy="84772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D0F4A07-E9EC-2BCA-C687-8300CCFD04D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82739" y="3412623"/>
            <a:ext cx="9620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6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45000200-37B2-714F-A803-8E0E7A7E9EED}"/>
              </a:ext>
            </a:extLst>
          </p:cNvPr>
          <p:cNvSpPr>
            <a:spLocks noChangeAspect="1"/>
          </p:cNvSpPr>
          <p:nvPr/>
        </p:nvSpPr>
        <p:spPr>
          <a:xfrm>
            <a:off x="5688505" y="920437"/>
            <a:ext cx="5793946" cy="5081106"/>
          </a:xfrm>
          <a:custGeom>
            <a:avLst/>
            <a:gdLst>
              <a:gd name="connsiteX0" fmla="*/ 256493 w 942905"/>
              <a:gd name="connsiteY0" fmla="*/ 826898 h 826898"/>
              <a:gd name="connsiteX1" fmla="*/ 220656 w 942905"/>
              <a:gd name="connsiteY1" fmla="*/ 806273 h 826898"/>
              <a:gd name="connsiteX2" fmla="*/ 5448 w 942905"/>
              <a:gd name="connsiteY2" fmla="*/ 434075 h 826898"/>
              <a:gd name="connsiteX3" fmla="*/ 5448 w 942905"/>
              <a:gd name="connsiteY3" fmla="*/ 392824 h 826898"/>
              <a:gd name="connsiteX4" fmla="*/ 220656 w 942905"/>
              <a:gd name="connsiteY4" fmla="*/ 20625 h 826898"/>
              <a:gd name="connsiteX5" fmla="*/ 256493 w 942905"/>
              <a:gd name="connsiteY5" fmla="*/ 0 h 826898"/>
              <a:gd name="connsiteX6" fmla="*/ 686816 w 942905"/>
              <a:gd name="connsiteY6" fmla="*/ 0 h 826898"/>
              <a:gd name="connsiteX7" fmla="*/ 722558 w 942905"/>
              <a:gd name="connsiteY7" fmla="*/ 20625 h 826898"/>
              <a:gd name="connsiteX8" fmla="*/ 937389 w 942905"/>
              <a:gd name="connsiteY8" fmla="*/ 392824 h 826898"/>
              <a:gd name="connsiteX9" fmla="*/ 937389 w 942905"/>
              <a:gd name="connsiteY9" fmla="*/ 434075 h 826898"/>
              <a:gd name="connsiteX10" fmla="*/ 722558 w 942905"/>
              <a:gd name="connsiteY10" fmla="*/ 806273 h 826898"/>
              <a:gd name="connsiteX11" fmla="*/ 686816 w 942905"/>
              <a:gd name="connsiteY11" fmla="*/ 826898 h 82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05" h="826898">
                <a:moveTo>
                  <a:pt x="256493" y="826898"/>
                </a:moveTo>
                <a:cubicBezTo>
                  <a:pt x="241723" y="826882"/>
                  <a:pt x="228075" y="819028"/>
                  <a:pt x="220656" y="806273"/>
                </a:cubicBezTo>
                <a:lnTo>
                  <a:pt x="5448" y="434075"/>
                </a:lnTo>
                <a:cubicBezTo>
                  <a:pt x="-1816" y="421281"/>
                  <a:pt x="-1816" y="405617"/>
                  <a:pt x="5448" y="392824"/>
                </a:cubicBezTo>
                <a:lnTo>
                  <a:pt x="220656" y="20625"/>
                </a:lnTo>
                <a:cubicBezTo>
                  <a:pt x="228075" y="7871"/>
                  <a:pt x="241723" y="16"/>
                  <a:pt x="256493" y="0"/>
                </a:cubicBezTo>
                <a:lnTo>
                  <a:pt x="686816" y="0"/>
                </a:lnTo>
                <a:cubicBezTo>
                  <a:pt x="701557" y="30"/>
                  <a:pt x="715171" y="7886"/>
                  <a:pt x="722558" y="20625"/>
                </a:cubicBezTo>
                <a:lnTo>
                  <a:pt x="937389" y="392824"/>
                </a:lnTo>
                <a:cubicBezTo>
                  <a:pt x="944745" y="405592"/>
                  <a:pt x="944745" y="421307"/>
                  <a:pt x="937389" y="434075"/>
                </a:cubicBezTo>
                <a:lnTo>
                  <a:pt x="722558" y="806273"/>
                </a:lnTo>
                <a:cubicBezTo>
                  <a:pt x="715171" y="819013"/>
                  <a:pt x="701557" y="826868"/>
                  <a:pt x="686816" y="826898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LU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DF4855A-251A-0A44-A4F1-1CCDF6170ED8}"/>
              </a:ext>
            </a:extLst>
          </p:cNvPr>
          <p:cNvSpPr txBox="1">
            <a:spLocks/>
          </p:cNvSpPr>
          <p:nvPr/>
        </p:nvSpPr>
        <p:spPr>
          <a:xfrm>
            <a:off x="864097" y="758365"/>
            <a:ext cx="8149273" cy="654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Stadt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Pfaffenhofen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a.d.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</a:t>
            </a:r>
            <a:endParaRPr lang="en-US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6F6887-8E7F-E649-9141-82A3C283C130}"/>
              </a:ext>
            </a:extLst>
          </p:cNvPr>
          <p:cNvSpPr/>
          <p:nvPr/>
        </p:nvSpPr>
        <p:spPr>
          <a:xfrm>
            <a:off x="910060" y="2022959"/>
            <a:ext cx="412945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5C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26.654</a:t>
            </a:r>
          </a:p>
          <a:p>
            <a:r>
              <a:rPr lang="en-US" sz="1600" dirty="0">
                <a:latin typeface="Open Sans" panose="020B0606030504020204" pitchFamily="34" charset="0"/>
              </a:rPr>
              <a:t>inhabitants</a:t>
            </a:r>
          </a:p>
          <a:p>
            <a:r>
              <a:rPr lang="en-US" sz="2800" b="1" dirty="0">
                <a:solidFill>
                  <a:srgbClr val="95C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92,6 km²</a:t>
            </a:r>
          </a:p>
          <a:p>
            <a:r>
              <a:rPr lang="en-US" sz="1600" dirty="0">
                <a:latin typeface="Open Sans" panose="020B0606030504020204" pitchFamily="34" charset="0"/>
              </a:rPr>
              <a:t>Area</a:t>
            </a:r>
          </a:p>
          <a:p>
            <a:r>
              <a:rPr lang="en-US" sz="2800" b="1" dirty="0">
                <a:solidFill>
                  <a:srgbClr val="95C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 of the district</a:t>
            </a:r>
          </a:p>
          <a:p>
            <a:r>
              <a:rPr lang="en-US" sz="1600" dirty="0">
                <a:latin typeface="Open Sans" panose="020B0606030504020204" pitchFamily="34" charset="0"/>
              </a:rPr>
              <a:t>Landkreis </a:t>
            </a:r>
            <a:r>
              <a:rPr lang="en-US" sz="1600" dirty="0" err="1">
                <a:latin typeface="Open Sans" panose="020B0606030504020204" pitchFamily="34" charset="0"/>
              </a:rPr>
              <a:t>Pfaffenhofen</a:t>
            </a:r>
            <a:r>
              <a:rPr lang="en-US" sz="1600" dirty="0">
                <a:latin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</a:rPr>
              <a:t>a.d.</a:t>
            </a:r>
            <a:r>
              <a:rPr lang="en-US" sz="1600" dirty="0">
                <a:latin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</a:rPr>
              <a:t>Ilm</a:t>
            </a:r>
            <a:endParaRPr lang="en-US" sz="1600" dirty="0">
              <a:latin typeface="Open Sans" panose="020B0606030504020204" pitchFamily="34" charset="0"/>
            </a:endParaRPr>
          </a:p>
          <a:p>
            <a:r>
              <a:rPr lang="en-US" sz="2800" b="1" dirty="0" err="1">
                <a:solidFill>
                  <a:srgbClr val="95C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Hallertau</a:t>
            </a:r>
            <a:endParaRPr lang="en-US" sz="2800" b="1" dirty="0">
              <a:solidFill>
                <a:srgbClr val="95C1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</a:rPr>
              <a:t>Biggest hops growing area in the world</a:t>
            </a:r>
          </a:p>
          <a:p>
            <a:endParaRPr lang="en-US" sz="2800" b="1" dirty="0">
              <a:solidFill>
                <a:srgbClr val="95C1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b="1" dirty="0">
              <a:solidFill>
                <a:srgbClr val="959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990A23-FF50-6542-820C-2ED71BDA1C93}"/>
              </a:ext>
            </a:extLst>
          </p:cNvPr>
          <p:cNvSpPr txBox="1"/>
          <p:nvPr/>
        </p:nvSpPr>
        <p:spPr>
          <a:xfrm>
            <a:off x="5440627" y="4245924"/>
            <a:ext cx="972598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50FBA8D-6BC9-3BDE-0885-6AC87A2BD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9514" y="5051650"/>
            <a:ext cx="1000149" cy="11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80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1F9F7C-EB6C-B84C-9531-356B037F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97" y="758365"/>
            <a:ext cx="8149273" cy="838866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Stadt </a:t>
            </a:r>
            <a:r>
              <a:rPr lang="en-GB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Pfaffenhofen</a:t>
            </a:r>
            <a:r>
              <a:rPr lang="en-GB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a.d.</a:t>
            </a:r>
            <a:r>
              <a:rPr lang="en-GB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73E3DC-917C-7545-A4AA-C429D5514447}"/>
              </a:ext>
            </a:extLst>
          </p:cNvPr>
          <p:cNvSpPr/>
          <p:nvPr/>
        </p:nvSpPr>
        <p:spPr>
          <a:xfrm>
            <a:off x="910059" y="2022959"/>
            <a:ext cx="5410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5C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</a:t>
            </a:r>
          </a:p>
          <a:p>
            <a:endParaRPr lang="en-US" sz="2800" b="1" dirty="0">
              <a:solidFill>
                <a:srgbClr val="959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</a:rPr>
              <a:t>Situated in the middle of Germany's No. 1 growth region</a:t>
            </a:r>
          </a:p>
        </p:txBody>
      </p:sp>
      <p:pic>
        <p:nvPicPr>
          <p:cNvPr id="15" name="Inhaltsplatzhalter 4" descr="lageskizze.jpg">
            <a:extLst>
              <a:ext uri="{FF2B5EF4-FFF2-40B4-BE49-F238E27FC236}">
                <a16:creationId xmlns:a16="http://schemas.microsoft.com/office/drawing/2014/main" id="{2D4FB268-ECBD-4D09-A716-A356C48DC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321" y="1370430"/>
            <a:ext cx="4309608" cy="41171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6A79DB1-2BDE-4584-B29D-E16F1EDF7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59" y="3581992"/>
            <a:ext cx="3082092" cy="950598"/>
          </a:xfrm>
          <a:prstGeom prst="rect">
            <a:avLst/>
          </a:prstGeom>
        </p:spPr>
      </p:pic>
      <p:sp>
        <p:nvSpPr>
          <p:cNvPr id="20" name="Rectangle 18">
            <a:extLst>
              <a:ext uri="{FF2B5EF4-FFF2-40B4-BE49-F238E27FC236}">
                <a16:creationId xmlns:a16="http://schemas.microsoft.com/office/drawing/2014/main" id="{5BA32E2D-2925-45FE-B03B-CA310E14DA2C}"/>
              </a:ext>
            </a:extLst>
          </p:cNvPr>
          <p:cNvSpPr/>
          <p:nvPr/>
        </p:nvSpPr>
        <p:spPr>
          <a:xfrm>
            <a:off x="910058" y="4532590"/>
            <a:ext cx="51859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/>
              </a:rPr>
              <a:t>© Screenshot – </a:t>
            </a:r>
            <a:r>
              <a:rPr lang="en-US" sz="1600" dirty="0" err="1">
                <a:latin typeface="Open Sans" panose="020B0606030504020204"/>
              </a:rPr>
              <a:t>Pfaffenhofener</a:t>
            </a:r>
            <a:r>
              <a:rPr lang="en-US" sz="1600" dirty="0">
                <a:latin typeface="Open Sans" panose="020B0606030504020204"/>
              </a:rPr>
              <a:t> </a:t>
            </a:r>
            <a:r>
              <a:rPr lang="en-US" sz="1600" dirty="0" err="1">
                <a:latin typeface="Open Sans" panose="020B0606030504020204"/>
              </a:rPr>
              <a:t>Kurier</a:t>
            </a:r>
            <a:r>
              <a:rPr lang="en-US" sz="1600" dirty="0">
                <a:latin typeface="Open Sans" panose="020B0606030504020204"/>
              </a:rPr>
              <a:t> – 08.05.2023</a:t>
            </a:r>
            <a:endParaRPr lang="en-US" sz="1600" dirty="0">
              <a:latin typeface="Open Sans" panose="020B0606030504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B3E8A8-AB2C-4D0D-B174-528EB4BDD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97" y="5002478"/>
            <a:ext cx="5658640" cy="819264"/>
          </a:xfrm>
          <a:prstGeom prst="rect">
            <a:avLst/>
          </a:prstGeom>
        </p:spPr>
      </p:pic>
      <p:sp>
        <p:nvSpPr>
          <p:cNvPr id="21" name="Rectangle 18">
            <a:extLst>
              <a:ext uri="{FF2B5EF4-FFF2-40B4-BE49-F238E27FC236}">
                <a16:creationId xmlns:a16="http://schemas.microsoft.com/office/drawing/2014/main" id="{B6D06AC6-055D-4D62-8F7C-AB053CA68B2E}"/>
              </a:ext>
            </a:extLst>
          </p:cNvPr>
          <p:cNvSpPr/>
          <p:nvPr/>
        </p:nvSpPr>
        <p:spPr>
          <a:xfrm>
            <a:off x="910057" y="5672615"/>
            <a:ext cx="51859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/>
              </a:rPr>
              <a:t>© Screenshots – </a:t>
            </a:r>
            <a:r>
              <a:rPr lang="en-US" sz="1600" dirty="0" err="1">
                <a:latin typeface="Open Sans" panose="020B0606030504020204"/>
              </a:rPr>
              <a:t>Immoscout</a:t>
            </a:r>
            <a:r>
              <a:rPr lang="en-US" sz="1600" dirty="0">
                <a:latin typeface="Open Sans" panose="020B0606030504020204"/>
              </a:rPr>
              <a:t> 24 – 08.05.2023</a:t>
            </a:r>
            <a:endParaRPr lang="en-US" sz="1600" dirty="0">
              <a:latin typeface="Open Sans" panose="020B0606030504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8DE82E-0B33-462C-939C-99E97DE54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9"/>
          <a:stretch/>
        </p:blipFill>
        <p:spPr>
          <a:xfrm>
            <a:off x="5471160" y="5025959"/>
            <a:ext cx="2222145" cy="12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96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6">
            <a:extLst>
              <a:ext uri="{FF2B5EF4-FFF2-40B4-BE49-F238E27FC236}">
                <a16:creationId xmlns:a16="http://schemas.microsoft.com/office/drawing/2014/main" id="{8AA77860-7C87-4C07-B6FA-0ABCF7D88655}"/>
              </a:ext>
            </a:extLst>
          </p:cNvPr>
          <p:cNvSpPr>
            <a:spLocks noChangeAspect="1"/>
          </p:cNvSpPr>
          <p:nvPr/>
        </p:nvSpPr>
        <p:spPr>
          <a:xfrm>
            <a:off x="321880" y="1769077"/>
            <a:ext cx="3785595" cy="3319846"/>
          </a:xfrm>
          <a:custGeom>
            <a:avLst/>
            <a:gdLst>
              <a:gd name="connsiteX0" fmla="*/ 256493 w 942905"/>
              <a:gd name="connsiteY0" fmla="*/ 826898 h 826898"/>
              <a:gd name="connsiteX1" fmla="*/ 220656 w 942905"/>
              <a:gd name="connsiteY1" fmla="*/ 806273 h 826898"/>
              <a:gd name="connsiteX2" fmla="*/ 5448 w 942905"/>
              <a:gd name="connsiteY2" fmla="*/ 434075 h 826898"/>
              <a:gd name="connsiteX3" fmla="*/ 5448 w 942905"/>
              <a:gd name="connsiteY3" fmla="*/ 392824 h 826898"/>
              <a:gd name="connsiteX4" fmla="*/ 220656 w 942905"/>
              <a:gd name="connsiteY4" fmla="*/ 20625 h 826898"/>
              <a:gd name="connsiteX5" fmla="*/ 256493 w 942905"/>
              <a:gd name="connsiteY5" fmla="*/ 0 h 826898"/>
              <a:gd name="connsiteX6" fmla="*/ 686816 w 942905"/>
              <a:gd name="connsiteY6" fmla="*/ 0 h 826898"/>
              <a:gd name="connsiteX7" fmla="*/ 722558 w 942905"/>
              <a:gd name="connsiteY7" fmla="*/ 20625 h 826898"/>
              <a:gd name="connsiteX8" fmla="*/ 937389 w 942905"/>
              <a:gd name="connsiteY8" fmla="*/ 392824 h 826898"/>
              <a:gd name="connsiteX9" fmla="*/ 937389 w 942905"/>
              <a:gd name="connsiteY9" fmla="*/ 434075 h 826898"/>
              <a:gd name="connsiteX10" fmla="*/ 722558 w 942905"/>
              <a:gd name="connsiteY10" fmla="*/ 806273 h 826898"/>
              <a:gd name="connsiteX11" fmla="*/ 686816 w 942905"/>
              <a:gd name="connsiteY11" fmla="*/ 826898 h 82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05" h="826898">
                <a:moveTo>
                  <a:pt x="256493" y="826898"/>
                </a:moveTo>
                <a:cubicBezTo>
                  <a:pt x="241723" y="826882"/>
                  <a:pt x="228075" y="819028"/>
                  <a:pt x="220656" y="806273"/>
                </a:cubicBezTo>
                <a:lnTo>
                  <a:pt x="5448" y="434075"/>
                </a:lnTo>
                <a:cubicBezTo>
                  <a:pt x="-1816" y="421281"/>
                  <a:pt x="-1816" y="405617"/>
                  <a:pt x="5448" y="392824"/>
                </a:cubicBezTo>
                <a:lnTo>
                  <a:pt x="220656" y="20625"/>
                </a:lnTo>
                <a:cubicBezTo>
                  <a:pt x="228075" y="7871"/>
                  <a:pt x="241723" y="16"/>
                  <a:pt x="256493" y="0"/>
                </a:cubicBezTo>
                <a:lnTo>
                  <a:pt x="686816" y="0"/>
                </a:lnTo>
                <a:cubicBezTo>
                  <a:pt x="701557" y="30"/>
                  <a:pt x="715171" y="7886"/>
                  <a:pt x="722558" y="20625"/>
                </a:cubicBezTo>
                <a:lnTo>
                  <a:pt x="937389" y="392824"/>
                </a:lnTo>
                <a:cubicBezTo>
                  <a:pt x="944745" y="405592"/>
                  <a:pt x="944745" y="421307"/>
                  <a:pt x="937389" y="434075"/>
                </a:cubicBezTo>
                <a:lnTo>
                  <a:pt x="722558" y="806273"/>
                </a:lnTo>
                <a:cubicBezTo>
                  <a:pt x="715171" y="819013"/>
                  <a:pt x="701557" y="826868"/>
                  <a:pt x="686816" y="826898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L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F9F7C-EB6C-B84C-9531-356B037F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97" y="758365"/>
            <a:ext cx="8149273" cy="838866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council </a:t>
            </a:r>
            <a:r>
              <a:rPr lang="en-GB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Pfaffenhofen</a:t>
            </a:r>
            <a:r>
              <a:rPr lang="en-GB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a.d.</a:t>
            </a:r>
            <a:r>
              <a:rPr lang="en-GB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AE53C08-A1FC-4FD8-A2FC-7C8A85F10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33" y="1597231"/>
            <a:ext cx="6665844" cy="4518568"/>
          </a:xfrm>
          <a:prstGeom prst="rect">
            <a:avLst/>
          </a:prstGeom>
        </p:spPr>
      </p:pic>
      <p:pic>
        <p:nvPicPr>
          <p:cNvPr id="6" name="Graphic 23">
            <a:extLst>
              <a:ext uri="{FF2B5EF4-FFF2-40B4-BE49-F238E27FC236}">
                <a16:creationId xmlns:a16="http://schemas.microsoft.com/office/drawing/2014/main" id="{F65B50E4-F11F-459B-A877-12E20A491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3500" y="4308889"/>
            <a:ext cx="2412825" cy="2123286"/>
          </a:xfrm>
          <a:prstGeom prst="rect">
            <a:avLst/>
          </a:prstGeom>
        </p:spPr>
      </p:pic>
      <p:sp>
        <p:nvSpPr>
          <p:cNvPr id="7" name="Rectangle 24">
            <a:extLst>
              <a:ext uri="{FF2B5EF4-FFF2-40B4-BE49-F238E27FC236}">
                <a16:creationId xmlns:a16="http://schemas.microsoft.com/office/drawing/2014/main" id="{45B9C61A-2005-425C-9EED-CB6728734AC0}"/>
              </a:ext>
            </a:extLst>
          </p:cNvPr>
          <p:cNvSpPr/>
          <p:nvPr/>
        </p:nvSpPr>
        <p:spPr>
          <a:xfrm>
            <a:off x="2774729" y="5443419"/>
            <a:ext cx="20258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</a:rPr>
              <a:t>N.N.</a:t>
            </a:r>
            <a:b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400" b="1" dirty="0" err="1">
                <a:solidFill>
                  <a:schemeClr val="bg1"/>
                </a:solidFill>
                <a:latin typeface="Open Sans" panose="020B0606030504020204" pitchFamily="34" charset="0"/>
              </a:rPr>
              <a:t>Gürtner</a:t>
            </a:r>
            <a:b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400" b="1" dirty="0" err="1">
                <a:solidFill>
                  <a:schemeClr val="bg1"/>
                </a:solidFill>
                <a:latin typeface="Open Sans" panose="020B0606030504020204" pitchFamily="34" charset="0"/>
              </a:rPr>
              <a:t>Hirschberger</a:t>
            </a:r>
            <a:endParaRPr lang="en-US" sz="1400" b="1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TextBox 27">
            <a:extLst>
              <a:ext uri="{FF2B5EF4-FFF2-40B4-BE49-F238E27FC236}">
                <a16:creationId xmlns:a16="http://schemas.microsoft.com/office/drawing/2014/main" id="{F3050A51-BE11-4174-87F7-BF2B0FA3F43D}"/>
              </a:ext>
            </a:extLst>
          </p:cNvPr>
          <p:cNvSpPr txBox="1"/>
          <p:nvPr/>
        </p:nvSpPr>
        <p:spPr>
          <a:xfrm>
            <a:off x="2986482" y="4497644"/>
            <a:ext cx="1602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Department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Protection </a:t>
            </a:r>
          </a:p>
        </p:txBody>
      </p:sp>
      <p:pic>
        <p:nvPicPr>
          <p:cNvPr id="9" name="Graphic 2">
            <a:extLst>
              <a:ext uri="{FF2B5EF4-FFF2-40B4-BE49-F238E27FC236}">
                <a16:creationId xmlns:a16="http://schemas.microsoft.com/office/drawing/2014/main" id="{3FC375A4-1D08-459B-A115-94711920C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6828" y="5669876"/>
            <a:ext cx="647700" cy="285750"/>
          </a:xfrm>
          <a:prstGeom prst="rect">
            <a:avLst/>
          </a:prstGeom>
        </p:spPr>
      </p:pic>
      <p:pic>
        <p:nvPicPr>
          <p:cNvPr id="10" name="Graphic 2">
            <a:extLst>
              <a:ext uri="{FF2B5EF4-FFF2-40B4-BE49-F238E27FC236}">
                <a16:creationId xmlns:a16="http://schemas.microsoft.com/office/drawing/2014/main" id="{7380E99A-3B53-4E66-887D-7631E3818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2504" y="2209069"/>
            <a:ext cx="412062" cy="181792"/>
          </a:xfrm>
          <a:prstGeom prst="rect">
            <a:avLst/>
          </a:prstGeom>
        </p:spPr>
      </p:pic>
      <p:pic>
        <p:nvPicPr>
          <p:cNvPr id="12" name="Graphic 2">
            <a:extLst>
              <a:ext uri="{FF2B5EF4-FFF2-40B4-BE49-F238E27FC236}">
                <a16:creationId xmlns:a16="http://schemas.microsoft.com/office/drawing/2014/main" id="{B84EDD38-18D7-4646-96FF-B708EBB9B1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4218" y="5352523"/>
            <a:ext cx="412062" cy="18179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29CF27A-5522-49BF-8A03-D4561EDFB391}"/>
              </a:ext>
            </a:extLst>
          </p:cNvPr>
          <p:cNvSpPr/>
          <p:nvPr/>
        </p:nvSpPr>
        <p:spPr>
          <a:xfrm>
            <a:off x="3533326" y="1462820"/>
            <a:ext cx="158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5C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 &amp;</a:t>
            </a:r>
            <a:br>
              <a:rPr lang="en-US" b="1" dirty="0">
                <a:solidFill>
                  <a:srgbClr val="95C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 dirty="0">
                <a:solidFill>
                  <a:srgbClr val="95C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284324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1F9F7C-EB6C-B84C-9531-356B037F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97" y="758365"/>
            <a:ext cx="8149273" cy="838866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Competences &amp; Why we are here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Graphic 23">
            <a:extLst>
              <a:ext uri="{FF2B5EF4-FFF2-40B4-BE49-F238E27FC236}">
                <a16:creationId xmlns:a16="http://schemas.microsoft.com/office/drawing/2014/main" id="{2D0CF7EA-C1E6-49BB-A925-B5281FFF5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3224" y="3830525"/>
            <a:ext cx="2412825" cy="2123286"/>
          </a:xfrm>
          <a:prstGeom prst="rect">
            <a:avLst/>
          </a:prstGeom>
        </p:spPr>
      </p:pic>
      <p:sp>
        <p:nvSpPr>
          <p:cNvPr id="17" name="Rectangle 24">
            <a:extLst>
              <a:ext uri="{FF2B5EF4-FFF2-40B4-BE49-F238E27FC236}">
                <a16:creationId xmlns:a16="http://schemas.microsoft.com/office/drawing/2014/main" id="{C1B9B94A-6579-4A62-82D5-B48769E29144}"/>
              </a:ext>
            </a:extLst>
          </p:cNvPr>
          <p:cNvSpPr/>
          <p:nvPr/>
        </p:nvSpPr>
        <p:spPr>
          <a:xfrm>
            <a:off x="7746408" y="4464279"/>
            <a:ext cx="2025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2035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794F9684-4828-44B7-8ED8-4873E6FEF935}"/>
              </a:ext>
            </a:extLst>
          </p:cNvPr>
          <p:cNvSpPr txBox="1"/>
          <p:nvPr/>
        </p:nvSpPr>
        <p:spPr>
          <a:xfrm>
            <a:off x="8314659" y="3935093"/>
            <a:ext cx="97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neutral</a:t>
            </a:r>
          </a:p>
        </p:txBody>
      </p:sp>
      <p:pic>
        <p:nvPicPr>
          <p:cNvPr id="19" name="Graphic 9">
            <a:extLst>
              <a:ext uri="{FF2B5EF4-FFF2-40B4-BE49-F238E27FC236}">
                <a16:creationId xmlns:a16="http://schemas.microsoft.com/office/drawing/2014/main" id="{FAE5837F-0A76-4B16-930B-A0581BC03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3546" y="4987499"/>
            <a:ext cx="1000149" cy="1111277"/>
          </a:xfrm>
          <a:prstGeom prst="rect">
            <a:avLst/>
          </a:prstGeom>
        </p:spPr>
      </p:pic>
      <p:graphicFrame>
        <p:nvGraphicFramePr>
          <p:cNvPr id="8" name="Inhaltsplatzhalter 5">
            <a:extLst>
              <a:ext uri="{FF2B5EF4-FFF2-40B4-BE49-F238E27FC236}">
                <a16:creationId xmlns:a16="http://schemas.microsoft.com/office/drawing/2014/main" id="{8B2B7127-C1E4-4324-A688-1938A9AB56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122669"/>
              </p:ext>
            </p:extLst>
          </p:nvPr>
        </p:nvGraphicFramePr>
        <p:xfrm>
          <a:off x="517304" y="1621692"/>
          <a:ext cx="9730691" cy="423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20727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1F9F7C-EB6C-B84C-9531-356B037F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97" y="758365"/>
            <a:ext cx="8149273" cy="838866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Competences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2B60327-8A94-4C77-9040-59AC4291C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97" y="1827040"/>
            <a:ext cx="3676631" cy="160196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3AA3038-BCFD-4360-B449-1D9F0A6ED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97" y="3978983"/>
            <a:ext cx="5114308" cy="242181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C91C3C-1765-4BBE-8513-DB54DF4B13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t="14257" r="580" b="9727"/>
          <a:stretch/>
        </p:blipFill>
        <p:spPr>
          <a:xfrm>
            <a:off x="6395571" y="1079577"/>
            <a:ext cx="5557352" cy="2907485"/>
          </a:xfrm>
          <a:prstGeom prst="rect">
            <a:avLst/>
          </a:prstGeom>
        </p:spPr>
      </p:pic>
      <p:pic>
        <p:nvPicPr>
          <p:cNvPr id="14" name="Bildplatzhalter 31">
            <a:extLst>
              <a:ext uri="{FF2B5EF4-FFF2-40B4-BE49-F238E27FC236}">
                <a16:creationId xmlns:a16="http://schemas.microsoft.com/office/drawing/2014/main" id="{896C4FDE-EDB2-4779-BD80-0857360BBA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3"/>
          <a:stretch/>
        </p:blipFill>
        <p:spPr>
          <a:xfrm>
            <a:off x="6395571" y="4154469"/>
            <a:ext cx="5557353" cy="2165651"/>
          </a:xfrm>
          <a:prstGeom prst="rect">
            <a:avLst/>
          </a:prstGeom>
        </p:spPr>
      </p:pic>
      <p:pic>
        <p:nvPicPr>
          <p:cNvPr id="20" name="Bild 1" descr="1_TheGlobalGoals_Logo_MainLogo_Horizontal.png">
            <a:extLst>
              <a:ext uri="{FF2B5EF4-FFF2-40B4-BE49-F238E27FC236}">
                <a16:creationId xmlns:a16="http://schemas.microsoft.com/office/drawing/2014/main" id="{4E2311CE-0B57-4D17-8CE1-2D7D3F63AD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376" y="3288319"/>
            <a:ext cx="1864054" cy="5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2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87EDE2B2-C92F-A74B-8032-AA79A0716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4501" y="2184253"/>
            <a:ext cx="3317499" cy="35784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11F9F7C-EB6C-B84C-9531-356B037F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97" y="758365"/>
            <a:ext cx="8149273" cy="838866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Expected results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73E3DC-917C-7545-A4AA-C429D5514447}"/>
              </a:ext>
            </a:extLst>
          </p:cNvPr>
          <p:cNvSpPr/>
          <p:nvPr/>
        </p:nvSpPr>
        <p:spPr>
          <a:xfrm>
            <a:off x="910059" y="2022959"/>
            <a:ext cx="5185941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5C11F"/>
                </a:solidFill>
                <a:latin typeface="Open Sans" panose="020B0606030504020204" pitchFamily="34" charset="0"/>
              </a:rPr>
              <a:t>Sharing</a:t>
            </a:r>
          </a:p>
          <a:p>
            <a:r>
              <a:rPr lang="en-US" dirty="0"/>
              <a:t>progress and obstacles</a:t>
            </a:r>
          </a:p>
          <a:p>
            <a:endParaRPr lang="en-US" dirty="0"/>
          </a:p>
          <a:p>
            <a:r>
              <a:rPr lang="en-US" sz="2800" b="1" dirty="0">
                <a:solidFill>
                  <a:srgbClr val="95C11F"/>
                </a:solidFill>
                <a:latin typeface="Open Sans" panose="020B0606030504020204" pitchFamily="34" charset="0"/>
              </a:rPr>
              <a:t>Disseminate</a:t>
            </a:r>
          </a:p>
          <a:p>
            <a:r>
              <a:rPr lang="en-US" dirty="0"/>
              <a:t>good ideas as quickly as possibly.</a:t>
            </a:r>
          </a:p>
          <a:p>
            <a:r>
              <a:rPr lang="en-US" dirty="0"/>
              <a:t>(e.g. climate protection plan – what are actually the good ideas)</a:t>
            </a:r>
          </a:p>
          <a:p>
            <a:endParaRPr lang="en-US" dirty="0"/>
          </a:p>
          <a:p>
            <a:r>
              <a:rPr lang="en-US" sz="2800" b="1" dirty="0">
                <a:solidFill>
                  <a:srgbClr val="95C11F"/>
                </a:solidFill>
                <a:latin typeface="Open Sans" panose="020B0606030504020204" pitchFamily="34" charset="0"/>
              </a:rPr>
              <a:t>Cooperation</a:t>
            </a:r>
          </a:p>
          <a:p>
            <a:r>
              <a:rPr lang="en-US" dirty="0"/>
              <a:t>Educational work</a:t>
            </a:r>
          </a:p>
          <a:p>
            <a:r>
              <a:rPr lang="en-US" dirty="0"/>
              <a:t>Networking (from regional to international level)</a:t>
            </a:r>
          </a:p>
          <a:p>
            <a:r>
              <a:rPr lang="en-US" dirty="0"/>
              <a:t>Future policy instruments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53859C2A-3B6B-B549-BDE2-50EFC979E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44315" y="4075802"/>
            <a:ext cx="202682" cy="17836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16DC17E-6319-9C44-954D-433FE0EC4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1909" y="4335740"/>
            <a:ext cx="202682" cy="178360"/>
          </a:xfrm>
          <a:prstGeom prst="rect">
            <a:avLst/>
          </a:prstGeom>
        </p:spPr>
      </p:pic>
      <p:pic>
        <p:nvPicPr>
          <p:cNvPr id="15" name="Graphic 23">
            <a:extLst>
              <a:ext uri="{FF2B5EF4-FFF2-40B4-BE49-F238E27FC236}">
                <a16:creationId xmlns:a16="http://schemas.microsoft.com/office/drawing/2014/main" id="{91558F37-210E-4922-B18D-132E1004F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8500" y="4732362"/>
            <a:ext cx="202682" cy="178360"/>
          </a:xfrm>
          <a:prstGeom prst="rect">
            <a:avLst/>
          </a:prstGeom>
        </p:spPr>
      </p:pic>
      <p:pic>
        <p:nvPicPr>
          <p:cNvPr id="16" name="Graphic 23">
            <a:extLst>
              <a:ext uri="{FF2B5EF4-FFF2-40B4-BE49-F238E27FC236}">
                <a16:creationId xmlns:a16="http://schemas.microsoft.com/office/drawing/2014/main" id="{113A0437-BC47-4F29-8B9D-ED4FC2B57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9559" y="4788231"/>
            <a:ext cx="202682" cy="178360"/>
          </a:xfrm>
          <a:prstGeom prst="rect">
            <a:avLst/>
          </a:prstGeom>
        </p:spPr>
      </p:pic>
      <p:pic>
        <p:nvPicPr>
          <p:cNvPr id="20" name="Graphic 23">
            <a:extLst>
              <a:ext uri="{FF2B5EF4-FFF2-40B4-BE49-F238E27FC236}">
                <a16:creationId xmlns:a16="http://schemas.microsoft.com/office/drawing/2014/main" id="{0D50D555-BF06-4658-BF11-E06C4EE10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9841" y="4391609"/>
            <a:ext cx="202682" cy="178360"/>
          </a:xfrm>
          <a:prstGeom prst="rect">
            <a:avLst/>
          </a:prstGeom>
        </p:spPr>
      </p:pic>
      <p:pic>
        <p:nvPicPr>
          <p:cNvPr id="21" name="Graphic 23">
            <a:extLst>
              <a:ext uri="{FF2B5EF4-FFF2-40B4-BE49-F238E27FC236}">
                <a16:creationId xmlns:a16="http://schemas.microsoft.com/office/drawing/2014/main" id="{23D4CBAD-C8E2-4284-B556-48588D87F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8070" y="4643326"/>
            <a:ext cx="202682" cy="178360"/>
          </a:xfrm>
          <a:prstGeom prst="rect">
            <a:avLst/>
          </a:prstGeom>
        </p:spPr>
      </p:pic>
      <p:pic>
        <p:nvPicPr>
          <p:cNvPr id="26" name="Graphic 23">
            <a:extLst>
              <a:ext uri="{FF2B5EF4-FFF2-40B4-BE49-F238E27FC236}">
                <a16:creationId xmlns:a16="http://schemas.microsoft.com/office/drawing/2014/main" id="{5E223CE0-F2AF-4822-A926-81FEC48DF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8603" y="4157380"/>
            <a:ext cx="202682" cy="17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1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963A-82BA-F849-A4DE-92829DE2A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ED370D8-3A69-8A4A-9F45-5FC49EBF4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771" y="2807060"/>
            <a:ext cx="5383651" cy="1071072"/>
          </a:xfrm>
        </p:spPr>
        <p:txBody>
          <a:bodyPr>
            <a:noAutofit/>
          </a:bodyPr>
          <a:lstStyle/>
          <a:p>
            <a:pPr algn="l"/>
            <a:r>
              <a:rPr lang="en-US" sz="7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D2A340-D7B1-9F0C-453D-3CB5617B2A6C}"/>
              </a:ext>
            </a:extLst>
          </p:cNvPr>
          <p:cNvSpPr txBox="1"/>
          <p:nvPr/>
        </p:nvSpPr>
        <p:spPr>
          <a:xfrm>
            <a:off x="857771" y="5162324"/>
            <a:ext cx="5260710" cy="338554"/>
          </a:xfrm>
          <a:prstGeom prst="rect">
            <a:avLst/>
          </a:prstGeom>
          <a:solidFill>
            <a:srgbClr val="95C1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www.interregeurope.eu/LEEWAY</a:t>
            </a:r>
          </a:p>
        </p:txBody>
      </p:sp>
    </p:spTree>
    <p:extLst>
      <p:ext uri="{BB962C8B-B14F-4D97-AF65-F5344CB8AC3E}">
        <p14:creationId xmlns:p14="http://schemas.microsoft.com/office/powerpoint/2010/main" val="1251181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6D201CFB-A74A-224D-BA3A-C25330922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8889" y="345224"/>
            <a:ext cx="5113111" cy="5515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0C963A-82BA-F849-A4DE-92829DE2A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52B1DA-5F30-C048-83D3-C29E4D6A1C70}"/>
              </a:ext>
            </a:extLst>
          </p:cNvPr>
          <p:cNvSpPr txBox="1"/>
          <p:nvPr/>
        </p:nvSpPr>
        <p:spPr>
          <a:xfrm>
            <a:off x="906150" y="2880557"/>
            <a:ext cx="5763200" cy="183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i="1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LEEWAY is implemented in the framework of the Interreg Europe programme and co-financed by the European Union.</a:t>
            </a:r>
            <a:endParaRPr lang="en-US" sz="2400" b="1" i="1" dirty="0">
              <a:solidFill>
                <a:srgbClr val="959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4187597-90F5-DF4E-8892-C7FBEE396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6653666"/>
            <a:ext cx="12192000" cy="211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97CE6B-5B76-B04D-AE33-F52CCAB7CEEC}"/>
              </a:ext>
            </a:extLst>
          </p:cNvPr>
          <p:cNvSpPr txBox="1"/>
          <p:nvPr/>
        </p:nvSpPr>
        <p:spPr>
          <a:xfrm>
            <a:off x="906150" y="5430417"/>
            <a:ext cx="32639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www.interregeurope.eu</a:t>
            </a:r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93F93B-3FF2-025C-C050-F2FE5DCAA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04" y="345224"/>
            <a:ext cx="6300216" cy="22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64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5948A"/>
      </a:lt2>
      <a:accent1>
        <a:srgbClr val="01A884"/>
      </a:accent1>
      <a:accent2>
        <a:srgbClr val="95C11E"/>
      </a:accent2>
      <a:accent3>
        <a:srgbClr val="F39200"/>
      </a:accent3>
      <a:accent4>
        <a:srgbClr val="E21D44"/>
      </a:accent4>
      <a:accent5>
        <a:srgbClr val="009FE3"/>
      </a:accent5>
      <a:accent6>
        <a:srgbClr val="154193"/>
      </a:accent6>
      <a:hlink>
        <a:srgbClr val="FEFFFE"/>
      </a:hlink>
      <a:folHlink>
        <a:srgbClr val="D9D7C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>
            <a:solidFill>
              <a:srgbClr val="95948B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6E3B9CB-D344-C147-9C3E-36C884CF0AED}" vid="{737523F6-8BB6-244C-9D2D-8DA98AD551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F Farben">
    <a:dk1>
      <a:sysClr val="windowText" lastClr="000000"/>
    </a:dk1>
    <a:lt1>
      <a:sysClr val="window" lastClr="FFFFFF"/>
    </a:lt1>
    <a:dk2>
      <a:srgbClr val="00478A"/>
    </a:dk2>
    <a:lt2>
      <a:srgbClr val="FFFFFE"/>
    </a:lt2>
    <a:accent1>
      <a:srgbClr val="00478A"/>
    </a:accent1>
    <a:accent2>
      <a:srgbClr val="FED517"/>
    </a:accent2>
    <a:accent3>
      <a:srgbClr val="E16E22"/>
    </a:accent3>
    <a:accent4>
      <a:srgbClr val="758D2F"/>
    </a:accent4>
    <a:accent5>
      <a:srgbClr val="563663"/>
    </a:accent5>
    <a:accent6>
      <a:srgbClr val="A4121F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1D2DF3EBC7804E8A2B82BBCDA4442D" ma:contentTypeVersion="16" ma:contentTypeDescription="Create a new document." ma:contentTypeScope="" ma:versionID="3c4b638baae15a5b444997fa80192f43">
  <xsd:schema xmlns:xsd="http://www.w3.org/2001/XMLSchema" xmlns:xs="http://www.w3.org/2001/XMLSchema" xmlns:p="http://schemas.microsoft.com/office/2006/metadata/properties" xmlns:ns2="ae1c26e0-bdd1-4ce2-bc5c-b06756f3bce7" xmlns:ns3="75680805-e956-4cde-b5e2-b05f91aa9d1d" targetNamespace="http://schemas.microsoft.com/office/2006/metadata/properties" ma:root="true" ma:fieldsID="50a472baa19f27197de283f39dd7ba95" ns2:_="" ns3:_="">
    <xsd:import namespace="ae1c26e0-bdd1-4ce2-bc5c-b06756f3bce7"/>
    <xsd:import namespace="75680805-e956-4cde-b5e2-b05f91aa9d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c26e0-bdd1-4ce2-bc5c-b06756f3bc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d59d95-237c-434b-8cac-eab795e7eb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80805-e956-4cde-b5e2-b05f91aa9d1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f4ece0-f1e1-4b02-af4b-fb89e0005709}" ma:internalName="TaxCatchAll" ma:showField="CatchAllData" ma:web="75680805-e956-4cde-b5e2-b05f91aa9d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680805-e956-4cde-b5e2-b05f91aa9d1d" xsi:nil="true"/>
    <lcf76f155ced4ddcb4097134ff3c332f xmlns="ae1c26e0-bdd1-4ce2-bc5c-b06756f3bce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ADCADD-F611-4F5C-BD5A-F3C3BD3F86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921E31-EDBE-42D2-9905-46D6272BE9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1c26e0-bdd1-4ce2-bc5c-b06756f3bce7"/>
    <ds:schemaRef ds:uri="75680805-e956-4cde-b5e2-b05f91aa9d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3FC793-0237-4EB2-9E54-581B2D1B3CF6}">
  <ds:schemaRefs>
    <ds:schemaRef ds:uri="http://purl.org/dc/elements/1.1/"/>
    <ds:schemaRef ds:uri="http://schemas.microsoft.com/office/2006/metadata/properties"/>
    <ds:schemaRef ds:uri="ae1c26e0-bdd1-4ce2-bc5c-b06756f3bce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5680805-e956-4cde-b5e2-b05f91aa9d1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210</Words>
  <Application>Microsoft Office PowerPoint</Application>
  <PresentationFormat>Breitbild</PresentationFormat>
  <Paragraphs>52</Paragraphs>
  <Slides>11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Open Sans</vt:lpstr>
      <vt:lpstr>Open Sans Semibold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 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Kurth</dc:creator>
  <cp:lastModifiedBy>Stapel Peter</cp:lastModifiedBy>
  <cp:revision>26</cp:revision>
  <dcterms:created xsi:type="dcterms:W3CDTF">2021-10-28T12:22:03Z</dcterms:created>
  <dcterms:modified xsi:type="dcterms:W3CDTF">2023-05-11T08:08:03Z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0x010100311D2DF3EBC7804E8A2B82BBCDA4442D</vt:lpwstr>
  </property>
  <property fmtid="{D5CDD505-2E9C-101B-9397-08002B2CF9AE}" pid="3" name="MediaServiceImageTags">
    <vt:lpwstr/>
  </property>
</Properties>
</file>