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83" r:id="rId6"/>
    <p:sldId id="301" r:id="rId7"/>
    <p:sldId id="308" r:id="rId8"/>
    <p:sldId id="309" r:id="rId9"/>
    <p:sldId id="305" r:id="rId10"/>
    <p:sldId id="303" r:id="rId11"/>
    <p:sldId id="306" r:id="rId12"/>
    <p:sldId id="307" r:id="rId13"/>
    <p:sldId id="291" r:id="rId14"/>
    <p:sldId id="310" r:id="rId15"/>
    <p:sldId id="311" r:id="rId16"/>
    <p:sldId id="312"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95948B"/>
    <a:srgbClr val="8DC63F"/>
    <a:srgbClr val="ADCD65"/>
    <a:srgbClr val="02A984"/>
    <a:srgbClr val="4AB698"/>
    <a:srgbClr val="E31D44"/>
    <a:srgbClr val="EB5C62"/>
    <a:srgbClr val="DAD7D0"/>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8"/>
    <p:restoredTop sz="97867"/>
  </p:normalViewPr>
  <p:slideViewPr>
    <p:cSldViewPr snapToGrid="0" snapToObjects="1">
      <p:cViewPr varScale="1">
        <p:scale>
          <a:sx n="112" d="100"/>
          <a:sy n="112" d="100"/>
        </p:scale>
        <p:origin x="936"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0" d="100"/>
          <a:sy n="170" d="100"/>
        </p:scale>
        <p:origin x="7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C359D-A0FF-468E-A6CA-81F702E8BF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4A1103E4-2CC2-4C61-81A7-CAF97A7C1FE0}">
      <dgm:prSet custT="1">
        <dgm:style>
          <a:lnRef idx="0">
            <a:schemeClr val="accent3"/>
          </a:lnRef>
          <a:fillRef idx="3">
            <a:schemeClr val="accent3"/>
          </a:fillRef>
          <a:effectRef idx="3">
            <a:schemeClr val="accent3"/>
          </a:effectRef>
          <a:fontRef idx="minor">
            <a:schemeClr val="lt1"/>
          </a:fontRef>
        </dgm:style>
      </dgm:prSet>
      <dgm:spPr>
        <a:xfrm>
          <a:off x="12379" y="0"/>
          <a:ext cx="2877439" cy="991234"/>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buNone/>
          </a:pPr>
          <a:r>
            <a:rPr lang="en-US" sz="1800"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TOOL 1</a:t>
          </a:r>
          <a:br>
            <a:rPr lang="en-US" sz="1800"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sz="1800"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Acquisition of mutual know-how on REC and renewable energy from PPs ‘experience</a:t>
          </a:r>
          <a:endParaRPr lang="it-IT" sz="1800"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gm:t>
    </dgm:pt>
    <dgm:pt modelId="{4D9E03EA-933D-4232-8DA4-384CA047CBE4}" type="parTrans" cxnId="{A1B22204-0286-4A5D-B0C9-D21E587AAECD}">
      <dgm:prSet/>
      <dgm:spPr/>
      <dgm:t>
        <a:bodyPr/>
        <a:lstStyle/>
        <a:p>
          <a:endParaRPr lang="it-IT"/>
        </a:p>
      </dgm:t>
    </dgm:pt>
    <dgm:pt modelId="{FF73E94E-BE6C-42E6-9C24-703955AB1F4B}" type="sibTrans" cxnId="{A1B22204-0286-4A5D-B0C9-D21E587AAECD}">
      <dgm:prSet/>
      <dgm:spPr/>
      <dgm:t>
        <a:bodyPr/>
        <a:lstStyle/>
        <a:p>
          <a:endParaRPr lang="it-IT"/>
        </a:p>
      </dgm:t>
    </dgm:pt>
    <dgm:pt modelId="{28A76CEA-BD3E-4A0B-802F-1F825F624CB4}">
      <dgm:prSet>
        <dgm:style>
          <a:lnRef idx="0">
            <a:schemeClr val="accent3"/>
          </a:lnRef>
          <a:fillRef idx="3">
            <a:schemeClr val="accent3"/>
          </a:fillRef>
          <a:effectRef idx="3">
            <a:schemeClr val="accent3"/>
          </a:effectRef>
          <a:fontRef idx="minor">
            <a:schemeClr val="lt1"/>
          </a:fontRef>
        </dgm:style>
      </dgm:prSet>
      <dgm:spPr>
        <a:xfrm>
          <a:off x="0" y="1041196"/>
          <a:ext cx="2877439" cy="991234"/>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buNone/>
          </a:pPr>
          <a: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TOOL2</a:t>
          </a:r>
          <a:b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discussions on the enabling framework connected to REC </a:t>
          </a:r>
          <a:endParaRPr lang="it-IT"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gm:t>
    </dgm:pt>
    <dgm:pt modelId="{898D4952-652E-4B22-A15C-2F44A6298ADE}" type="parTrans" cxnId="{6C9B14BA-376D-45D1-8EC9-8F41CE78F177}">
      <dgm:prSet/>
      <dgm:spPr/>
      <dgm:t>
        <a:bodyPr/>
        <a:lstStyle/>
        <a:p>
          <a:endParaRPr lang="it-IT"/>
        </a:p>
      </dgm:t>
    </dgm:pt>
    <dgm:pt modelId="{A3A28BE2-DA4B-435C-9C79-0604F4C9886B}" type="sibTrans" cxnId="{6C9B14BA-376D-45D1-8EC9-8F41CE78F177}">
      <dgm:prSet/>
      <dgm:spPr/>
      <dgm:t>
        <a:bodyPr/>
        <a:lstStyle/>
        <a:p>
          <a:endParaRPr lang="it-IT"/>
        </a:p>
      </dgm:t>
    </dgm:pt>
    <dgm:pt modelId="{4EAFE30B-A781-442C-9946-01E0836C8F15}">
      <dgm:prSet>
        <dgm:style>
          <a:lnRef idx="0">
            <a:schemeClr val="accent3"/>
          </a:lnRef>
          <a:fillRef idx="3">
            <a:schemeClr val="accent3"/>
          </a:fillRef>
          <a:effectRef idx="3">
            <a:schemeClr val="accent3"/>
          </a:effectRef>
          <a:fontRef idx="minor">
            <a:schemeClr val="lt1"/>
          </a:fontRef>
        </dgm:style>
      </dgm:prSet>
      <dgm:spPr>
        <a:xfrm>
          <a:off x="0" y="2081992"/>
          <a:ext cx="2874629" cy="194948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buNone/>
          </a:pPr>
          <a: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TOOL 3</a:t>
          </a:r>
          <a:b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Dissemination and communication</a:t>
          </a:r>
          <a:endParaRPr lang="it-IT"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gm:t>
    </dgm:pt>
    <dgm:pt modelId="{5C87A34B-039D-4B83-9346-6415035B01F0}" type="parTrans" cxnId="{354F6529-B6CF-4C19-8B85-61255723B619}">
      <dgm:prSet/>
      <dgm:spPr/>
      <dgm:t>
        <a:bodyPr/>
        <a:lstStyle/>
        <a:p>
          <a:endParaRPr lang="it-IT"/>
        </a:p>
      </dgm:t>
    </dgm:pt>
    <dgm:pt modelId="{36954B7E-0B8E-4665-95CD-8BCF5E6ACC26}" type="sibTrans" cxnId="{354F6529-B6CF-4C19-8B85-61255723B619}">
      <dgm:prSet/>
      <dgm:spPr/>
      <dgm:t>
        <a:bodyPr/>
        <a:lstStyle/>
        <a:p>
          <a:endParaRPr lang="it-IT"/>
        </a:p>
      </dgm:t>
    </dgm:pt>
    <dgm:pt modelId="{05D3D52E-80CF-48CF-B6B5-F88E1E4213E3}">
      <dgm:prSet custT="1"/>
      <dgm:spPr>
        <a:xfrm rot="5400000">
          <a:off x="4878256" y="447012"/>
          <a:ext cx="1118810" cy="5110452"/>
        </a:xfrm>
        <a:prstGeom prst="round2SameRect">
          <a:avLst/>
        </a:prstGeom>
        <a:solidFill>
          <a:sysClr val="window" lastClr="FFFFFF">
            <a:alpha val="90000"/>
          </a:sysClr>
        </a:solidFill>
        <a:ln w="25400" cap="flat" cmpd="sng" algn="ctr">
          <a:noFill/>
          <a:prstDash val="solid"/>
        </a:ln>
        <a:effectLst/>
      </dgm:spPr>
      <dgm:t>
        <a:bodyPr/>
        <a:lstStyle/>
        <a:p>
          <a:pPr rtl="0">
            <a:lnSpc>
              <a:spcPct val="100000"/>
            </a:lnSpc>
            <a:buNone/>
          </a:pP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4578CAD4-6140-4A86-ADBB-4C72EBCB2CEA}" type="sibTrans" cxnId="{3F6CBC52-D35F-4284-8F76-97858EB1931B}">
      <dgm:prSet/>
      <dgm:spPr/>
      <dgm:t>
        <a:bodyPr/>
        <a:lstStyle/>
        <a:p>
          <a:endParaRPr lang="it-IT"/>
        </a:p>
      </dgm:t>
    </dgm:pt>
    <dgm:pt modelId="{CFACA1E9-CCFA-4FBF-B25D-33F2389C3367}" type="parTrans" cxnId="{3F6CBC52-D35F-4284-8F76-97858EB1931B}">
      <dgm:prSet/>
      <dgm:spPr/>
      <dgm:t>
        <a:bodyPr/>
        <a:lstStyle/>
        <a:p>
          <a:endParaRPr lang="it-IT"/>
        </a:p>
      </dgm:t>
    </dgm:pt>
    <dgm:pt modelId="{6353CF27-D5D7-48D4-8A90-D79A242B8466}">
      <dgm:prSet custT="1"/>
      <dgm:spPr>
        <a:xfrm rot="5400000">
          <a:off x="4878256" y="447012"/>
          <a:ext cx="1118810" cy="5110452"/>
        </a:xfrm>
        <a:prstGeom prst="round2SameRect">
          <a:avLst/>
        </a:prstGeom>
        <a:solidFill>
          <a:sysClr val="window" lastClr="FFFFFF">
            <a:alpha val="90000"/>
          </a:sysClr>
        </a:solidFill>
        <a:ln w="25400" cap="flat" cmpd="sng" algn="ctr">
          <a:noFill/>
          <a:prstDash val="solid"/>
        </a:ln>
        <a:effectLst/>
      </dgm:spPr>
      <dgm:t>
        <a:bodyPr/>
        <a:lstStyle/>
        <a:p>
          <a:pPr rtl="0">
            <a:lnSpc>
              <a:spcPct val="100000"/>
            </a:lnSpc>
            <a:buChar char="•"/>
          </a:pP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Local events, international events</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E32B9D17-DAAF-41F4-98E1-36DC70D1252B}" type="sibTrans" cxnId="{96D64A8B-69BD-47FA-99AA-E37D8F2069E5}">
      <dgm:prSet/>
      <dgm:spPr/>
      <dgm:t>
        <a:bodyPr/>
        <a:lstStyle/>
        <a:p>
          <a:endParaRPr lang="it-IT"/>
        </a:p>
      </dgm:t>
    </dgm:pt>
    <dgm:pt modelId="{AA9CAFA7-8BDA-4DF0-9960-092DE8125DFA}" type="parTrans" cxnId="{96D64A8B-69BD-47FA-99AA-E37D8F2069E5}">
      <dgm:prSet/>
      <dgm:spPr/>
      <dgm:t>
        <a:bodyPr/>
        <a:lstStyle/>
        <a:p>
          <a:endParaRPr lang="it-IT"/>
        </a:p>
      </dgm:t>
    </dgm:pt>
    <dgm:pt modelId="{95FDB7F8-C665-4963-8ED3-36E633155F9B}">
      <dgm:prSet custT="1"/>
      <dgm:spPr/>
      <dgm:t>
        <a:bodyPr/>
        <a:lstStyle/>
        <a:p>
          <a:pPr rtl="0">
            <a:lnSpc>
              <a:spcPct val="100000"/>
            </a:lnSpc>
            <a:buChar char="•"/>
          </a:pPr>
          <a:endParaRPr lang="it-IT" sz="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477813AC-6952-4FB0-8A31-ECE91E20D88D}" type="sibTrans" cxnId="{93510805-3FDF-4833-B0FE-FF56D19D757A}">
      <dgm:prSet/>
      <dgm:spPr/>
      <dgm:t>
        <a:bodyPr/>
        <a:lstStyle/>
        <a:p>
          <a:endParaRPr lang="it-IT"/>
        </a:p>
      </dgm:t>
    </dgm:pt>
    <dgm:pt modelId="{8A8501A6-2503-4780-A34C-FEC6A9C7F431}" type="parTrans" cxnId="{93510805-3FDF-4833-B0FE-FF56D19D757A}">
      <dgm:prSet/>
      <dgm:spPr/>
      <dgm:t>
        <a:bodyPr/>
        <a:lstStyle/>
        <a:p>
          <a:endParaRPr lang="it-IT"/>
        </a:p>
      </dgm:t>
    </dgm:pt>
    <dgm:pt modelId="{CF465049-9F9D-4690-8717-A6ADE5E6F2AF}">
      <dgm:prSet custT="1"/>
      <dgm:spPr>
        <a:xfrm rot="5400000">
          <a:off x="4878256" y="447012"/>
          <a:ext cx="1118810" cy="5110452"/>
        </a:xfrm>
        <a:prstGeom prst="round2SameRect">
          <a:avLst/>
        </a:prstGeom>
        <a:solidFill>
          <a:sysClr val="window" lastClr="FFFFFF">
            <a:alpha val="90000"/>
          </a:sysClr>
        </a:solidFill>
        <a:ln w="25400" cap="flat" cmpd="sng" algn="ctr">
          <a:noFill/>
          <a:prstDash val="solid"/>
        </a:ln>
        <a:effectLst/>
      </dgm:spPr>
      <dgm:t>
        <a:bodyPr/>
        <a:lstStyle/>
        <a:p>
          <a:pPr rtl="0">
            <a:lnSpc>
              <a:spcPct val="100000"/>
            </a:lnSpc>
            <a:buChar char="•"/>
          </a:pPr>
          <a:endParaRPr lang="it-IT" sz="1200" dirty="0">
            <a:solidFill>
              <a:sysClr val="windowText" lastClr="000000">
                <a:hueOff val="0"/>
                <a:satOff val="0"/>
                <a:lumOff val="0"/>
                <a:alphaOff val="0"/>
              </a:sysClr>
            </a:solidFill>
            <a:latin typeface="Calibri"/>
            <a:ea typeface="+mn-ea"/>
            <a:cs typeface="+mn-cs"/>
          </a:endParaRPr>
        </a:p>
      </dgm:t>
    </dgm:pt>
    <dgm:pt modelId="{D450E43A-8E0B-4B2C-B248-11AEB526EF0F}" type="sibTrans" cxnId="{9BC490D9-D137-41B6-99D5-7CA67208BC80}">
      <dgm:prSet/>
      <dgm:spPr/>
      <dgm:t>
        <a:bodyPr/>
        <a:lstStyle/>
        <a:p>
          <a:endParaRPr lang="it-IT"/>
        </a:p>
      </dgm:t>
    </dgm:pt>
    <dgm:pt modelId="{0C935707-29FE-4E4F-BC94-154DEB182663}" type="parTrans" cxnId="{9BC490D9-D137-41B6-99D5-7CA67208BC80}">
      <dgm:prSet/>
      <dgm:spPr/>
      <dgm:t>
        <a:bodyPr/>
        <a:lstStyle/>
        <a:p>
          <a:endParaRPr lang="it-IT"/>
        </a:p>
      </dgm:t>
    </dgm:pt>
    <dgm:pt modelId="{8F2CE23C-A6C3-4739-BF70-CACB2E11C5A8}">
      <dgm:prSet custT="1"/>
      <dgm:spPr>
        <a:xfrm rot="5400000">
          <a:off x="5038670" y="-1020910"/>
          <a:ext cx="792987" cy="5115448"/>
        </a:xfrm>
        <a:prstGeom prst="round2SameRect">
          <a:avLst/>
        </a:prstGeom>
        <a:noFill/>
        <a:ln w="25400" cap="flat" cmpd="sng" algn="ctr">
          <a:noFill/>
          <a:prstDash val="solid"/>
        </a:ln>
        <a:effectLst/>
      </dgm:spPr>
      <dgm:t>
        <a:bodyPr/>
        <a:lstStyle/>
        <a:p>
          <a:pPr rtl="0">
            <a:buChar char="•"/>
          </a:pP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Working groups meetings</a:t>
          </a:r>
        </a:p>
      </dgm:t>
    </dgm:pt>
    <dgm:pt modelId="{C8239D67-81F6-471A-A1C1-112E950DDA61}" type="sibTrans" cxnId="{B424A5D4-D4BA-4B46-B481-E8A2996C76AC}">
      <dgm:prSet/>
      <dgm:spPr/>
      <dgm:t>
        <a:bodyPr/>
        <a:lstStyle/>
        <a:p>
          <a:endParaRPr lang="it-IT"/>
        </a:p>
      </dgm:t>
    </dgm:pt>
    <dgm:pt modelId="{FE435A3B-471A-4564-BF3F-3A71EBE689F8}" type="parTrans" cxnId="{B424A5D4-D4BA-4B46-B481-E8A2996C76AC}">
      <dgm:prSet/>
      <dgm:spPr/>
      <dgm:t>
        <a:bodyPr/>
        <a:lstStyle/>
        <a:p>
          <a:endParaRPr lang="it-IT"/>
        </a:p>
      </dgm:t>
    </dgm:pt>
    <dgm:pt modelId="{29F0D6E7-A9A0-42D2-89CF-DB2769179181}">
      <dgm:prSet custT="1"/>
      <dgm:spPr>
        <a:xfrm rot="5400000">
          <a:off x="5038670" y="-2061706"/>
          <a:ext cx="792987" cy="5115448"/>
        </a:xfrm>
        <a:prstGeom prst="round2SameRect">
          <a:avLst/>
        </a:prstGeom>
        <a:noFill/>
        <a:ln w="25400" cap="flat" cmpd="sng" algn="ctr">
          <a:noFill/>
          <a:prstDash val="solid"/>
        </a:ln>
        <a:effectLst/>
      </dgm:spPr>
      <dgm:t>
        <a:bodyPr/>
        <a:lstStyle/>
        <a:p>
          <a:pPr rtl="0">
            <a:lnSpc>
              <a:spcPct val="100000"/>
            </a:lnSpc>
            <a:buChar char="•"/>
          </a:pP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Study tour</a:t>
          </a:r>
        </a:p>
      </dgm:t>
    </dgm:pt>
    <dgm:pt modelId="{6A281EC2-21F4-418F-845A-7D62ECB1A97E}" type="sibTrans" cxnId="{E1F0D5FB-54FE-469C-9A69-4F1F99B0A29C}">
      <dgm:prSet/>
      <dgm:spPr/>
      <dgm:t>
        <a:bodyPr/>
        <a:lstStyle/>
        <a:p>
          <a:endParaRPr lang="it-IT"/>
        </a:p>
      </dgm:t>
    </dgm:pt>
    <dgm:pt modelId="{05D0A0E9-2DBD-483A-A32D-32AC8FB349D4}" type="parTrans" cxnId="{E1F0D5FB-54FE-469C-9A69-4F1F99B0A29C}">
      <dgm:prSet/>
      <dgm:spPr/>
      <dgm:t>
        <a:bodyPr/>
        <a:lstStyle/>
        <a:p>
          <a:endParaRPr lang="it-IT"/>
        </a:p>
      </dgm:t>
    </dgm:pt>
    <dgm:pt modelId="{368FD177-D779-491D-8A76-F7F42D426C3D}">
      <dgm:prSet custT="1"/>
      <dgm:spPr>
        <a:xfrm rot="5400000">
          <a:off x="5038670" y="-2061706"/>
          <a:ext cx="792987" cy="5115448"/>
        </a:xfrm>
        <a:prstGeom prst="round2SameRect">
          <a:avLst/>
        </a:prstGeom>
        <a:noFill/>
        <a:ln w="25400" cap="flat" cmpd="sng" algn="ctr">
          <a:noFill/>
          <a:prstDash val="solid"/>
        </a:ln>
        <a:effectLst/>
      </dgm:spPr>
      <dgm:t>
        <a:bodyPr/>
        <a:lstStyle/>
        <a:p>
          <a:pPr rtl="0">
            <a:lnSpc>
              <a:spcPct val="100000"/>
            </a:lnSpc>
            <a:buChar char="•"/>
          </a:pP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International workshop</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127CD146-34B7-44F4-8144-C7A84E01ACFA}" type="sibTrans" cxnId="{25336185-1B89-4E23-BAD0-EAEB39EFFE2F}">
      <dgm:prSet/>
      <dgm:spPr/>
      <dgm:t>
        <a:bodyPr/>
        <a:lstStyle/>
        <a:p>
          <a:endParaRPr lang="it-IT"/>
        </a:p>
      </dgm:t>
    </dgm:pt>
    <dgm:pt modelId="{604D1A6F-671E-4C6C-9AEF-09AC01C79546}" type="parTrans" cxnId="{25336185-1B89-4E23-BAD0-EAEB39EFFE2F}">
      <dgm:prSet/>
      <dgm:spPr/>
      <dgm:t>
        <a:bodyPr/>
        <a:lstStyle/>
        <a:p>
          <a:endParaRPr lang="it-IT"/>
        </a:p>
      </dgm:t>
    </dgm:pt>
    <dgm:pt modelId="{F8F017CF-5FAB-4803-AF97-881B2C461790}">
      <dgm:prSet custT="1"/>
      <dgm:spPr>
        <a:xfrm rot="5400000">
          <a:off x="5038670" y="-2061706"/>
          <a:ext cx="792987" cy="5115448"/>
        </a:xfrm>
        <a:noFill/>
        <a:ln w="25400" cap="flat" cmpd="sng" algn="ctr">
          <a:noFill/>
          <a:prstDash val="solid"/>
        </a:ln>
        <a:effectLst/>
      </dgm:spPr>
      <dgm:t>
        <a:bodyPr/>
        <a:lstStyle/>
        <a:p>
          <a:pPr rtl="0">
            <a:lnSpc>
              <a:spcPct val="100000"/>
            </a:lnSpc>
            <a:buChar char="•"/>
          </a:pP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Assesment of the policies </a:t>
          </a:r>
        </a:p>
      </dgm:t>
    </dgm:pt>
    <dgm:pt modelId="{C3988129-4DC0-4FEB-BBEA-EB95B4A3478B}" type="parTrans" cxnId="{113698D9-83EA-4396-A8F7-39F245CB6FE7}">
      <dgm:prSet/>
      <dgm:spPr/>
      <dgm:t>
        <a:bodyPr/>
        <a:lstStyle/>
        <a:p>
          <a:endParaRPr lang="it-IT"/>
        </a:p>
      </dgm:t>
    </dgm:pt>
    <dgm:pt modelId="{9C88013B-36CE-4685-B555-C77EAE8CB096}" type="sibTrans" cxnId="{113698D9-83EA-4396-A8F7-39F245CB6FE7}">
      <dgm:prSet/>
      <dgm:spPr/>
      <dgm:t>
        <a:bodyPr/>
        <a:lstStyle/>
        <a:p>
          <a:endParaRPr lang="it-IT"/>
        </a:p>
      </dgm:t>
    </dgm:pt>
    <dgm:pt modelId="{F595F4A2-A6D4-4153-8D42-F60ADACF1B1A}">
      <dgm:prSet custT="1"/>
      <dgm:spPr>
        <a:xfrm rot="5400000">
          <a:off x="4878256" y="447012"/>
          <a:ext cx="1118810" cy="5110452"/>
        </a:xfrm>
        <a:solidFill>
          <a:sysClr val="window" lastClr="FFFFFF">
            <a:alpha val="90000"/>
          </a:sysClr>
        </a:solidFill>
        <a:ln w="25400" cap="flat" cmpd="sng" algn="ctr">
          <a:noFill/>
          <a:prstDash val="solid"/>
        </a:ln>
        <a:effectLst/>
      </dgm:spPr>
      <dgm:t>
        <a:bodyPr/>
        <a:lstStyle/>
        <a:p>
          <a:pPr rtl="0">
            <a:lnSpc>
              <a:spcPct val="100000"/>
            </a:lnSpc>
            <a:buChar char="•"/>
          </a:pP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Video, </a:t>
          </a:r>
          <a:r>
            <a:rPr lang="it-IT" sz="16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leaflets</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13542D29-938E-4AB5-BCBF-A16E6197A726}" type="parTrans" cxnId="{B2E3B6EE-1850-4853-8FBA-1DDD04B3ABF1}">
      <dgm:prSet/>
      <dgm:spPr/>
      <dgm:t>
        <a:bodyPr/>
        <a:lstStyle/>
        <a:p>
          <a:endParaRPr lang="it-IT"/>
        </a:p>
      </dgm:t>
    </dgm:pt>
    <dgm:pt modelId="{2B6CF48D-2600-403A-835A-ADE772B3056F}" type="sibTrans" cxnId="{B2E3B6EE-1850-4853-8FBA-1DDD04B3ABF1}">
      <dgm:prSet/>
      <dgm:spPr/>
      <dgm:t>
        <a:bodyPr/>
        <a:lstStyle/>
        <a:p>
          <a:endParaRPr lang="it-IT"/>
        </a:p>
      </dgm:t>
    </dgm:pt>
    <dgm:pt modelId="{7E99BCDB-11A4-4181-B681-760B4E7C8BEC}">
      <dgm:prSet custT="1"/>
      <dgm:spPr>
        <a:xfrm rot="5400000">
          <a:off x="4878256" y="447012"/>
          <a:ext cx="1118810" cy="5110452"/>
        </a:xfrm>
        <a:solidFill>
          <a:sysClr val="window" lastClr="FFFFFF">
            <a:alpha val="90000"/>
          </a:sysClr>
        </a:solidFill>
        <a:ln w="25400" cap="flat" cmpd="sng" algn="ctr">
          <a:noFill/>
          <a:prstDash val="solid"/>
        </a:ln>
        <a:effectLst/>
      </dgm:spPr>
      <dgm:t>
        <a:bodyPr/>
        <a:lstStyle/>
        <a:p>
          <a:pPr rtl="0">
            <a:lnSpc>
              <a:spcPct val="100000"/>
            </a:lnSpc>
            <a:buChar char="•"/>
          </a:pP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Project web site and social media</a:t>
          </a:r>
        </a:p>
      </dgm:t>
    </dgm:pt>
    <dgm:pt modelId="{D7E90FF9-88A5-431D-858B-F7623CECD125}" type="parTrans" cxnId="{6DB20886-8379-471C-B99D-398F64415439}">
      <dgm:prSet/>
      <dgm:spPr/>
      <dgm:t>
        <a:bodyPr/>
        <a:lstStyle/>
        <a:p>
          <a:endParaRPr lang="it-IT"/>
        </a:p>
      </dgm:t>
    </dgm:pt>
    <dgm:pt modelId="{C0BDBA07-CE1F-46E0-ADBD-370BC5BB02A9}" type="sibTrans" cxnId="{6DB20886-8379-471C-B99D-398F64415439}">
      <dgm:prSet/>
      <dgm:spPr/>
      <dgm:t>
        <a:bodyPr/>
        <a:lstStyle/>
        <a:p>
          <a:endParaRPr lang="it-IT"/>
        </a:p>
      </dgm:t>
    </dgm:pt>
    <dgm:pt modelId="{FC503E9E-3B76-4329-9EEE-A6BFD4F820FC}">
      <dgm:prSet custT="1"/>
      <dgm:spPr>
        <a:xfrm rot="5400000">
          <a:off x="5038670" y="-1020910"/>
          <a:ext cx="792987" cy="5115448"/>
        </a:xfrm>
        <a:noFill/>
        <a:ln w="25400" cap="flat" cmpd="sng" algn="ctr">
          <a:noFill/>
          <a:prstDash val="solid"/>
        </a:ln>
        <a:effectLst/>
      </dgm:spPr>
      <dgm:t>
        <a:bodyPr/>
        <a:lstStyle/>
        <a:p>
          <a:pPr rtl="0">
            <a:buChar char="•"/>
          </a:pP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54059670-8FDB-4961-87C0-C1868BBE4BD7}" type="parTrans" cxnId="{6BD3F492-4CB7-4005-AAEE-E3E3E6C6FD2E}">
      <dgm:prSet/>
      <dgm:spPr/>
      <dgm:t>
        <a:bodyPr/>
        <a:lstStyle/>
        <a:p>
          <a:endParaRPr lang="it-IT"/>
        </a:p>
      </dgm:t>
    </dgm:pt>
    <dgm:pt modelId="{8113F680-11CB-42BC-B19B-CFE8448DE088}" type="sibTrans" cxnId="{6BD3F492-4CB7-4005-AAEE-E3E3E6C6FD2E}">
      <dgm:prSet/>
      <dgm:spPr/>
      <dgm:t>
        <a:bodyPr/>
        <a:lstStyle/>
        <a:p>
          <a:endParaRPr lang="it-IT"/>
        </a:p>
      </dgm:t>
    </dgm:pt>
    <dgm:pt modelId="{2A459E7F-98DB-409D-8620-7A82B964C127}">
      <dgm:prSet custT="1"/>
      <dgm:spPr>
        <a:xfrm rot="5400000">
          <a:off x="5038670" y="-1020910"/>
          <a:ext cx="792987" cy="5115448"/>
        </a:xfrm>
        <a:noFill/>
        <a:ln w="25400" cap="flat" cmpd="sng" algn="ctr">
          <a:noFill/>
          <a:prstDash val="solid"/>
        </a:ln>
        <a:effectLst/>
      </dgm:spPr>
      <dgm:t>
        <a:bodyPr/>
        <a:lstStyle/>
        <a:p>
          <a:pPr rtl="0">
            <a:buChar char="•"/>
          </a:pP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Local working groups</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A0B90D88-294A-4969-9838-A6FDD952A334}" type="parTrans" cxnId="{DDA5FD47-369E-4128-B63A-8AF995D43221}">
      <dgm:prSet/>
      <dgm:spPr/>
      <dgm:t>
        <a:bodyPr/>
        <a:lstStyle/>
        <a:p>
          <a:endParaRPr lang="it-IT"/>
        </a:p>
      </dgm:t>
    </dgm:pt>
    <dgm:pt modelId="{A3960E7F-B9F3-44AC-A17B-A791AA9EFE43}" type="sibTrans" cxnId="{DDA5FD47-369E-4128-B63A-8AF995D43221}">
      <dgm:prSet/>
      <dgm:spPr/>
      <dgm:t>
        <a:bodyPr/>
        <a:lstStyle/>
        <a:p>
          <a:endParaRPr lang="it-IT"/>
        </a:p>
      </dgm:t>
    </dgm:pt>
    <dgm:pt modelId="{98F4DE46-8E9C-4688-8888-2664151AB27A}" type="pres">
      <dgm:prSet presAssocID="{C47C359D-A0FF-468E-A6CA-81F702E8BF7A}" presName="Name0" presStyleCnt="0">
        <dgm:presLayoutVars>
          <dgm:dir/>
          <dgm:animLvl val="lvl"/>
          <dgm:resizeHandles val="exact"/>
        </dgm:presLayoutVars>
      </dgm:prSet>
      <dgm:spPr/>
    </dgm:pt>
    <dgm:pt modelId="{2132042F-BDBE-4ACD-9B7F-6CB3CB61180C}" type="pres">
      <dgm:prSet presAssocID="{4A1103E4-2CC2-4C61-81A7-CAF97A7C1FE0}" presName="linNode" presStyleCnt="0"/>
      <dgm:spPr/>
    </dgm:pt>
    <dgm:pt modelId="{9E2EE763-7328-48BA-B72F-3266164C525C}" type="pres">
      <dgm:prSet presAssocID="{4A1103E4-2CC2-4C61-81A7-CAF97A7C1FE0}" presName="parentText" presStyleLbl="node1" presStyleIdx="0" presStyleCnt="3" custScaleX="103800" custScaleY="185504" custLinFactNeighborX="-7" custLinFactNeighborY="-25">
        <dgm:presLayoutVars>
          <dgm:chMax val="1"/>
          <dgm:bulletEnabled val="1"/>
        </dgm:presLayoutVars>
      </dgm:prSet>
      <dgm:spPr/>
    </dgm:pt>
    <dgm:pt modelId="{A651E750-341E-4753-87E7-8C5E195A6400}" type="pres">
      <dgm:prSet presAssocID="{4A1103E4-2CC2-4C61-81A7-CAF97A7C1FE0}" presName="descendantText" presStyleLbl="alignAccFollowNode1" presStyleIdx="0" presStyleCnt="3" custScaleY="198143" custLinFactNeighborX="23459" custLinFactNeighborY="-1394">
        <dgm:presLayoutVars>
          <dgm:bulletEnabled val="1"/>
        </dgm:presLayoutVars>
      </dgm:prSet>
      <dgm:spPr>
        <a:prstGeom prst="round2SameRect">
          <a:avLst/>
        </a:prstGeom>
      </dgm:spPr>
    </dgm:pt>
    <dgm:pt modelId="{03FBB127-806C-40CF-851C-18E7DF5A2A27}" type="pres">
      <dgm:prSet presAssocID="{FF73E94E-BE6C-42E6-9C24-703955AB1F4B}" presName="sp" presStyleCnt="0"/>
      <dgm:spPr/>
    </dgm:pt>
    <dgm:pt modelId="{B046B051-D0D1-4C61-B9BE-C55A2ED796D0}" type="pres">
      <dgm:prSet presAssocID="{28A76CEA-BD3E-4A0B-802F-1F825F624CB4}" presName="linNode" presStyleCnt="0"/>
      <dgm:spPr/>
    </dgm:pt>
    <dgm:pt modelId="{360DF080-1009-4D9F-B71F-4B0B1A0FB4AE}" type="pres">
      <dgm:prSet presAssocID="{28A76CEA-BD3E-4A0B-802F-1F825F624CB4}" presName="parentText" presStyleLbl="node1" presStyleIdx="1" presStyleCnt="3" custScaleY="119439" custLinFactNeighborY="6184">
        <dgm:presLayoutVars>
          <dgm:chMax val="1"/>
          <dgm:bulletEnabled val="1"/>
        </dgm:presLayoutVars>
      </dgm:prSet>
      <dgm:spPr/>
    </dgm:pt>
    <dgm:pt modelId="{9AD65E16-2338-4440-B313-07AF23F4E66E}" type="pres">
      <dgm:prSet presAssocID="{28A76CEA-BD3E-4A0B-802F-1F825F624CB4}" presName="descendantText" presStyleLbl="alignAccFollowNode1" presStyleIdx="1" presStyleCnt="3" custScaleY="158571">
        <dgm:presLayoutVars>
          <dgm:bulletEnabled val="1"/>
        </dgm:presLayoutVars>
      </dgm:prSet>
      <dgm:spPr>
        <a:prstGeom prst="round2SameRect">
          <a:avLst/>
        </a:prstGeom>
      </dgm:spPr>
    </dgm:pt>
    <dgm:pt modelId="{60A063F6-D2A2-464E-9E04-351C1BBD4E25}" type="pres">
      <dgm:prSet presAssocID="{A3A28BE2-DA4B-435C-9C79-0604F4C9886B}" presName="sp" presStyleCnt="0"/>
      <dgm:spPr/>
    </dgm:pt>
    <dgm:pt modelId="{1DEB0665-95EB-43B1-9487-B2B05CD4F5BA}" type="pres">
      <dgm:prSet presAssocID="{4EAFE30B-A781-442C-9946-01E0836C8F15}" presName="linNode" presStyleCnt="0"/>
      <dgm:spPr/>
    </dgm:pt>
    <dgm:pt modelId="{42059A45-F4B6-4098-871B-C3CC9F2F98E0}" type="pres">
      <dgm:prSet presAssocID="{4EAFE30B-A781-442C-9946-01E0836C8F15}" presName="parentText" presStyleLbl="node1" presStyleIdx="2" presStyleCnt="3" custScaleX="102161" custScaleY="88152" custLinFactNeighborY="-1042">
        <dgm:presLayoutVars>
          <dgm:chMax val="1"/>
          <dgm:bulletEnabled val="1"/>
        </dgm:presLayoutVars>
      </dgm:prSet>
      <dgm:spPr/>
    </dgm:pt>
    <dgm:pt modelId="{DA80D668-FCE4-4E0F-B5C0-51F13ACDE56A}" type="pres">
      <dgm:prSet presAssocID="{4EAFE30B-A781-442C-9946-01E0836C8F15}" presName="descendantText" presStyleLbl="alignAccFollowNode1" presStyleIdx="2" presStyleCnt="3" custScaleY="141088" custLinFactNeighborX="272" custLinFactNeighborY="11247">
        <dgm:presLayoutVars>
          <dgm:bulletEnabled val="1"/>
        </dgm:presLayoutVars>
      </dgm:prSet>
      <dgm:spPr>
        <a:prstGeom prst="round2SameRect">
          <a:avLst/>
        </a:prstGeom>
      </dgm:spPr>
    </dgm:pt>
  </dgm:ptLst>
  <dgm:cxnLst>
    <dgm:cxn modelId="{A1B22204-0286-4A5D-B0C9-D21E587AAECD}" srcId="{C47C359D-A0FF-468E-A6CA-81F702E8BF7A}" destId="{4A1103E4-2CC2-4C61-81A7-CAF97A7C1FE0}" srcOrd="0" destOrd="0" parTransId="{4D9E03EA-933D-4232-8DA4-384CA047CBE4}" sibTransId="{FF73E94E-BE6C-42E6-9C24-703955AB1F4B}"/>
    <dgm:cxn modelId="{93510805-3FDF-4833-B0FE-FF56D19D757A}" srcId="{4EAFE30B-A781-442C-9946-01E0836C8F15}" destId="{95FDB7F8-C665-4963-8ED3-36E633155F9B}" srcOrd="4" destOrd="0" parTransId="{8A8501A6-2503-4780-A34C-FEC6A9C7F431}" sibTransId="{477813AC-6952-4FB0-8A31-ECE91E20D88D}"/>
    <dgm:cxn modelId="{2181B310-FCF0-4C66-91F6-4A98DC2E5725}" type="presOf" srcId="{CF465049-9F9D-4690-8717-A6ADE5E6F2AF}" destId="{DA80D668-FCE4-4E0F-B5C0-51F13ACDE56A}" srcOrd="0" destOrd="5" presId="urn:microsoft.com/office/officeart/2005/8/layout/vList5"/>
    <dgm:cxn modelId="{354F6529-B6CF-4C19-8B85-61255723B619}" srcId="{C47C359D-A0FF-468E-A6CA-81F702E8BF7A}" destId="{4EAFE30B-A781-442C-9946-01E0836C8F15}" srcOrd="2" destOrd="0" parTransId="{5C87A34B-039D-4B83-9346-6415035B01F0}" sibTransId="{36954B7E-0B8E-4665-95CD-8BCF5E6ACC26}"/>
    <dgm:cxn modelId="{58987842-C3B3-457F-AADB-664F9476767B}" type="presOf" srcId="{28A76CEA-BD3E-4A0B-802F-1F825F624CB4}" destId="{360DF080-1009-4D9F-B71F-4B0B1A0FB4AE}" srcOrd="0" destOrd="0" presId="urn:microsoft.com/office/officeart/2005/8/layout/vList5"/>
    <dgm:cxn modelId="{DDA5FD47-369E-4128-B63A-8AF995D43221}" srcId="{28A76CEA-BD3E-4A0B-802F-1F825F624CB4}" destId="{2A459E7F-98DB-409D-8620-7A82B964C127}" srcOrd="2" destOrd="0" parTransId="{A0B90D88-294A-4969-9838-A6FDD952A334}" sibTransId="{A3960E7F-B9F3-44AC-A17B-A791AA9EFE43}"/>
    <dgm:cxn modelId="{3F6CBC52-D35F-4284-8F76-97858EB1931B}" srcId="{4EAFE30B-A781-442C-9946-01E0836C8F15}" destId="{05D3D52E-80CF-48CF-B6B5-F88E1E4213E3}" srcOrd="0" destOrd="0" parTransId="{CFACA1E9-CCFA-4FBF-B25D-33F2389C3367}" sibTransId="{4578CAD4-6140-4A86-ADBB-4C72EBCB2CEA}"/>
    <dgm:cxn modelId="{78810F63-65AC-47CD-9433-23D449DBE619}" type="presOf" srcId="{368FD177-D779-491D-8A76-F7F42D426C3D}" destId="{A651E750-341E-4753-87E7-8C5E195A6400}" srcOrd="0" destOrd="2" presId="urn:microsoft.com/office/officeart/2005/8/layout/vList5"/>
    <dgm:cxn modelId="{32BBC582-11B6-4202-8597-EAF44EA80299}" type="presOf" srcId="{29F0D6E7-A9A0-42D2-89CF-DB2769179181}" destId="{A651E750-341E-4753-87E7-8C5E195A6400}" srcOrd="0" destOrd="0" presId="urn:microsoft.com/office/officeart/2005/8/layout/vList5"/>
    <dgm:cxn modelId="{25336185-1B89-4E23-BAD0-EAEB39EFFE2F}" srcId="{4A1103E4-2CC2-4C61-81A7-CAF97A7C1FE0}" destId="{368FD177-D779-491D-8A76-F7F42D426C3D}" srcOrd="2" destOrd="0" parTransId="{604D1A6F-671E-4C6C-9AEF-09AC01C79546}" sibTransId="{127CD146-34B7-44F4-8144-C7A84E01ACFA}"/>
    <dgm:cxn modelId="{6DB20886-8379-471C-B99D-398F64415439}" srcId="{4EAFE30B-A781-442C-9946-01E0836C8F15}" destId="{7E99BCDB-11A4-4181-B681-760B4E7C8BEC}" srcOrd="3" destOrd="0" parTransId="{D7E90FF9-88A5-431D-858B-F7623CECD125}" sibTransId="{C0BDBA07-CE1F-46E0-ADBD-370BC5BB02A9}"/>
    <dgm:cxn modelId="{96D64A8B-69BD-47FA-99AA-E37D8F2069E5}" srcId="{4EAFE30B-A781-442C-9946-01E0836C8F15}" destId="{6353CF27-D5D7-48D4-8A90-D79A242B8466}" srcOrd="1" destOrd="0" parTransId="{AA9CAFA7-8BDA-4DF0-9960-092DE8125DFA}" sibTransId="{E32B9D17-DAAF-41F4-98E1-36DC70D1252B}"/>
    <dgm:cxn modelId="{29F0A292-BBE4-4A08-A30A-B587BDBF7E5C}" type="presOf" srcId="{05D3D52E-80CF-48CF-B6B5-F88E1E4213E3}" destId="{DA80D668-FCE4-4E0F-B5C0-51F13ACDE56A}" srcOrd="0" destOrd="0" presId="urn:microsoft.com/office/officeart/2005/8/layout/vList5"/>
    <dgm:cxn modelId="{6BD3F492-4CB7-4005-AAEE-E3E3E6C6FD2E}" srcId="{28A76CEA-BD3E-4A0B-802F-1F825F624CB4}" destId="{FC503E9E-3B76-4329-9EEE-A6BFD4F820FC}" srcOrd="0" destOrd="0" parTransId="{54059670-8FDB-4961-87C0-C1868BBE4BD7}" sibTransId="{8113F680-11CB-42BC-B19B-CFE8448DE088}"/>
    <dgm:cxn modelId="{4D967FA8-27A8-4D7E-893C-7BC170080B54}" type="presOf" srcId="{4EAFE30B-A781-442C-9946-01E0836C8F15}" destId="{42059A45-F4B6-4098-871B-C3CC9F2F98E0}" srcOrd="0" destOrd="0" presId="urn:microsoft.com/office/officeart/2005/8/layout/vList5"/>
    <dgm:cxn modelId="{7659CBB3-3D1D-4104-8D10-FD2BE356E886}" type="presOf" srcId="{2A459E7F-98DB-409D-8620-7A82B964C127}" destId="{9AD65E16-2338-4440-B313-07AF23F4E66E}" srcOrd="0" destOrd="2" presId="urn:microsoft.com/office/officeart/2005/8/layout/vList5"/>
    <dgm:cxn modelId="{6C9B14BA-376D-45D1-8EC9-8F41CE78F177}" srcId="{C47C359D-A0FF-468E-A6CA-81F702E8BF7A}" destId="{28A76CEA-BD3E-4A0B-802F-1F825F624CB4}" srcOrd="1" destOrd="0" parTransId="{898D4952-652E-4B22-A15C-2F44A6298ADE}" sibTransId="{A3A28BE2-DA4B-435C-9C79-0604F4C9886B}"/>
    <dgm:cxn modelId="{43326ABD-B650-4458-A1DC-A807D1779103}" type="presOf" srcId="{4A1103E4-2CC2-4C61-81A7-CAF97A7C1FE0}" destId="{9E2EE763-7328-48BA-B72F-3266164C525C}" srcOrd="0" destOrd="0" presId="urn:microsoft.com/office/officeart/2005/8/layout/vList5"/>
    <dgm:cxn modelId="{51354AC4-2495-4FEA-880F-396B9F54B5DB}" type="presOf" srcId="{95FDB7F8-C665-4963-8ED3-36E633155F9B}" destId="{DA80D668-FCE4-4E0F-B5C0-51F13ACDE56A}" srcOrd="0" destOrd="4" presId="urn:microsoft.com/office/officeart/2005/8/layout/vList5"/>
    <dgm:cxn modelId="{F4FDFEC6-479A-4C85-8FC7-C09752DE53DD}" type="presOf" srcId="{7E99BCDB-11A4-4181-B681-760B4E7C8BEC}" destId="{DA80D668-FCE4-4E0F-B5C0-51F13ACDE56A}" srcOrd="0" destOrd="3" presId="urn:microsoft.com/office/officeart/2005/8/layout/vList5"/>
    <dgm:cxn modelId="{9C3A64C9-8715-427C-9706-7555C560E1D7}" type="presOf" srcId="{F8F017CF-5FAB-4803-AF97-881B2C461790}" destId="{A651E750-341E-4753-87E7-8C5E195A6400}" srcOrd="0" destOrd="1" presId="urn:microsoft.com/office/officeart/2005/8/layout/vList5"/>
    <dgm:cxn modelId="{B3E9D6CA-607C-4DE9-B18E-162A844D03C8}" type="presOf" srcId="{6353CF27-D5D7-48D4-8A90-D79A242B8466}" destId="{DA80D668-FCE4-4E0F-B5C0-51F13ACDE56A}" srcOrd="0" destOrd="1" presId="urn:microsoft.com/office/officeart/2005/8/layout/vList5"/>
    <dgm:cxn modelId="{B424A5D4-D4BA-4B46-B481-E8A2996C76AC}" srcId="{28A76CEA-BD3E-4A0B-802F-1F825F624CB4}" destId="{8F2CE23C-A6C3-4739-BF70-CACB2E11C5A8}" srcOrd="1" destOrd="0" parTransId="{FE435A3B-471A-4564-BF3F-3A71EBE689F8}" sibTransId="{C8239D67-81F6-471A-A1C1-112E950DDA61}"/>
    <dgm:cxn modelId="{318AF8D6-95E7-4691-B736-40474BA585F8}" type="presOf" srcId="{FC503E9E-3B76-4329-9EEE-A6BFD4F820FC}" destId="{9AD65E16-2338-4440-B313-07AF23F4E66E}" srcOrd="0" destOrd="0" presId="urn:microsoft.com/office/officeart/2005/8/layout/vList5"/>
    <dgm:cxn modelId="{9BC490D9-D137-41B6-99D5-7CA67208BC80}" srcId="{4EAFE30B-A781-442C-9946-01E0836C8F15}" destId="{CF465049-9F9D-4690-8717-A6ADE5E6F2AF}" srcOrd="5" destOrd="0" parTransId="{0C935707-29FE-4E4F-BC94-154DEB182663}" sibTransId="{D450E43A-8E0B-4B2C-B248-11AEB526EF0F}"/>
    <dgm:cxn modelId="{113698D9-83EA-4396-A8F7-39F245CB6FE7}" srcId="{4A1103E4-2CC2-4C61-81A7-CAF97A7C1FE0}" destId="{F8F017CF-5FAB-4803-AF97-881B2C461790}" srcOrd="1" destOrd="0" parTransId="{C3988129-4DC0-4FEB-BBEA-EB95B4A3478B}" sibTransId="{9C88013B-36CE-4685-B555-C77EAE8CB096}"/>
    <dgm:cxn modelId="{269CF7E0-D44C-4372-9BB5-114A0074EA0B}" type="presOf" srcId="{8F2CE23C-A6C3-4739-BF70-CACB2E11C5A8}" destId="{9AD65E16-2338-4440-B313-07AF23F4E66E}" srcOrd="0" destOrd="1" presId="urn:microsoft.com/office/officeart/2005/8/layout/vList5"/>
    <dgm:cxn modelId="{B2E3B6EE-1850-4853-8FBA-1DDD04B3ABF1}" srcId="{4EAFE30B-A781-442C-9946-01E0836C8F15}" destId="{F595F4A2-A6D4-4153-8D42-F60ADACF1B1A}" srcOrd="2" destOrd="0" parTransId="{13542D29-938E-4AB5-BCBF-A16E6197A726}" sibTransId="{2B6CF48D-2600-403A-835A-ADE772B3056F}"/>
    <dgm:cxn modelId="{233447F0-755D-43DE-9399-76DE94DD99B8}" type="presOf" srcId="{F595F4A2-A6D4-4153-8D42-F60ADACF1B1A}" destId="{DA80D668-FCE4-4E0F-B5C0-51F13ACDE56A}" srcOrd="0" destOrd="2" presId="urn:microsoft.com/office/officeart/2005/8/layout/vList5"/>
    <dgm:cxn modelId="{B58911F4-8CC5-4A43-BD99-2819CCFAD135}" type="presOf" srcId="{C47C359D-A0FF-468E-A6CA-81F702E8BF7A}" destId="{98F4DE46-8E9C-4688-8888-2664151AB27A}" srcOrd="0" destOrd="0" presId="urn:microsoft.com/office/officeart/2005/8/layout/vList5"/>
    <dgm:cxn modelId="{E1F0D5FB-54FE-469C-9A69-4F1F99B0A29C}" srcId="{4A1103E4-2CC2-4C61-81A7-CAF97A7C1FE0}" destId="{29F0D6E7-A9A0-42D2-89CF-DB2769179181}" srcOrd="0" destOrd="0" parTransId="{05D0A0E9-2DBD-483A-A32D-32AC8FB349D4}" sibTransId="{6A281EC2-21F4-418F-845A-7D62ECB1A97E}"/>
    <dgm:cxn modelId="{C3D616AB-513C-4FE2-89D3-CBE2085108D6}" type="presParOf" srcId="{98F4DE46-8E9C-4688-8888-2664151AB27A}" destId="{2132042F-BDBE-4ACD-9B7F-6CB3CB61180C}" srcOrd="0" destOrd="0" presId="urn:microsoft.com/office/officeart/2005/8/layout/vList5"/>
    <dgm:cxn modelId="{79A100E8-11D1-4138-84C5-58B3E29950DB}" type="presParOf" srcId="{2132042F-BDBE-4ACD-9B7F-6CB3CB61180C}" destId="{9E2EE763-7328-48BA-B72F-3266164C525C}" srcOrd="0" destOrd="0" presId="urn:microsoft.com/office/officeart/2005/8/layout/vList5"/>
    <dgm:cxn modelId="{A3759BC7-337C-4E2D-A642-FC9785122685}" type="presParOf" srcId="{2132042F-BDBE-4ACD-9B7F-6CB3CB61180C}" destId="{A651E750-341E-4753-87E7-8C5E195A6400}" srcOrd="1" destOrd="0" presId="urn:microsoft.com/office/officeart/2005/8/layout/vList5"/>
    <dgm:cxn modelId="{FE8D0B23-BC18-4345-89DE-AB647D6D85B3}" type="presParOf" srcId="{98F4DE46-8E9C-4688-8888-2664151AB27A}" destId="{03FBB127-806C-40CF-851C-18E7DF5A2A27}" srcOrd="1" destOrd="0" presId="urn:microsoft.com/office/officeart/2005/8/layout/vList5"/>
    <dgm:cxn modelId="{44CFB529-790A-48C8-BCF4-E41F32F80724}" type="presParOf" srcId="{98F4DE46-8E9C-4688-8888-2664151AB27A}" destId="{B046B051-D0D1-4C61-B9BE-C55A2ED796D0}" srcOrd="2" destOrd="0" presId="urn:microsoft.com/office/officeart/2005/8/layout/vList5"/>
    <dgm:cxn modelId="{A73B8468-48DD-4729-8952-A8C5CE916640}" type="presParOf" srcId="{B046B051-D0D1-4C61-B9BE-C55A2ED796D0}" destId="{360DF080-1009-4D9F-B71F-4B0B1A0FB4AE}" srcOrd="0" destOrd="0" presId="urn:microsoft.com/office/officeart/2005/8/layout/vList5"/>
    <dgm:cxn modelId="{79FC71E1-096B-49F4-AC3F-1F8215C8A3A8}" type="presParOf" srcId="{B046B051-D0D1-4C61-B9BE-C55A2ED796D0}" destId="{9AD65E16-2338-4440-B313-07AF23F4E66E}" srcOrd="1" destOrd="0" presId="urn:microsoft.com/office/officeart/2005/8/layout/vList5"/>
    <dgm:cxn modelId="{ECD973C7-6304-4A72-9E87-45F16BC5C8D2}" type="presParOf" srcId="{98F4DE46-8E9C-4688-8888-2664151AB27A}" destId="{60A063F6-D2A2-464E-9E04-351C1BBD4E25}" srcOrd="3" destOrd="0" presId="urn:microsoft.com/office/officeart/2005/8/layout/vList5"/>
    <dgm:cxn modelId="{602CE906-3928-4D59-9A2D-9B4CD7D9B432}" type="presParOf" srcId="{98F4DE46-8E9C-4688-8888-2664151AB27A}" destId="{1DEB0665-95EB-43B1-9487-B2B05CD4F5BA}" srcOrd="4" destOrd="0" presId="urn:microsoft.com/office/officeart/2005/8/layout/vList5"/>
    <dgm:cxn modelId="{FFF7C7B8-45B5-4797-8175-A73368999C76}" type="presParOf" srcId="{1DEB0665-95EB-43B1-9487-B2B05CD4F5BA}" destId="{42059A45-F4B6-4098-871B-C3CC9F2F98E0}" srcOrd="0" destOrd="0" presId="urn:microsoft.com/office/officeart/2005/8/layout/vList5"/>
    <dgm:cxn modelId="{8DC0F9C3-9681-4FE7-8D9A-415E3EA516B8}" type="presParOf" srcId="{1DEB0665-95EB-43B1-9487-B2B05CD4F5BA}" destId="{DA80D668-FCE4-4E0F-B5C0-51F13ACDE56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1E750-341E-4753-87E7-8C5E195A6400}">
      <dsp:nvSpPr>
        <dsp:cNvPr id="0" name=""/>
        <dsp:cNvSpPr/>
      </dsp:nvSpPr>
      <dsp:spPr>
        <a:xfrm rot="5400000">
          <a:off x="5829965" y="-2116517"/>
          <a:ext cx="1645812" cy="6136438"/>
        </a:xfrm>
        <a:prstGeom prst="round2SameRect">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00000"/>
            </a:lnSpc>
            <a:spcBef>
              <a:spcPct val="0"/>
            </a:spcBef>
            <a:spcAft>
              <a:spcPct val="15000"/>
            </a:spcAft>
            <a:buChar char="•"/>
          </a:pP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Study tour</a:t>
          </a:r>
        </a:p>
        <a:p>
          <a:pPr marL="171450" lvl="1" indent="-171450" algn="l" defTabSz="711200" rtl="0">
            <a:lnSpc>
              <a:spcPct val="100000"/>
            </a:lnSpc>
            <a:spcBef>
              <a:spcPct val="0"/>
            </a:spcBef>
            <a:spcAft>
              <a:spcPct val="15000"/>
            </a:spcAft>
            <a:buChar char="•"/>
          </a:pP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Assesment of the policies </a:t>
          </a:r>
        </a:p>
        <a:p>
          <a:pPr marL="171450" lvl="1" indent="-171450" algn="l" defTabSz="711200" rtl="0">
            <a:lnSpc>
              <a:spcPct val="100000"/>
            </a:lnSpc>
            <a:spcBef>
              <a:spcPct val="0"/>
            </a:spcBef>
            <a:spcAft>
              <a:spcPct val="15000"/>
            </a:spcAft>
            <a:buChar char="•"/>
          </a:pP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International workshop</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3584652" y="209138"/>
        <a:ext cx="6056096" cy="1485128"/>
      </dsp:txXfrm>
    </dsp:sp>
    <dsp:sp modelId="{9E2EE763-7328-48BA-B72F-3266164C525C}">
      <dsp:nvSpPr>
        <dsp:cNvPr id="0" name=""/>
        <dsp:cNvSpPr/>
      </dsp:nvSpPr>
      <dsp:spPr>
        <a:xfrm>
          <a:off x="25" y="2"/>
          <a:ext cx="3582913" cy="1926038"/>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TOOL 1</a:t>
          </a:r>
          <a:br>
            <a:rPr lang="en-US" sz="18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sz="18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Acquisition of mutual know-how on REC and renewable energy from PPs ‘experience</a:t>
          </a:r>
          <a:endParaRPr lang="it-IT" sz="18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sp:txBody>
      <dsp:txXfrm>
        <a:off x="94046" y="94023"/>
        <a:ext cx="3394871" cy="1737996"/>
      </dsp:txXfrm>
    </dsp:sp>
    <dsp:sp modelId="{9AD65E16-2338-4440-B313-07AF23F4E66E}">
      <dsp:nvSpPr>
        <dsp:cNvPr id="0" name=""/>
        <dsp:cNvSpPr/>
      </dsp:nvSpPr>
      <dsp:spPr>
        <a:xfrm rot="5400000">
          <a:off x="5939332" y="-467902"/>
          <a:ext cx="1317120" cy="6209352"/>
        </a:xfrm>
        <a:prstGeom prst="round2SameRect">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rtl="0">
            <a:lnSpc>
              <a:spcPct val="90000"/>
            </a:lnSpc>
            <a:spcBef>
              <a:spcPct val="0"/>
            </a:spcBef>
            <a:spcAft>
              <a:spcPct val="15000"/>
            </a:spcAft>
            <a:buChar char="•"/>
          </a:pP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Working groups meetings</a:t>
          </a:r>
        </a:p>
        <a:p>
          <a:pPr marL="171450" lvl="1" indent="-171450" algn="l" defTabSz="711200" rtl="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Local working groups</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3493216" y="2042510"/>
        <a:ext cx="6145056" cy="1188528"/>
      </dsp:txXfrm>
    </dsp:sp>
    <dsp:sp modelId="{360DF080-1009-4D9F-B71F-4B0B1A0FB4AE}">
      <dsp:nvSpPr>
        <dsp:cNvPr id="0" name=""/>
        <dsp:cNvSpPr/>
      </dsp:nvSpPr>
      <dsp:spPr>
        <a:xfrm>
          <a:off x="455" y="2080929"/>
          <a:ext cx="3492760" cy="1240103"/>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TOOL2</a:t>
          </a:r>
          <a:br>
            <a:rPr lang="en-US" sz="16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sz="16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discussions on the enabling framework connected to REC </a:t>
          </a:r>
          <a:endParaRPr lang="it-IT" sz="16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sp:txBody>
      <dsp:txXfrm>
        <a:off x="60992" y="2141466"/>
        <a:ext cx="3371686" cy="1119029"/>
      </dsp:txXfrm>
    </dsp:sp>
    <dsp:sp modelId="{DA80D668-FCE4-4E0F-B5C0-51F13ACDE56A}">
      <dsp:nvSpPr>
        <dsp:cNvPr id="0" name=""/>
        <dsp:cNvSpPr/>
      </dsp:nvSpPr>
      <dsp:spPr>
        <a:xfrm rot="5400000">
          <a:off x="6048692" y="847014"/>
          <a:ext cx="1171903" cy="6172892"/>
        </a:xfrm>
        <a:prstGeom prst="round2SameRect">
          <a:avLst/>
        </a:prstGeom>
        <a:solidFill>
          <a:sysClr val="window" lastClr="FFFFFF">
            <a:alpha val="90000"/>
          </a:sys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00000"/>
            </a:lnSpc>
            <a:spcBef>
              <a:spcPct val="0"/>
            </a:spcBef>
            <a:spcAft>
              <a:spcPct val="15000"/>
            </a:spcAft>
            <a:buNone/>
          </a:pP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rtl="0">
            <a:lnSpc>
              <a:spcPct val="100000"/>
            </a:lnSpc>
            <a:spcBef>
              <a:spcPct val="0"/>
            </a:spcBef>
            <a:spcAft>
              <a:spcPct val="15000"/>
            </a:spcAft>
            <a:buChar char="•"/>
          </a:pP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Local events, international events</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rtl="0">
            <a:lnSpc>
              <a:spcPct val="100000"/>
            </a:lnSpc>
            <a:spcBef>
              <a:spcPct val="0"/>
            </a:spcBef>
            <a:spcAft>
              <a:spcPct val="15000"/>
            </a:spcAft>
            <a:buChar char="•"/>
          </a:pP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Video, </a:t>
          </a:r>
          <a:r>
            <a:rPr lang="it-IT" sz="1600" kern="12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leaflets</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rtl="0">
            <a:lnSpc>
              <a:spcPct val="100000"/>
            </a:lnSpc>
            <a:spcBef>
              <a:spcPct val="0"/>
            </a:spcBef>
            <a:spcAft>
              <a:spcPct val="15000"/>
            </a:spcAft>
            <a:buChar char="•"/>
          </a:pP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Project web site and social media</a:t>
          </a:r>
        </a:p>
        <a:p>
          <a:pPr marL="114300" lvl="1" indent="-114300" algn="l" defTabSz="533400" rtl="0">
            <a:lnSpc>
              <a:spcPct val="100000"/>
            </a:lnSpc>
            <a:spcBef>
              <a:spcPct val="0"/>
            </a:spcBef>
            <a:spcAft>
              <a:spcPct val="15000"/>
            </a:spcAft>
            <a:buChar char="•"/>
          </a:pPr>
          <a:endParaRPr lang="it-IT" sz="12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rtl="0">
            <a:lnSpc>
              <a:spcPct val="100000"/>
            </a:lnSpc>
            <a:spcBef>
              <a:spcPct val="0"/>
            </a:spcBef>
            <a:spcAft>
              <a:spcPct val="15000"/>
            </a:spcAft>
            <a:buChar char="•"/>
          </a:pPr>
          <a:endParaRPr lang="it-IT" sz="1200" kern="1200" dirty="0">
            <a:solidFill>
              <a:sysClr val="windowText" lastClr="000000">
                <a:hueOff val="0"/>
                <a:satOff val="0"/>
                <a:lumOff val="0"/>
                <a:alphaOff val="0"/>
              </a:sysClr>
            </a:solidFill>
            <a:latin typeface="Calibri"/>
            <a:ea typeface="+mn-ea"/>
            <a:cs typeface="+mn-cs"/>
          </a:endParaRPr>
        </a:p>
      </dsp:txBody>
      <dsp:txXfrm rot="-5400000">
        <a:off x="3548198" y="3404716"/>
        <a:ext cx="6115684" cy="1057487"/>
      </dsp:txXfrm>
    </dsp:sp>
    <dsp:sp modelId="{42059A45-F4B6-4098-871B-C3CC9F2F98E0}">
      <dsp:nvSpPr>
        <dsp:cNvPr id="0" name=""/>
        <dsp:cNvSpPr/>
      </dsp:nvSpPr>
      <dsp:spPr>
        <a:xfrm>
          <a:off x="455" y="3464751"/>
          <a:ext cx="3547287" cy="915258"/>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TOOL 3</a:t>
          </a:r>
          <a:br>
            <a:rPr lang="en-US" sz="16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sz="16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Dissemination and communication</a:t>
          </a:r>
          <a:endParaRPr lang="it-IT" sz="16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sp:txBody>
      <dsp:txXfrm>
        <a:off x="45134" y="3509430"/>
        <a:ext cx="3457929" cy="8259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9/17/24</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‹N›</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9/17/24</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‹N›</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78849-6A58-5242-AAB8-69E086EC2380}" type="slidenum">
              <a:rPr lang="en-LU" smtClean="0"/>
              <a:t>10</a:t>
            </a:fld>
            <a:endParaRPr lang="en-LU"/>
          </a:p>
        </p:txBody>
      </p:sp>
    </p:spTree>
    <p:extLst>
      <p:ext uri="{BB962C8B-B14F-4D97-AF65-F5344CB8AC3E}">
        <p14:creationId xmlns:p14="http://schemas.microsoft.com/office/powerpoint/2010/main" val="221681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11</a:t>
            </a:fld>
            <a:endParaRPr lang="en-LU"/>
          </a:p>
        </p:txBody>
      </p:sp>
    </p:spTree>
    <p:extLst>
      <p:ext uri="{BB962C8B-B14F-4D97-AF65-F5344CB8AC3E}">
        <p14:creationId xmlns:p14="http://schemas.microsoft.com/office/powerpoint/2010/main" val="350798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12</a:t>
            </a:fld>
            <a:endParaRPr lang="en-LU"/>
          </a:p>
        </p:txBody>
      </p:sp>
    </p:spTree>
    <p:extLst>
      <p:ext uri="{BB962C8B-B14F-4D97-AF65-F5344CB8AC3E}">
        <p14:creationId xmlns:p14="http://schemas.microsoft.com/office/powerpoint/2010/main" val="322446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13</a:t>
            </a:fld>
            <a:endParaRPr lang="en-LU"/>
          </a:p>
        </p:txBody>
      </p:sp>
    </p:spTree>
    <p:extLst>
      <p:ext uri="{BB962C8B-B14F-4D97-AF65-F5344CB8AC3E}">
        <p14:creationId xmlns:p14="http://schemas.microsoft.com/office/powerpoint/2010/main" val="144079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14</a:t>
            </a:fld>
            <a:endParaRPr lang="en-LU"/>
          </a:p>
        </p:txBody>
      </p:sp>
    </p:spTree>
    <p:extLst>
      <p:ext uri="{BB962C8B-B14F-4D97-AF65-F5344CB8AC3E}">
        <p14:creationId xmlns:p14="http://schemas.microsoft.com/office/powerpoint/2010/main" val="410849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2</a:t>
            </a:fld>
            <a:endParaRPr lang="en-LU"/>
          </a:p>
        </p:txBody>
      </p:sp>
    </p:spTree>
    <p:extLst>
      <p:ext uri="{BB962C8B-B14F-4D97-AF65-F5344CB8AC3E}">
        <p14:creationId xmlns:p14="http://schemas.microsoft.com/office/powerpoint/2010/main" val="74064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74064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4</a:t>
            </a:fld>
            <a:endParaRPr lang="en-LU"/>
          </a:p>
        </p:txBody>
      </p:sp>
    </p:spTree>
    <p:extLst>
      <p:ext uri="{BB962C8B-B14F-4D97-AF65-F5344CB8AC3E}">
        <p14:creationId xmlns:p14="http://schemas.microsoft.com/office/powerpoint/2010/main" val="22211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5</a:t>
            </a:fld>
            <a:endParaRPr lang="en-LU"/>
          </a:p>
        </p:txBody>
      </p:sp>
    </p:spTree>
    <p:extLst>
      <p:ext uri="{BB962C8B-B14F-4D97-AF65-F5344CB8AC3E}">
        <p14:creationId xmlns:p14="http://schemas.microsoft.com/office/powerpoint/2010/main" val="167992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6</a:t>
            </a:fld>
            <a:endParaRPr lang="en-LU"/>
          </a:p>
        </p:txBody>
      </p:sp>
    </p:spTree>
    <p:extLst>
      <p:ext uri="{BB962C8B-B14F-4D97-AF65-F5344CB8AC3E}">
        <p14:creationId xmlns:p14="http://schemas.microsoft.com/office/powerpoint/2010/main" val="67600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7</a:t>
            </a:fld>
            <a:endParaRPr lang="en-LU"/>
          </a:p>
        </p:txBody>
      </p:sp>
    </p:spTree>
    <p:extLst>
      <p:ext uri="{BB962C8B-B14F-4D97-AF65-F5344CB8AC3E}">
        <p14:creationId xmlns:p14="http://schemas.microsoft.com/office/powerpoint/2010/main" val="371668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8</a:t>
            </a:fld>
            <a:endParaRPr lang="en-LU"/>
          </a:p>
        </p:txBody>
      </p:sp>
    </p:spTree>
    <p:extLst>
      <p:ext uri="{BB962C8B-B14F-4D97-AF65-F5344CB8AC3E}">
        <p14:creationId xmlns:p14="http://schemas.microsoft.com/office/powerpoint/2010/main" val="4562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9</a:t>
            </a:fld>
            <a:endParaRPr lang="en-LU"/>
          </a:p>
        </p:txBody>
      </p:sp>
    </p:spTree>
    <p:extLst>
      <p:ext uri="{BB962C8B-B14F-4D97-AF65-F5344CB8AC3E}">
        <p14:creationId xmlns:p14="http://schemas.microsoft.com/office/powerpoint/2010/main" val="13806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dirty="0"/>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ADC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‹N›</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hyperlink" Target="https://scribehow.com/shared/Interreg_Europe__Reporting_on_policy_improvements__xUHAuG5ORASIgGTysmvxW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interregeurope.eu/event/project-training-days-2023/conclusions#anchor-day-2-activities-and-result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terregeurope.eu/help-centre/tutoria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sv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0D364B-01C8-1F9B-7863-1E6614E174E5}"/>
              </a:ext>
            </a:extLst>
          </p:cNvPr>
          <p:cNvSpPr txBox="1"/>
          <p:nvPr/>
        </p:nvSpPr>
        <p:spPr>
          <a:xfrm>
            <a:off x="914655" y="5914507"/>
            <a:ext cx="3123068"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13rd  September 2024 </a:t>
            </a:r>
          </a:p>
        </p:txBody>
      </p:sp>
      <p:sp>
        <p:nvSpPr>
          <p:cNvPr id="7" name="TextBox 6">
            <a:extLst>
              <a:ext uri="{FF2B5EF4-FFF2-40B4-BE49-F238E27FC236}">
                <a16:creationId xmlns:a16="http://schemas.microsoft.com/office/drawing/2014/main" id="{7B6266E3-6269-77BB-C7AB-F095C5FB0E02}"/>
              </a:ext>
            </a:extLst>
          </p:cNvPr>
          <p:cNvSpPr txBox="1"/>
          <p:nvPr/>
        </p:nvSpPr>
        <p:spPr>
          <a:xfrm>
            <a:off x="914655" y="4569800"/>
            <a:ext cx="8310264" cy="1015663"/>
          </a:xfrm>
          <a:prstGeom prst="rect">
            <a:avLst/>
          </a:prstGeom>
          <a:noFill/>
        </p:spPr>
        <p:txBody>
          <a:bodyPr wrap="square" rtlCol="0">
            <a:spAutoFit/>
          </a:bodyPr>
          <a:lstStyle/>
          <a:p>
            <a:r>
              <a:rPr lang="en-US" sz="2400" b="1" dirty="0">
                <a:latin typeface="Open Sans Semibold" panose="020B0606030504020204" pitchFamily="34" charset="0"/>
                <a:ea typeface="Open Sans Semibold" panose="020B0606030504020204" pitchFamily="34" charset="0"/>
                <a:cs typeface="Open Sans Semibold" panose="020B0606030504020204" pitchFamily="34" charset="0"/>
              </a:rPr>
              <a:t>Giulia Righetti</a:t>
            </a:r>
          </a:p>
          <a:p>
            <a:r>
              <a:rPr lang="en-GB" i="1" dirty="0">
                <a:latin typeface="Open Sans" panose="020B0606030504020204" pitchFamily="34" charset="0"/>
                <a:ea typeface="Open Sans" panose="020B0606030504020204" pitchFamily="34" charset="0"/>
                <a:cs typeface="Open Sans" panose="020B0606030504020204" pitchFamily="34" charset="0"/>
              </a:rPr>
              <a:t>Project coordinator, external expert</a:t>
            </a:r>
          </a:p>
          <a:p>
            <a:r>
              <a:rPr lang="en-GB" i="1" dirty="0">
                <a:solidFill>
                  <a:srgbClr val="95C11F"/>
                </a:solidFill>
                <a:latin typeface="Open Sans" panose="020B0606030504020204" pitchFamily="34" charset="0"/>
                <a:ea typeface="Open Sans" panose="020B0606030504020204" pitchFamily="34" charset="0"/>
                <a:cs typeface="Open Sans" panose="020B0606030504020204" pitchFamily="34" charset="0"/>
              </a:rPr>
              <a:t>Giulia.Righetti@naxta.it</a:t>
            </a:r>
            <a:endParaRPr lang="en-US" dirty="0">
              <a:solidFill>
                <a:srgbClr val="95C11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8" name="Subtitle 2">
            <a:extLst>
              <a:ext uri="{FF2B5EF4-FFF2-40B4-BE49-F238E27FC236}">
                <a16:creationId xmlns:a16="http://schemas.microsoft.com/office/drawing/2014/main" id="{42CB5B61-813A-D760-8800-6F3EC8037F85}"/>
              </a:ext>
            </a:extLst>
          </p:cNvPr>
          <p:cNvSpPr txBox="1">
            <a:spLocks/>
          </p:cNvSpPr>
          <p:nvPr/>
        </p:nvSpPr>
        <p:spPr>
          <a:xfrm>
            <a:off x="844115" y="2727865"/>
            <a:ext cx="9144000"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95948B"/>
                </a:solidFill>
                <a:ea typeface="Open Sans" panose="020B0606030504020204" pitchFamily="34" charset="0"/>
                <a:cs typeface="Open Sans" panose="020B0606030504020204" pitchFamily="34" charset="0"/>
              </a:rPr>
              <a:t>LEEWAY</a:t>
            </a:r>
            <a:endParaRPr lang="en-US" sz="4800" b="1" dirty="0">
              <a:solidFill>
                <a:srgbClr val="95C11F"/>
              </a:solidFill>
              <a:ea typeface="Open Sans" panose="020B0606030504020204" pitchFamily="34" charset="0"/>
              <a:cs typeface="Open Sans" panose="020B0606030504020204" pitchFamily="34" charset="0"/>
            </a:endParaRPr>
          </a:p>
          <a:p>
            <a:pPr marL="0" indent="0">
              <a:buNone/>
            </a:pPr>
            <a:r>
              <a:rPr lang="en-US" sz="4800" b="1" dirty="0">
                <a:solidFill>
                  <a:srgbClr val="95C11F"/>
                </a:solidFill>
                <a:ea typeface="Open Sans" panose="020B0606030504020204" pitchFamily="34" charset="0"/>
                <a:cs typeface="Open Sans" panose="020B0606030504020204" pitchFamily="34" charset="0"/>
              </a:rPr>
              <a:t>Project meeting</a:t>
            </a:r>
            <a:endParaRPr lang="en-US" sz="4800" dirty="0">
              <a:solidFill>
                <a:srgbClr val="95948B"/>
              </a:solidFill>
              <a:ea typeface="Open Sans" panose="020B0606030504020204" pitchFamily="34" charset="0"/>
              <a:cs typeface="Open Sans" panose="020B0606030504020204" pitchFamily="34" charset="0"/>
            </a:endParaRPr>
          </a:p>
        </p:txBody>
      </p:sp>
      <p:pic>
        <p:nvPicPr>
          <p:cNvPr id="3" name="Immagine 2">
            <a:extLst>
              <a:ext uri="{FF2B5EF4-FFF2-40B4-BE49-F238E27FC236}">
                <a16:creationId xmlns:a16="http://schemas.microsoft.com/office/drawing/2014/main" id="{ECF6D696-21F6-1F46-66FA-D774C63A4CA2}"/>
              </a:ext>
            </a:extLst>
          </p:cNvPr>
          <p:cNvPicPr>
            <a:picLocks noChangeAspect="1"/>
          </p:cNvPicPr>
          <p:nvPr/>
        </p:nvPicPr>
        <p:blipFill>
          <a:blip r:embed="rId3"/>
          <a:stretch>
            <a:fillRect/>
          </a:stretch>
        </p:blipFill>
        <p:spPr>
          <a:xfrm>
            <a:off x="606103" y="346791"/>
            <a:ext cx="6632989" cy="2381073"/>
          </a:xfrm>
          <a:prstGeom prst="rect">
            <a:avLst/>
          </a:prstGeom>
        </p:spPr>
      </p:pic>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10" descr="cHANG ">
            <a:extLst>
              <a:ext uri="{FF2B5EF4-FFF2-40B4-BE49-F238E27FC236}">
                <a16:creationId xmlns:a16="http://schemas.microsoft.com/office/drawing/2014/main" id="{556D309A-8EE8-7D8D-12EE-8630E2079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2580" y="525491"/>
            <a:ext cx="6589986" cy="5807017"/>
          </a:xfrm>
          <a:prstGeom prst="rect">
            <a:avLst/>
          </a:prstGeom>
        </p:spPr>
      </p:pic>
      <p:sp>
        <p:nvSpPr>
          <p:cNvPr id="4" name="Rectangle 22">
            <a:extLst>
              <a:ext uri="{FF2B5EF4-FFF2-40B4-BE49-F238E27FC236}">
                <a16:creationId xmlns:a16="http://schemas.microsoft.com/office/drawing/2014/main" id="{39DB2998-A102-0898-C0E2-8F3FB3386D8B}"/>
              </a:ext>
            </a:extLst>
          </p:cNvPr>
          <p:cNvSpPr/>
          <p:nvPr/>
        </p:nvSpPr>
        <p:spPr>
          <a:xfrm>
            <a:off x="3132084" y="2096700"/>
            <a:ext cx="4572000" cy="2939266"/>
          </a:xfrm>
          <a:prstGeom prst="rect">
            <a:avLst/>
          </a:prstGeom>
        </p:spPr>
        <p:txBody>
          <a:bodyPr wrap="square">
            <a:spAutoFit/>
          </a:bodyPr>
          <a:lstStyle/>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gn="ctr">
              <a:spcBef>
                <a:spcPts val="600"/>
              </a:spcBef>
              <a:spcAft>
                <a:spcPts val="600"/>
              </a:spcAft>
            </a:pPr>
            <a:r>
              <a:rPr lang="en-U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Action plan</a:t>
            </a:r>
          </a:p>
          <a:p>
            <a:pPr algn="ctr">
              <a:spcBef>
                <a:spcPts val="600"/>
              </a:spcBef>
              <a:spcAft>
                <a:spcPts val="600"/>
              </a:spcAft>
            </a:pPr>
            <a:r>
              <a:rPr lang="en-U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OR</a:t>
            </a:r>
          </a:p>
          <a:p>
            <a:pPr algn="ctr">
              <a:spcBef>
                <a:spcPts val="600"/>
              </a:spcBef>
              <a:spcAft>
                <a:spcPts val="600"/>
              </a:spcAft>
            </a:pPr>
            <a:r>
              <a:rPr lang="en-U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Changes of policy instruments</a:t>
            </a:r>
          </a:p>
        </p:txBody>
      </p:sp>
      <p:pic>
        <p:nvPicPr>
          <p:cNvPr id="5" name="Immagine 4">
            <a:extLst>
              <a:ext uri="{FF2B5EF4-FFF2-40B4-BE49-F238E27FC236}">
                <a16:creationId xmlns:a16="http://schemas.microsoft.com/office/drawing/2014/main" id="{ECD868BA-A352-89D6-71EE-937B20487D68}"/>
              </a:ext>
            </a:extLst>
          </p:cNvPr>
          <p:cNvPicPr>
            <a:picLocks noChangeAspect="1"/>
          </p:cNvPicPr>
          <p:nvPr/>
        </p:nvPicPr>
        <p:blipFill>
          <a:blip r:embed="rId5"/>
          <a:stretch>
            <a:fillRect/>
          </a:stretch>
        </p:blipFill>
        <p:spPr>
          <a:xfrm>
            <a:off x="8913742" y="4607190"/>
            <a:ext cx="1889924" cy="1725318"/>
          </a:xfrm>
          <a:prstGeom prst="rect">
            <a:avLst/>
          </a:prstGeom>
        </p:spPr>
      </p:pic>
    </p:spTree>
    <p:extLst>
      <p:ext uri="{BB962C8B-B14F-4D97-AF65-F5344CB8AC3E}">
        <p14:creationId xmlns:p14="http://schemas.microsoft.com/office/powerpoint/2010/main" val="153454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PROGRESS REPORT 3</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910059" y="1412473"/>
            <a:ext cx="10815775" cy="4832092"/>
          </a:xfrm>
          <a:prstGeom prst="rect">
            <a:avLst/>
          </a:prstGeom>
        </p:spPr>
        <p:txBody>
          <a:bodyPr wrap="square">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pPr>
              <a:buFont typeface="+mj-lt"/>
              <a:buAutoNum type="arabicPeriod"/>
            </a:pPr>
            <a:r>
              <a:rPr lang="en-US" dirty="0">
                <a:effectLst/>
                <a:latin typeface="Arial" panose="020B0604020202020204" pitchFamily="34" charset="0"/>
              </a:rPr>
              <a:t>The feature to </a:t>
            </a:r>
            <a:r>
              <a:rPr lang="en-US" b="1" dirty="0">
                <a:effectLst/>
                <a:latin typeface="Arial" panose="020B0604020202020204" pitchFamily="34" charset="0"/>
              </a:rPr>
              <a:t>report on policy improvements </a:t>
            </a:r>
            <a:r>
              <a:rPr lang="en-US" dirty="0">
                <a:effectLst/>
                <a:latin typeface="Arial" panose="020B0604020202020204" pitchFamily="34" charset="0"/>
              </a:rPr>
              <a:t>is available from now. It is part of the policy report, i.e. the workflow for policy reports as you know it from previous PRs remains unchanged. You will find a quick step-by-step guide for it </a:t>
            </a:r>
            <a:r>
              <a:rPr lang="en-US" u="sng"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here</a:t>
            </a:r>
            <a:endParaRPr lang="en-US" dirty="0">
              <a:solidFill>
                <a:srgbClr val="0070C0"/>
              </a:solidFill>
              <a:effectLst/>
              <a:latin typeface="Aptos" panose="020B0004020202020204" pitchFamily="34" charset="0"/>
            </a:endParaRPr>
          </a:p>
          <a:p>
            <a:r>
              <a:rPr lang="en-US" dirty="0">
                <a:effectLst/>
                <a:latin typeface="Arial" panose="020B0604020202020204" pitchFamily="34" charset="0"/>
              </a:rPr>
              <a:t> </a:t>
            </a:r>
            <a:endParaRPr lang="en-US" dirty="0">
              <a:effectLst/>
              <a:latin typeface="Aptos" panose="020B0004020202020204" pitchFamily="34" charset="0"/>
            </a:endParaRPr>
          </a:p>
          <a:p>
            <a:pPr indent="457200"/>
            <a:r>
              <a:rPr lang="en-US" dirty="0">
                <a:effectLst/>
                <a:latin typeface="Arial" panose="020B0604020202020204" pitchFamily="34" charset="0"/>
              </a:rPr>
              <a:t>Remember that </a:t>
            </a:r>
            <a:r>
              <a:rPr lang="en-US" b="1" dirty="0">
                <a:effectLst/>
                <a:latin typeface="Arial" panose="020B0604020202020204" pitchFamily="34" charset="0"/>
              </a:rPr>
              <a:t>a policy change can only be reported to the </a:t>
            </a:r>
            <a:r>
              <a:rPr lang="en-US" b="1" dirty="0" err="1">
                <a:effectLst/>
                <a:latin typeface="Arial" panose="020B0604020202020204" pitchFamily="34" charset="0"/>
              </a:rPr>
              <a:t>programme</a:t>
            </a:r>
            <a:r>
              <a:rPr lang="en-US" b="1" dirty="0">
                <a:effectLst/>
                <a:latin typeface="Arial" panose="020B0604020202020204" pitchFamily="34" charset="0"/>
              </a:rPr>
              <a:t> when</a:t>
            </a:r>
            <a:r>
              <a:rPr lang="en-US" dirty="0">
                <a:effectLst/>
                <a:latin typeface="Arial" panose="020B0604020202020204" pitchFamily="34" charset="0"/>
              </a:rPr>
              <a:t> the following three conditions are met:</a:t>
            </a:r>
            <a:endParaRPr lang="en-US" dirty="0">
              <a:effectLst/>
              <a:latin typeface="Aptos" panose="020B00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rPr>
              <a:t>the change itself is clear and can be precisely described,</a:t>
            </a:r>
            <a:endParaRPr lang="en-US" dirty="0">
              <a:effectLst/>
              <a:latin typeface="Aptos" panose="020B00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rPr>
              <a:t>the change can be clearly attributed to the activities and lessons learnt from the project,</a:t>
            </a:r>
            <a:endParaRPr lang="en-US" dirty="0">
              <a:effectLst/>
              <a:latin typeface="Aptos" panose="020B00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rPr>
              <a:t>the change has already occurred (i.e. a date can be mentioned for the launch of a call, the endorsement by an </a:t>
            </a:r>
            <a:r>
              <a:rPr lang="en-US" dirty="0" err="1">
                <a:effectLst/>
                <a:latin typeface="Arial" panose="020B0604020202020204" pitchFamily="34" charset="0"/>
              </a:rPr>
              <a:t>organisation</a:t>
            </a:r>
            <a:r>
              <a:rPr lang="en-US" dirty="0">
                <a:effectLst/>
                <a:latin typeface="Arial" panose="020B0604020202020204" pitchFamily="34" charset="0"/>
              </a:rPr>
              <a:t> was </a:t>
            </a:r>
            <a:r>
              <a:rPr lang="en-US" dirty="0" err="1">
                <a:effectLst/>
                <a:latin typeface="Arial" panose="020B0604020202020204" pitchFamily="34" charset="0"/>
              </a:rPr>
              <a:t>formalised</a:t>
            </a:r>
            <a:r>
              <a:rPr lang="en-US" dirty="0">
                <a:effectLst/>
                <a:latin typeface="Arial" panose="020B0604020202020204" pitchFamily="34" charset="0"/>
              </a:rPr>
              <a:t> etc.).</a:t>
            </a:r>
            <a:endParaRPr lang="en-US" dirty="0">
              <a:effectLst/>
              <a:latin typeface="Aptos" panose="020B0004020202020204" pitchFamily="34" charset="0"/>
            </a:endParaRPr>
          </a:p>
          <a:p>
            <a:pPr indent="457200">
              <a:spcAft>
                <a:spcPts val="1200"/>
              </a:spcAft>
            </a:pPr>
            <a:r>
              <a:rPr lang="en-US" dirty="0">
                <a:effectLst/>
                <a:latin typeface="Arial" panose="020B0604020202020204" pitchFamily="34" charset="0"/>
              </a:rPr>
              <a:t>You may want to go back to the </a:t>
            </a:r>
            <a:r>
              <a:rPr lang="en-US" u="sng"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material from last year’s training </a:t>
            </a:r>
            <a:r>
              <a:rPr lang="en-US" dirty="0">
                <a:effectLst/>
                <a:latin typeface="Arial" panose="020B0604020202020204" pitchFamily="34" charset="0"/>
              </a:rPr>
              <a:t>to refresh your mind on the reporting of results, as well as to the </a:t>
            </a:r>
            <a:r>
              <a:rPr lang="en-US" dirty="0" err="1">
                <a:effectLst/>
                <a:latin typeface="Arial" panose="020B0604020202020204" pitchFamily="34" charset="0"/>
              </a:rPr>
              <a:t>Programme</a:t>
            </a:r>
            <a:r>
              <a:rPr lang="en-US" dirty="0">
                <a:effectLst/>
                <a:latin typeface="Arial" panose="020B0604020202020204" pitchFamily="34" charset="0"/>
              </a:rPr>
              <a:t> Manual, section 3.3.3.</a:t>
            </a:r>
            <a:endParaRPr lang="en-US" dirty="0">
              <a:effectLst/>
              <a:latin typeface="Aptos" panose="020B0004020202020204" pitchFamily="34" charset="0"/>
            </a:endParaRPr>
          </a:p>
          <a:p>
            <a:pPr indent="457200"/>
            <a:r>
              <a:rPr lang="en-US" dirty="0">
                <a:effectLst/>
                <a:latin typeface="Arial" panose="020B0604020202020204" pitchFamily="34" charset="0"/>
              </a:rPr>
              <a:t>You will also be able to report improvements for other policy instruments than the one addressed in the application form (“additional policy instruments”). You will be requested to update about every result in the following progress reports.</a:t>
            </a:r>
            <a:endParaRPr lang="en-US" dirty="0">
              <a:effectLst/>
              <a:latin typeface="Aptos" panose="020B0004020202020204" pitchFamily="34" charset="0"/>
            </a:endParaRPr>
          </a:p>
          <a:p>
            <a:r>
              <a:rPr lang="en-US" sz="1000" dirty="0">
                <a:effectLst/>
                <a:latin typeface="Arial" panose="020B0604020202020204" pitchFamily="34" charset="0"/>
              </a:rPr>
              <a:t> </a:t>
            </a:r>
            <a:endParaRPr lang="en-US" sz="1100" dirty="0">
              <a:effectLst/>
              <a:latin typeface="Aptos" panose="020B0004020202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8150" y="516668"/>
            <a:ext cx="1247582" cy="1137501"/>
          </a:xfrm>
          <a:prstGeom prst="rect">
            <a:avLst/>
          </a:prstGeom>
        </p:spPr>
      </p:pic>
    </p:spTree>
    <p:extLst>
      <p:ext uri="{BB962C8B-B14F-4D97-AF65-F5344CB8AC3E}">
        <p14:creationId xmlns:p14="http://schemas.microsoft.com/office/powerpoint/2010/main" val="173871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PROGRESS REPORT 3</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910059" y="1865472"/>
            <a:ext cx="10815775" cy="3585597"/>
          </a:xfrm>
          <a:prstGeom prst="rect">
            <a:avLst/>
          </a:prstGeom>
        </p:spPr>
        <p:txBody>
          <a:bodyPr wrap="square">
            <a:spAutoFit/>
          </a:bodyPr>
          <a:lstStyle/>
          <a:p>
            <a:r>
              <a:rPr lang="en-US" sz="2400" dirty="0">
                <a:effectLst/>
                <a:latin typeface="Arial" panose="020B0604020202020204" pitchFamily="34" charset="0"/>
              </a:rPr>
              <a:t> </a:t>
            </a:r>
            <a:endParaRPr lang="en-US" sz="2400" dirty="0">
              <a:effectLst/>
              <a:latin typeface="Aptos" panose="020B0004020202020204" pitchFamily="34" charset="0"/>
            </a:endParaRPr>
          </a:p>
          <a:p>
            <a:pPr>
              <a:buFont typeface="+mj-lt"/>
              <a:buAutoNum type="arabicPeriod" startAt="2"/>
            </a:pPr>
            <a:r>
              <a:rPr lang="en-US" sz="2400" dirty="0">
                <a:effectLst/>
                <a:latin typeface="Arial" panose="020B0604020202020204" pitchFamily="34" charset="0"/>
              </a:rPr>
              <a:t> PR3 is the first progress report for the </a:t>
            </a:r>
            <a:r>
              <a:rPr lang="en-US" sz="2400" b="1" dirty="0">
                <a:effectLst/>
                <a:latin typeface="Arial" panose="020B0604020202020204" pitchFamily="34" charset="0"/>
              </a:rPr>
              <a:t>partners from the new partner states included in the restricted call</a:t>
            </a:r>
            <a:r>
              <a:rPr lang="en-US" sz="2400" dirty="0">
                <a:effectLst/>
                <a:latin typeface="Arial" panose="020B0604020202020204" pitchFamily="34" charset="0"/>
              </a:rPr>
              <a:t>.</a:t>
            </a:r>
            <a:endParaRPr lang="en-US" sz="2400" dirty="0">
              <a:effectLst/>
              <a:latin typeface="Aptos" panose="020B0004020202020204" pitchFamily="34" charset="0"/>
            </a:endParaRPr>
          </a:p>
          <a:p>
            <a:pPr marL="457200"/>
            <a:endParaRPr lang="en-US" sz="2400" dirty="0">
              <a:effectLst/>
              <a:latin typeface="Arial" panose="020B0604020202020204" pitchFamily="34" charset="0"/>
            </a:endParaRPr>
          </a:p>
          <a:p>
            <a:pPr marL="457200"/>
            <a:r>
              <a:rPr lang="en-US" sz="2400" dirty="0">
                <a:effectLst/>
                <a:latin typeface="Arial" panose="020B0604020202020204" pitchFamily="34" charset="0"/>
              </a:rPr>
              <a:t>New partners reporting costs in PR3 will have to create a financial report covering semester 3 and submit it to the relevant controller in the Portal. We count on you as lead partner to assist the new partners with the reporting as much as possible. You may also share with your new partners the tutorials on reporting available on </a:t>
            </a:r>
            <a:r>
              <a:rPr lang="en-US" sz="2400" u="sng" dirty="0">
                <a:solidFill>
                  <a:srgbClr val="467886"/>
                </a:solidFill>
                <a:effectLst/>
                <a:latin typeface="Arial" panose="020B0604020202020204" pitchFamily="34" charset="0"/>
                <a:hlinkClick r:id="rId3"/>
              </a:rPr>
              <a:t>our </a:t>
            </a:r>
            <a:r>
              <a:rPr lang="en-US" u="sng" dirty="0">
                <a:solidFill>
                  <a:srgbClr val="467886"/>
                </a:solidFill>
                <a:effectLst/>
                <a:latin typeface="Arial" panose="020B0604020202020204" pitchFamily="34" charset="0"/>
                <a:hlinkClick r:id="rId3"/>
              </a:rPr>
              <a:t>website</a:t>
            </a:r>
            <a:r>
              <a:rPr lang="en-US" sz="1000" dirty="0">
                <a:effectLst/>
                <a:latin typeface="Arial" panose="020B0604020202020204" pitchFamily="34" charset="0"/>
              </a:rPr>
              <a:t>.</a:t>
            </a:r>
            <a:endParaRPr lang="en-US" sz="1100" dirty="0">
              <a:effectLst/>
              <a:latin typeface="Aptos" panose="020B0004020202020204" pitchFamily="34" charset="0"/>
            </a:endParaRPr>
          </a:p>
          <a:p>
            <a:endParaRPr lang="en-US" sz="1100" dirty="0">
              <a:effectLst/>
              <a:latin typeface="Aptos" panose="020B0004020202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8150" y="516668"/>
            <a:ext cx="1247582" cy="1137501"/>
          </a:xfrm>
          <a:prstGeom prst="rect">
            <a:avLst/>
          </a:prstGeom>
        </p:spPr>
      </p:pic>
    </p:spTree>
    <p:extLst>
      <p:ext uri="{BB962C8B-B14F-4D97-AF65-F5344CB8AC3E}">
        <p14:creationId xmlns:p14="http://schemas.microsoft.com/office/powerpoint/2010/main" val="160667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PROGRESS REPORT 3</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910059" y="1865472"/>
            <a:ext cx="10815775" cy="3508653"/>
          </a:xfrm>
          <a:prstGeom prst="rect">
            <a:avLst/>
          </a:prstGeom>
        </p:spPr>
        <p:txBody>
          <a:bodyPr wrap="square">
            <a:spAutoFit/>
          </a:bodyPr>
          <a:lstStyle/>
          <a:p>
            <a:pPr marL="457200">
              <a:spcBef>
                <a:spcPts val="600"/>
              </a:spcBef>
              <a:spcAft>
                <a:spcPts val="600"/>
              </a:spcAft>
            </a:pPr>
            <a:r>
              <a:rPr lang="en-US" sz="2400" dirty="0">
                <a:effectLst/>
                <a:latin typeface="Arial" panose="020B0604020202020204" pitchFamily="34" charset="0"/>
              </a:rPr>
              <a:t> </a:t>
            </a:r>
            <a:endParaRPr lang="en-US" sz="2400" dirty="0">
              <a:effectLst/>
              <a:latin typeface="Aptos" panose="020B0004020202020204" pitchFamily="34" charset="0"/>
            </a:endParaRPr>
          </a:p>
          <a:p>
            <a:pPr>
              <a:spcBef>
                <a:spcPts val="600"/>
              </a:spcBef>
              <a:spcAft>
                <a:spcPts val="600"/>
              </a:spcAft>
              <a:buFont typeface="+mj-lt"/>
              <a:buAutoNum type="arabicPeriod" startAt="3"/>
            </a:pPr>
            <a:r>
              <a:rPr lang="en-US" sz="2400" dirty="0">
                <a:effectLst/>
                <a:latin typeface="Arial" panose="020B0604020202020204" pitchFamily="34" charset="0"/>
              </a:rPr>
              <a:t> We also take this opportunity to inform you about some other updates:</a:t>
            </a:r>
            <a:endParaRPr lang="en-US" sz="2400" dirty="0">
              <a:effectLst/>
              <a:latin typeface="Aptos" panose="020B0004020202020204" pitchFamily="34" charset="0"/>
            </a:endParaRPr>
          </a:p>
          <a:p>
            <a:pPr marL="342900" indent="-342900">
              <a:spcBef>
                <a:spcPts val="600"/>
              </a:spcBef>
              <a:spcAft>
                <a:spcPts val="600"/>
              </a:spcAft>
              <a:buFont typeface="Arial" panose="020B0604020202020204" pitchFamily="34" charset="0"/>
              <a:buChar char="•"/>
            </a:pPr>
            <a:r>
              <a:rPr lang="en-US" sz="2400" dirty="0">
                <a:effectLst/>
                <a:latin typeface="Arial" panose="020B0604020202020204" pitchFamily="34" charset="0"/>
              </a:rPr>
              <a:t>from now on, the </a:t>
            </a:r>
            <a:r>
              <a:rPr lang="en-US" sz="2400" b="1" dirty="0">
                <a:effectLst/>
                <a:latin typeface="Arial" panose="020B0604020202020204" pitchFamily="34" charset="0"/>
              </a:rPr>
              <a:t>opening of the policy report is only possible for past or running semesters</a:t>
            </a:r>
            <a:r>
              <a:rPr lang="en-US" sz="2400" dirty="0">
                <a:effectLst/>
                <a:latin typeface="Arial" panose="020B0604020202020204" pitchFamily="34" charset="0"/>
              </a:rPr>
              <a:t>. Some partners had already created policy reports for future semesters – these have been removed. Moreover, policy reports can only be created once the previous PR is approved.</a:t>
            </a:r>
            <a:endParaRPr lang="en-US" sz="2400" dirty="0">
              <a:effectLst/>
              <a:latin typeface="Aptos" panose="020B0004020202020204" pitchFamily="34" charset="0"/>
            </a:endParaRPr>
          </a:p>
          <a:p>
            <a:pPr marL="342900" indent="-342900">
              <a:spcBef>
                <a:spcPts val="600"/>
              </a:spcBef>
              <a:spcAft>
                <a:spcPts val="600"/>
              </a:spcAft>
              <a:buFont typeface="Arial" panose="020B0604020202020204" pitchFamily="34" charset="0"/>
              <a:buChar char="•"/>
            </a:pPr>
            <a:r>
              <a:rPr lang="en-US" sz="2400" dirty="0">
                <a:effectLst/>
                <a:latin typeface="Arial" panose="020B0604020202020204" pitchFamily="34" charset="0"/>
              </a:rPr>
              <a:t>from now on, </a:t>
            </a:r>
            <a:r>
              <a:rPr lang="en-US" sz="2400" b="1" dirty="0">
                <a:effectLst/>
                <a:latin typeface="Arial" panose="020B0604020202020204" pitchFamily="34" charset="0"/>
              </a:rPr>
              <a:t>all project users have a read-only access to the joint progress report</a:t>
            </a:r>
            <a:r>
              <a:rPr lang="en-US" sz="2400" dirty="0">
                <a:effectLst/>
                <a:latin typeface="Arial" panose="020B0604020202020204" pitchFamily="34" charset="0"/>
              </a:rPr>
              <a:t>. (In the past only LP user could access it.)</a:t>
            </a:r>
            <a:endParaRPr lang="en-US" sz="2400" dirty="0">
              <a:effectLst/>
              <a:latin typeface="Aptos" panose="020B0004020202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150" y="516668"/>
            <a:ext cx="1247582" cy="1137501"/>
          </a:xfrm>
          <a:prstGeom prst="rect">
            <a:avLst/>
          </a:prstGeom>
        </p:spPr>
      </p:pic>
    </p:spTree>
    <p:extLst>
      <p:ext uri="{BB962C8B-B14F-4D97-AF65-F5344CB8AC3E}">
        <p14:creationId xmlns:p14="http://schemas.microsoft.com/office/powerpoint/2010/main" val="296129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BEST PRACTICES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910059" y="1865472"/>
            <a:ext cx="10815775" cy="150810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effectLst/>
                <a:latin typeface="Arial" panose="020B0604020202020204" pitchFamily="34" charset="0"/>
              </a:rPr>
              <a:t>State of the art of </a:t>
            </a:r>
            <a:r>
              <a:rPr lang="en-US" sz="2400" dirty="0">
                <a:latin typeface="Arial" panose="020B0604020202020204" pitchFamily="34" charset="0"/>
              </a:rPr>
              <a:t>submission and approval from the partners</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rPr>
              <a:t>In total 11 BP are planned to be approved by the end of the core phase</a:t>
            </a:r>
          </a:p>
          <a:p>
            <a:pPr marL="342900" indent="-342900">
              <a:spcBef>
                <a:spcPts val="600"/>
              </a:spcBef>
              <a:spcAft>
                <a:spcPts val="600"/>
              </a:spcAft>
              <a:buFont typeface="Arial" panose="020B0604020202020204" pitchFamily="34" charset="0"/>
              <a:buChar char="•"/>
            </a:pPr>
            <a:r>
              <a:rPr lang="en-US" sz="2400" dirty="0">
                <a:effectLst/>
                <a:latin typeface="Arial" panose="020B0604020202020204" pitchFamily="34" charset="0"/>
              </a:rPr>
              <a:t>Details have been requested to the JS regarding the evaluation process</a:t>
            </a:r>
            <a:endParaRPr lang="en-US" sz="2400" dirty="0">
              <a:effectLst/>
              <a:latin typeface="Aptos" panose="020B0004020202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150" y="516668"/>
            <a:ext cx="1247582" cy="1137501"/>
          </a:xfrm>
          <a:prstGeom prst="rect">
            <a:avLst/>
          </a:prstGeom>
        </p:spPr>
      </p:pic>
    </p:spTree>
    <p:extLst>
      <p:ext uri="{BB962C8B-B14F-4D97-AF65-F5344CB8AC3E}">
        <p14:creationId xmlns:p14="http://schemas.microsoft.com/office/powerpoint/2010/main" val="264479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45000200-37B2-714F-A803-8E0E7A7E9EED}"/>
              </a:ext>
            </a:extLst>
          </p:cNvPr>
          <p:cNvSpPr>
            <a:spLocks noChangeAspect="1"/>
          </p:cNvSpPr>
          <p:nvPr/>
        </p:nvSpPr>
        <p:spPr>
          <a:xfrm>
            <a:off x="5688505" y="920437"/>
            <a:ext cx="5793946" cy="5081106"/>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cap="flat">
            <a:solidFill>
              <a:schemeClr val="bg1"/>
            </a:solidFill>
            <a:prstDash val="solid"/>
            <a:miter/>
          </a:ln>
        </p:spPr>
        <p:txBody>
          <a:bodyPr rtlCol="0" anchor="ctr"/>
          <a:lstStyle/>
          <a:p>
            <a:endParaRPr lang="en-LU" dirty="0"/>
          </a:p>
        </p:txBody>
      </p:sp>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LEEWAY</a:t>
            </a:r>
          </a:p>
        </p:txBody>
      </p:sp>
      <p:sp>
        <p:nvSpPr>
          <p:cNvPr id="57" name="TextBox 56">
            <a:extLst>
              <a:ext uri="{FF2B5EF4-FFF2-40B4-BE49-F238E27FC236}">
                <a16:creationId xmlns:a16="http://schemas.microsoft.com/office/drawing/2014/main" id="{799448AE-4B4A-4D4D-A214-5B1A91C8687D}"/>
              </a:ext>
            </a:extLst>
          </p:cNvPr>
          <p:cNvSpPr txBox="1"/>
          <p:nvPr/>
        </p:nvSpPr>
        <p:spPr>
          <a:xfrm>
            <a:off x="980712" y="4054191"/>
            <a:ext cx="3025347"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www.interregeurope.eu/LEEWAY</a:t>
            </a:r>
          </a:p>
        </p:txBody>
      </p:sp>
      <p:sp>
        <p:nvSpPr>
          <p:cNvPr id="23" name="Rectangle 22">
            <a:extLst>
              <a:ext uri="{FF2B5EF4-FFF2-40B4-BE49-F238E27FC236}">
                <a16:creationId xmlns:a16="http://schemas.microsoft.com/office/drawing/2014/main" id="{B56F6887-8E7F-E649-9141-82A3C283C130}"/>
              </a:ext>
            </a:extLst>
          </p:cNvPr>
          <p:cNvSpPr/>
          <p:nvPr/>
        </p:nvSpPr>
        <p:spPr>
          <a:xfrm>
            <a:off x="910060" y="2022959"/>
            <a:ext cx="4129454" cy="1938992"/>
          </a:xfrm>
          <a:prstGeom prst="rect">
            <a:avLst/>
          </a:prstGeom>
        </p:spPr>
        <p:txBody>
          <a:bodyPr wrap="square">
            <a:spAutoFit/>
          </a:bodyPr>
          <a:lstStyle/>
          <a:p>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Main objective</a:t>
            </a:r>
          </a:p>
          <a:p>
            <a:endPar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effectLst/>
              </a:rPr>
              <a:t>LEEWAY aims to foster the adoption of energy policies for the creation of REC through the sharing and exchange of experiences between PA and regions.</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a:extLst>
              <a:ext uri="{FF2B5EF4-FFF2-40B4-BE49-F238E27FC236}">
                <a16:creationId xmlns:a16="http://schemas.microsoft.com/office/drawing/2014/main" id="{3FCFF2F8-F2CA-5A43-8E7B-2376637332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9192" y="3894676"/>
            <a:ext cx="2412825" cy="2123286"/>
          </a:xfrm>
          <a:prstGeom prst="rect">
            <a:avLst/>
          </a:prstGeom>
        </p:spPr>
      </p:pic>
      <p:sp>
        <p:nvSpPr>
          <p:cNvPr id="25" name="Rectangle 24">
            <a:extLst>
              <a:ext uri="{FF2B5EF4-FFF2-40B4-BE49-F238E27FC236}">
                <a16:creationId xmlns:a16="http://schemas.microsoft.com/office/drawing/2014/main" id="{B71113C4-08DA-974E-B499-20B5278C4F31}"/>
              </a:ext>
            </a:extLst>
          </p:cNvPr>
          <p:cNvSpPr/>
          <p:nvPr/>
        </p:nvSpPr>
        <p:spPr>
          <a:xfrm>
            <a:off x="4922703" y="4493218"/>
            <a:ext cx="2025801" cy="769441"/>
          </a:xfrm>
          <a:prstGeom prst="rect">
            <a:avLst/>
          </a:prstGeom>
        </p:spPr>
        <p:txBody>
          <a:bodyPr wrap="square">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1.514.104,00</a:t>
            </a:r>
          </a:p>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EUR</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7990A23-FF50-6542-820C-2ED71BDA1C93}"/>
              </a:ext>
            </a:extLst>
          </p:cNvPr>
          <p:cNvSpPr txBox="1"/>
          <p:nvPr/>
        </p:nvSpPr>
        <p:spPr>
          <a:xfrm>
            <a:off x="5440627" y="4245924"/>
            <a:ext cx="972598" cy="279797"/>
          </a:xfrm>
          <a:prstGeom prst="rect">
            <a:avLst/>
          </a:prstGeom>
          <a:noFill/>
        </p:spPr>
        <p:txBody>
          <a:bodyPr wrap="square" rtlCol="0">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a:t>
            </a: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4097" y="4880461"/>
            <a:ext cx="1247582" cy="1137501"/>
          </a:xfrm>
          <a:prstGeom prst="rect">
            <a:avLst/>
          </a:prstGeom>
        </p:spPr>
      </p:pic>
      <p:pic>
        <p:nvPicPr>
          <p:cNvPr id="10" name="Graphic 9">
            <a:extLst>
              <a:ext uri="{FF2B5EF4-FFF2-40B4-BE49-F238E27FC236}">
                <a16:creationId xmlns:a16="http://schemas.microsoft.com/office/drawing/2014/main" id="{350FBA8D-6BC9-3BDE-0885-6AC87A2BDB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39514" y="5051650"/>
            <a:ext cx="1000149" cy="1111277"/>
          </a:xfrm>
          <a:prstGeom prst="rect">
            <a:avLst/>
          </a:prstGeom>
        </p:spPr>
      </p:pic>
    </p:spTree>
    <p:extLst>
      <p:ext uri="{BB962C8B-B14F-4D97-AF65-F5344CB8AC3E}">
        <p14:creationId xmlns:p14="http://schemas.microsoft.com/office/powerpoint/2010/main" val="367370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Innovative approach</a:t>
            </a:r>
          </a:p>
        </p:txBody>
      </p:sp>
      <p:sp>
        <p:nvSpPr>
          <p:cNvPr id="23" name="Rectangle 22">
            <a:extLst>
              <a:ext uri="{FF2B5EF4-FFF2-40B4-BE49-F238E27FC236}">
                <a16:creationId xmlns:a16="http://schemas.microsoft.com/office/drawing/2014/main" id="{B56F6887-8E7F-E649-9141-82A3C283C130}"/>
              </a:ext>
            </a:extLst>
          </p:cNvPr>
          <p:cNvSpPr/>
          <p:nvPr/>
        </p:nvSpPr>
        <p:spPr>
          <a:xfrm>
            <a:off x="792886" y="1574715"/>
            <a:ext cx="10815775" cy="3108543"/>
          </a:xfrm>
          <a:prstGeom prst="rect">
            <a:avLst/>
          </a:prstGeom>
        </p:spPr>
        <p:txBody>
          <a:bodyPr wrap="square">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LEEWAY overall approach is to stimulate the thinking of policy makers on the multi-benefits of the introduction of REC in a regulatory context where this is not sufficiently addressed by local and regional policies. LEEWAY develops innovative techniques for peer-working, for seminars and workshops, to create a mixture of methods for interregional learning on the multi-faceted topic of REC.</a:t>
            </a: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1553" y="4720764"/>
            <a:ext cx="1887561" cy="1721011"/>
          </a:xfrm>
          <a:prstGeom prst="rect">
            <a:avLst/>
          </a:prstGeom>
        </p:spPr>
      </p:pic>
    </p:spTree>
    <p:extLst>
      <p:ext uri="{BB962C8B-B14F-4D97-AF65-F5344CB8AC3E}">
        <p14:creationId xmlns:p14="http://schemas.microsoft.com/office/powerpoint/2010/main" val="375767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Policy instruments</a:t>
            </a:r>
          </a:p>
        </p:txBody>
      </p:sp>
      <p:sp>
        <p:nvSpPr>
          <p:cNvPr id="23" name="Rectangle 22">
            <a:extLst>
              <a:ext uri="{FF2B5EF4-FFF2-40B4-BE49-F238E27FC236}">
                <a16:creationId xmlns:a16="http://schemas.microsoft.com/office/drawing/2014/main" id="{B56F6887-8E7F-E649-9141-82A3C283C130}"/>
              </a:ext>
            </a:extLst>
          </p:cNvPr>
          <p:cNvSpPr/>
          <p:nvPr/>
        </p:nvSpPr>
        <p:spPr>
          <a:xfrm>
            <a:off x="792886" y="1574715"/>
            <a:ext cx="10815775" cy="4401205"/>
          </a:xfrm>
          <a:prstGeom prst="rect">
            <a:avLst/>
          </a:prstGeom>
        </p:spPr>
        <p:txBody>
          <a:bodyPr wrap="square">
            <a:spAutoFit/>
          </a:bodyPr>
          <a:lstStyle/>
          <a:p>
            <a:pPr marL="457200" indent="-457200">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ITALY </a:t>
            </a:r>
            <a:r>
              <a:rPr lang="it-IT" sz="2800" dirty="0">
                <a:latin typeface="Open Sans" panose="020B0606030504020204" pitchFamily="34" charset="0"/>
                <a:ea typeface="Open Sans" panose="020B0606030504020204" pitchFamily="34" charset="0"/>
                <a:cs typeface="Open Sans" panose="020B0606030504020204" pitchFamily="34" charset="0"/>
              </a:rPr>
              <a:t>Emilia Romagna </a:t>
            </a:r>
            <a:r>
              <a:rPr lang="it-IT" sz="2800" dirty="0" err="1">
                <a:latin typeface="Open Sans" panose="020B0606030504020204" pitchFamily="34" charset="0"/>
                <a:ea typeface="Open Sans" panose="020B0606030504020204" pitchFamily="34" charset="0"/>
                <a:cs typeface="Open Sans" panose="020B0606030504020204" pitchFamily="34" charset="0"/>
              </a:rPr>
              <a:t>Regional</a:t>
            </a:r>
            <a:r>
              <a:rPr lang="it-IT" sz="2800" dirty="0">
                <a:latin typeface="Open Sans" panose="020B0606030504020204" pitchFamily="34" charset="0"/>
                <a:ea typeface="Open Sans" panose="020B0606030504020204" pitchFamily="34" charset="0"/>
                <a:cs typeface="Open Sans" panose="020B0606030504020204" pitchFamily="34" charset="0"/>
              </a:rPr>
              <a:t> </a:t>
            </a:r>
            <a:r>
              <a:rPr lang="it-IT" sz="2800" dirty="0" err="1">
                <a:latin typeface="Open Sans" panose="020B0606030504020204" pitchFamily="34" charset="0"/>
                <a:ea typeface="Open Sans" panose="020B0606030504020204" pitchFamily="34" charset="0"/>
                <a:cs typeface="Open Sans" panose="020B0606030504020204" pitchFamily="34" charset="0"/>
              </a:rPr>
              <a:t>Programme</a:t>
            </a:r>
            <a:r>
              <a:rPr lang="it-IT" sz="2800" dirty="0">
                <a:latin typeface="Open Sans" panose="020B0606030504020204" pitchFamily="34" charset="0"/>
                <a:ea typeface="Open Sans" panose="020B0606030504020204" pitchFamily="34" charset="0"/>
                <a:cs typeface="Open Sans" panose="020B0606030504020204" pitchFamily="34" charset="0"/>
              </a:rPr>
              <a:t> ERDF 2021 – 2027</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BELGIUM The Heat Transition Plan</a:t>
            </a:r>
          </a:p>
          <a:p>
            <a:pPr marL="457200" indent="-457200">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GERMANY Decisions of city council for the implementation of the new climate protection concept in order to reach national GHG emissions goals</a:t>
            </a:r>
          </a:p>
          <a:p>
            <a:pPr marL="457200" indent="-457200">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POLAND European Funds for </a:t>
            </a:r>
            <a:r>
              <a:rPr lang="en-US" sz="2800" dirty="0" err="1">
                <a:latin typeface="Open Sans" panose="020B0606030504020204" pitchFamily="34" charset="0"/>
                <a:ea typeface="Open Sans" panose="020B0606030504020204" pitchFamily="34" charset="0"/>
                <a:cs typeface="Open Sans" panose="020B0606030504020204" pitchFamily="34" charset="0"/>
              </a:rPr>
              <a:t>Slaskie</a:t>
            </a:r>
            <a:r>
              <a:rPr lang="en-US" sz="2800" dirty="0">
                <a:latin typeface="Open Sans" panose="020B0606030504020204" pitchFamily="34" charset="0"/>
                <a:ea typeface="Open Sans" panose="020B0606030504020204" pitchFamily="34" charset="0"/>
                <a:cs typeface="Open Sans" panose="020B0606030504020204" pitchFamily="34" charset="0"/>
              </a:rPr>
              <a:t> Voivodeship 2021-2027</a:t>
            </a:r>
          </a:p>
          <a:p>
            <a:pPr marL="457200" indent="-457200">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CROATIA Sustainable Energy and Climate Action Plan of the Town of Prelog (SECAP) 2020</a:t>
            </a:r>
          </a:p>
          <a:p>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1553" y="4720764"/>
            <a:ext cx="1887561" cy="1721011"/>
          </a:xfrm>
          <a:prstGeom prst="rect">
            <a:avLst/>
          </a:prstGeom>
        </p:spPr>
      </p:pic>
    </p:spTree>
    <p:extLst>
      <p:ext uri="{BB962C8B-B14F-4D97-AF65-F5344CB8AC3E}">
        <p14:creationId xmlns:p14="http://schemas.microsoft.com/office/powerpoint/2010/main" val="383150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556403" y="211160"/>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Expected policy improvement</a:t>
            </a:r>
          </a:p>
        </p:txBody>
      </p:sp>
      <p:grpSp>
        <p:nvGrpSpPr>
          <p:cNvPr id="2" name="Gruppo 1">
            <a:extLst>
              <a:ext uri="{FF2B5EF4-FFF2-40B4-BE49-F238E27FC236}">
                <a16:creationId xmlns:a16="http://schemas.microsoft.com/office/drawing/2014/main" id="{FFE48542-A79A-2FD3-D753-F4476F26868C}"/>
              </a:ext>
            </a:extLst>
          </p:cNvPr>
          <p:cNvGrpSpPr/>
          <p:nvPr/>
        </p:nvGrpSpPr>
        <p:grpSpPr>
          <a:xfrm>
            <a:off x="612095" y="805244"/>
            <a:ext cx="11109434" cy="1128557"/>
            <a:chOff x="31461" y="-729316"/>
            <a:chExt cx="3582913" cy="1926038"/>
          </a:xfrm>
          <a:scene3d>
            <a:camera prst="orthographicFront">
              <a:rot lat="0" lon="0" rev="0"/>
            </a:camera>
            <a:lightRig rig="threePt" dir="t">
              <a:rot lat="0" lon="0" rev="1200000"/>
            </a:lightRig>
          </a:scene3d>
        </p:grpSpPr>
        <p:sp>
          <p:nvSpPr>
            <p:cNvPr id="3" name="Rettangolo con angoli arrotondati 2">
              <a:extLst>
                <a:ext uri="{FF2B5EF4-FFF2-40B4-BE49-F238E27FC236}">
                  <a16:creationId xmlns:a16="http://schemas.microsoft.com/office/drawing/2014/main" id="{D0FA9BF6-EAB0-62FD-82F7-0806FD33791C}"/>
                </a:ext>
              </a:extLst>
            </p:cNvPr>
            <p:cNvSpPr/>
            <p:nvPr/>
          </p:nvSpPr>
          <p:spPr>
            <a:xfrm>
              <a:off x="31461" y="-729316"/>
              <a:ext cx="3582913" cy="1926038"/>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hemeClr val="accent3"/>
            </a:lnRef>
            <a:fillRef idx="3">
              <a:schemeClr val="accent3"/>
            </a:fillRef>
            <a:effectRef idx="3">
              <a:schemeClr val="accent3"/>
            </a:effectRef>
            <a:fontRef idx="minor">
              <a:schemeClr val="lt1"/>
            </a:fontRef>
          </p:style>
          <p:txBody>
            <a:bodyPr/>
            <a:lstStyle/>
            <a:p>
              <a:endParaRPr lang="it-IT"/>
            </a:p>
          </p:txBody>
        </p:sp>
        <p:sp>
          <p:nvSpPr>
            <p:cNvPr id="4" name="CasellaDiTesto 3">
              <a:extLst>
                <a:ext uri="{FF2B5EF4-FFF2-40B4-BE49-F238E27FC236}">
                  <a16:creationId xmlns:a16="http://schemas.microsoft.com/office/drawing/2014/main" id="{14257C4C-9F11-B64B-FEA4-31087A9B1328}"/>
                </a:ext>
              </a:extLst>
            </p:cNvPr>
            <p:cNvSpPr txBox="1"/>
            <p:nvPr/>
          </p:nvSpPr>
          <p:spPr>
            <a:xfrm>
              <a:off x="102644" y="-377414"/>
              <a:ext cx="3394871" cy="15104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defTabSz="800100" rtl="0">
                <a:lnSpc>
                  <a:spcPct val="90000"/>
                </a:lnSpc>
                <a:spcBef>
                  <a:spcPct val="0"/>
                </a:spcBef>
                <a:spcAft>
                  <a:spcPct val="35000"/>
                </a:spcAft>
                <a:buNone/>
              </a:pPr>
              <a: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ITALY</a:t>
              </a:r>
              <a:b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New projects financed by the instrument</a:t>
              </a:r>
              <a:endParaRPr lang="it-IT" sz="24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 name="CasellaDiTesto 4">
            <a:extLst>
              <a:ext uri="{FF2B5EF4-FFF2-40B4-BE49-F238E27FC236}">
                <a16:creationId xmlns:a16="http://schemas.microsoft.com/office/drawing/2014/main" id="{434FF8D0-051C-E48C-5793-60CD414C70C5}"/>
              </a:ext>
            </a:extLst>
          </p:cNvPr>
          <p:cNvSpPr txBox="1"/>
          <p:nvPr/>
        </p:nvSpPr>
        <p:spPr>
          <a:xfrm>
            <a:off x="612095" y="3171327"/>
            <a:ext cx="10526378" cy="1018374"/>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defTabSz="800100" rtl="0">
              <a:lnSpc>
                <a:spcPct val="90000"/>
              </a:lnSpc>
              <a:spcBef>
                <a:spcPct val="0"/>
              </a:spcBef>
              <a:spcAft>
                <a:spcPct val="35000"/>
              </a:spcAft>
              <a:buNone/>
            </a:pPr>
            <a: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ITALY</a:t>
            </a:r>
            <a:b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New projects financed by the instrument</a:t>
            </a:r>
            <a:endParaRPr lang="it-IT" sz="24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ttangolo con angoli arrotondati 5">
            <a:extLst>
              <a:ext uri="{FF2B5EF4-FFF2-40B4-BE49-F238E27FC236}">
                <a16:creationId xmlns:a16="http://schemas.microsoft.com/office/drawing/2014/main" id="{E66D2F8B-78A7-32D7-7172-A41271C30B4C}"/>
              </a:ext>
            </a:extLst>
          </p:cNvPr>
          <p:cNvSpPr/>
          <p:nvPr/>
        </p:nvSpPr>
        <p:spPr>
          <a:xfrm>
            <a:off x="574661" y="2033838"/>
            <a:ext cx="11109434" cy="112855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endParaRPr lang="it-IT"/>
          </a:p>
        </p:txBody>
      </p:sp>
      <p:sp>
        <p:nvSpPr>
          <p:cNvPr id="7" name="CasellaDiTesto 6">
            <a:extLst>
              <a:ext uri="{FF2B5EF4-FFF2-40B4-BE49-F238E27FC236}">
                <a16:creationId xmlns:a16="http://schemas.microsoft.com/office/drawing/2014/main" id="{CE1FABD9-C3D6-8D6F-E647-759867D9165A}"/>
              </a:ext>
            </a:extLst>
          </p:cNvPr>
          <p:cNvSpPr txBox="1"/>
          <p:nvPr/>
        </p:nvSpPr>
        <p:spPr>
          <a:xfrm>
            <a:off x="764495" y="2258376"/>
            <a:ext cx="10526378" cy="885060"/>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defTabSz="800100" rtl="0">
              <a:lnSpc>
                <a:spcPct val="90000"/>
              </a:lnSpc>
              <a:spcBef>
                <a:spcPct val="0"/>
              </a:spcBef>
              <a:spcAft>
                <a:spcPct val="35000"/>
              </a:spcAft>
              <a:buNone/>
            </a:pPr>
            <a:r>
              <a:rPr lang="en-US" sz="2400" b="1"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BELGIUM</a:t>
            </a:r>
            <a:b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Change in the management of the instrument</a:t>
            </a:r>
            <a:endParaRPr lang="it-IT" sz="24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ttangolo con angoli arrotondati 8">
            <a:extLst>
              <a:ext uri="{FF2B5EF4-FFF2-40B4-BE49-F238E27FC236}">
                <a16:creationId xmlns:a16="http://schemas.microsoft.com/office/drawing/2014/main" id="{6A745B0A-2C9C-17F7-9E06-92E91A61871C}"/>
              </a:ext>
            </a:extLst>
          </p:cNvPr>
          <p:cNvSpPr/>
          <p:nvPr/>
        </p:nvSpPr>
        <p:spPr>
          <a:xfrm>
            <a:off x="612095" y="3262433"/>
            <a:ext cx="11109434" cy="112855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endParaRPr lang="it-IT"/>
          </a:p>
        </p:txBody>
      </p:sp>
      <p:sp>
        <p:nvSpPr>
          <p:cNvPr id="10" name="CasellaDiTesto 9">
            <a:extLst>
              <a:ext uri="{FF2B5EF4-FFF2-40B4-BE49-F238E27FC236}">
                <a16:creationId xmlns:a16="http://schemas.microsoft.com/office/drawing/2014/main" id="{982047B4-A455-FC4A-65CE-753E0D751231}"/>
              </a:ext>
            </a:extLst>
          </p:cNvPr>
          <p:cNvSpPr txBox="1"/>
          <p:nvPr/>
        </p:nvSpPr>
        <p:spPr>
          <a:xfrm>
            <a:off x="764495" y="3448211"/>
            <a:ext cx="10526378" cy="885060"/>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defTabSz="800100" rtl="0">
              <a:lnSpc>
                <a:spcPct val="90000"/>
              </a:lnSpc>
              <a:spcBef>
                <a:spcPct val="0"/>
              </a:spcBef>
              <a:spcAft>
                <a:spcPct val="35000"/>
              </a:spcAft>
              <a:buNone/>
            </a:pPr>
            <a:r>
              <a:rPr lang="en-US" sz="2400" b="1"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GERMANY</a:t>
            </a:r>
            <a:b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New projects financed by the instrument</a:t>
            </a:r>
            <a:b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Change in the management of the instrument</a:t>
            </a:r>
            <a:br>
              <a:rPr lang="en-US" dirty="0">
                <a:latin typeface="Open Sans" panose="020B0606030504020204" pitchFamily="34" charset="0"/>
                <a:ea typeface="Open Sans" panose="020B0606030504020204" pitchFamily="34" charset="0"/>
                <a:cs typeface="Open Sans" panose="020B0606030504020204" pitchFamily="34" charset="0"/>
              </a:rPr>
            </a:br>
            <a:r>
              <a:rPr lang="en-US" b="0" i="0" dirty="0">
                <a:solidFill>
                  <a:schemeClr val="bg1"/>
                </a:solidFill>
                <a:effectLst/>
                <a:latin typeface="Roboto" panose="02000000000000000000" pitchFamily="2" charset="0"/>
              </a:rPr>
              <a:t>Revision of the instrument itself </a:t>
            </a:r>
            <a:endParaRPr lang="it-IT"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ttangolo con angoli arrotondati 10">
            <a:extLst>
              <a:ext uri="{FF2B5EF4-FFF2-40B4-BE49-F238E27FC236}">
                <a16:creationId xmlns:a16="http://schemas.microsoft.com/office/drawing/2014/main" id="{392EAAE1-B030-8BF4-4019-2359458B9BB0}"/>
              </a:ext>
            </a:extLst>
          </p:cNvPr>
          <p:cNvSpPr/>
          <p:nvPr/>
        </p:nvSpPr>
        <p:spPr>
          <a:xfrm>
            <a:off x="574661" y="4482096"/>
            <a:ext cx="11109434" cy="112855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endParaRPr lang="it-IT"/>
          </a:p>
        </p:txBody>
      </p:sp>
      <p:sp>
        <p:nvSpPr>
          <p:cNvPr id="12" name="CasellaDiTesto 11">
            <a:extLst>
              <a:ext uri="{FF2B5EF4-FFF2-40B4-BE49-F238E27FC236}">
                <a16:creationId xmlns:a16="http://schemas.microsoft.com/office/drawing/2014/main" id="{49D42CEA-B14D-9898-1C03-FF133EE851B7}"/>
              </a:ext>
            </a:extLst>
          </p:cNvPr>
          <p:cNvSpPr txBox="1"/>
          <p:nvPr/>
        </p:nvSpPr>
        <p:spPr>
          <a:xfrm>
            <a:off x="764495" y="4625215"/>
            <a:ext cx="10526378" cy="885060"/>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defTabSz="800100" rtl="0">
              <a:lnSpc>
                <a:spcPct val="90000"/>
              </a:lnSpc>
              <a:spcBef>
                <a:spcPct val="0"/>
              </a:spcBef>
              <a:spcAft>
                <a:spcPct val="35000"/>
              </a:spcAft>
              <a:buNone/>
            </a:pPr>
            <a:r>
              <a:rPr lang="en-US" sz="2400" b="1"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POLAND</a:t>
            </a:r>
            <a:b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New projects financed by the instrument</a:t>
            </a:r>
            <a:br>
              <a:rPr lang="en-US"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Change in the management of the instrument</a:t>
            </a:r>
            <a:endParaRPr lang="it-IT"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ttangolo con angoli arrotondati 13">
            <a:extLst>
              <a:ext uri="{FF2B5EF4-FFF2-40B4-BE49-F238E27FC236}">
                <a16:creationId xmlns:a16="http://schemas.microsoft.com/office/drawing/2014/main" id="{18BBE298-0CCF-3AED-07C5-170DCC5D76AA}"/>
              </a:ext>
            </a:extLst>
          </p:cNvPr>
          <p:cNvSpPr/>
          <p:nvPr/>
        </p:nvSpPr>
        <p:spPr>
          <a:xfrm>
            <a:off x="612095" y="5640031"/>
            <a:ext cx="11109434" cy="112855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endParaRPr lang="it-IT"/>
          </a:p>
        </p:txBody>
      </p:sp>
      <p:sp>
        <p:nvSpPr>
          <p:cNvPr id="15" name="CasellaDiTesto 14">
            <a:extLst>
              <a:ext uri="{FF2B5EF4-FFF2-40B4-BE49-F238E27FC236}">
                <a16:creationId xmlns:a16="http://schemas.microsoft.com/office/drawing/2014/main" id="{033A1497-4DD7-214F-EC18-991B062038D2}"/>
              </a:ext>
            </a:extLst>
          </p:cNvPr>
          <p:cNvSpPr txBox="1"/>
          <p:nvPr/>
        </p:nvSpPr>
        <p:spPr>
          <a:xfrm>
            <a:off x="764495" y="5770025"/>
            <a:ext cx="10526378" cy="885060"/>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defTabSz="800100" rtl="0">
              <a:lnSpc>
                <a:spcPct val="90000"/>
              </a:lnSpc>
              <a:spcBef>
                <a:spcPct val="0"/>
              </a:spcBef>
              <a:spcAft>
                <a:spcPct val="35000"/>
              </a:spcAft>
              <a:buNone/>
            </a:pPr>
            <a: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CROATIA</a:t>
            </a:r>
            <a:br>
              <a:rPr lang="en-US" sz="24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Change in the management of the instrument</a:t>
            </a:r>
            <a:endParaRPr lang="it-IT"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Immagine 7">
            <a:extLst>
              <a:ext uri="{FF2B5EF4-FFF2-40B4-BE49-F238E27FC236}">
                <a16:creationId xmlns:a16="http://schemas.microsoft.com/office/drawing/2014/main" id="{D69B0B3B-7C66-B618-E0F1-404F86986460}"/>
              </a:ext>
            </a:extLst>
          </p:cNvPr>
          <p:cNvPicPr>
            <a:picLocks noChangeAspect="1"/>
          </p:cNvPicPr>
          <p:nvPr/>
        </p:nvPicPr>
        <p:blipFill>
          <a:blip r:embed="rId3"/>
          <a:stretch>
            <a:fillRect/>
          </a:stretch>
        </p:blipFill>
        <p:spPr>
          <a:xfrm>
            <a:off x="6858245" y="2470355"/>
            <a:ext cx="4356428" cy="2990020"/>
          </a:xfrm>
          <a:prstGeom prst="rect">
            <a:avLst/>
          </a:prstGeom>
        </p:spPr>
      </p:pic>
    </p:spTree>
    <p:extLst>
      <p:ext uri="{BB962C8B-B14F-4D97-AF65-F5344CB8AC3E}">
        <p14:creationId xmlns:p14="http://schemas.microsoft.com/office/powerpoint/2010/main" val="199529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386326"/>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The process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78856" y="729404"/>
            <a:ext cx="1247582" cy="1137501"/>
          </a:xfrm>
          <a:prstGeom prst="rect">
            <a:avLst/>
          </a:prstGeom>
        </p:spPr>
      </p:pic>
      <p:sp>
        <p:nvSpPr>
          <p:cNvPr id="2" name="CasellaDiTesto 1">
            <a:extLst>
              <a:ext uri="{FF2B5EF4-FFF2-40B4-BE49-F238E27FC236}">
                <a16:creationId xmlns:a16="http://schemas.microsoft.com/office/drawing/2014/main" id="{549B5899-96AB-D9F5-007B-5CEC3F56B827}"/>
              </a:ext>
            </a:extLst>
          </p:cNvPr>
          <p:cNvSpPr txBox="1"/>
          <p:nvPr/>
        </p:nvSpPr>
        <p:spPr>
          <a:xfrm>
            <a:off x="910058" y="938461"/>
            <a:ext cx="7445047"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95C11F"/>
                </a:solidFill>
                <a:effectLst/>
                <a:uLnTx/>
                <a:uFillTx/>
                <a:latin typeface="Open Sans" panose="020B0606030504020204" pitchFamily="34" charset="0"/>
                <a:ea typeface="Open Sans" panose="020B0606030504020204" pitchFamily="34" charset="0"/>
                <a:cs typeface="Open Sans" panose="020B0606030504020204" pitchFamily="34" charset="0"/>
              </a:rPr>
              <a:t>The overall project structure</a:t>
            </a:r>
            <a:endParaRPr lang="it-IT"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Diagramma 3">
            <a:extLst>
              <a:ext uri="{FF2B5EF4-FFF2-40B4-BE49-F238E27FC236}">
                <a16:creationId xmlns:a16="http://schemas.microsoft.com/office/drawing/2014/main" id="{8BB9F1E7-B762-C867-9767-3208817C8DD6}"/>
              </a:ext>
            </a:extLst>
          </p:cNvPr>
          <p:cNvGraphicFramePr/>
          <p:nvPr>
            <p:extLst>
              <p:ext uri="{D42A27DB-BD31-4B8C-83A1-F6EECF244321}">
                <p14:modId xmlns:p14="http://schemas.microsoft.com/office/powerpoint/2010/main" val="1677842975"/>
              </p:ext>
            </p:extLst>
          </p:nvPr>
        </p:nvGraphicFramePr>
        <p:xfrm>
          <a:off x="1020481" y="1952261"/>
          <a:ext cx="9721091" cy="45194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allout: freccia a sinistra 4">
            <a:extLst>
              <a:ext uri="{FF2B5EF4-FFF2-40B4-BE49-F238E27FC236}">
                <a16:creationId xmlns:a16="http://schemas.microsoft.com/office/drawing/2014/main" id="{1BB6734F-9B55-DB91-2B5A-F5A4768588E2}"/>
              </a:ext>
            </a:extLst>
          </p:cNvPr>
          <p:cNvSpPr/>
          <p:nvPr/>
        </p:nvSpPr>
        <p:spPr>
          <a:xfrm>
            <a:off x="8103477" y="2028497"/>
            <a:ext cx="3622962" cy="4529958"/>
          </a:xfrm>
          <a:prstGeom prst="leftArrowCallout">
            <a:avLst/>
          </a:prstGeom>
          <a:solidFill>
            <a:srgbClr val="95C1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INPUTS</a:t>
            </a:r>
            <a:br>
              <a:rPr lang="en-GB" sz="2400" b="1" dirty="0"/>
            </a:br>
            <a:r>
              <a:rPr lang="en-GB" sz="2400" b="1" dirty="0"/>
              <a:t>Stakeholders involvement, policy owners involvement, technical experts support</a:t>
            </a:r>
          </a:p>
        </p:txBody>
      </p:sp>
    </p:spTree>
    <p:extLst>
      <p:ext uri="{BB962C8B-B14F-4D97-AF65-F5344CB8AC3E}">
        <p14:creationId xmlns:p14="http://schemas.microsoft.com/office/powerpoint/2010/main" val="325638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TOOL 1</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910059" y="1865472"/>
            <a:ext cx="10815775" cy="4062651"/>
          </a:xfrm>
          <a:prstGeom prst="rect">
            <a:avLst/>
          </a:prstGeom>
        </p:spPr>
        <p:txBody>
          <a:bodyPr wrap="square">
            <a:spAutoFit/>
          </a:bodyPr>
          <a:lstStyle/>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571500" indent="-571500">
              <a:spcBef>
                <a:spcPts val="600"/>
              </a:spcBef>
              <a:spcAft>
                <a:spcPts val="600"/>
              </a:spcAft>
              <a:buFont typeface="Wingdings" panose="05000000000000000000" pitchFamily="2" charset="2"/>
              <a:buChar char="q"/>
            </a:pPr>
            <a:r>
              <a:rPr lang="en-US" sz="3200" dirty="0">
                <a:solidFill>
                  <a:srgbClr val="00B0F0"/>
                </a:solidFill>
                <a:latin typeface="Open Sans" panose="020B0606030504020204" pitchFamily="34" charset="0"/>
                <a:ea typeface="Open Sans" panose="020B0606030504020204" pitchFamily="34" charset="0"/>
                <a:cs typeface="Open Sans" panose="020B0606030504020204" pitchFamily="34" charset="0"/>
              </a:rPr>
              <a:t>LEEWAY Assessment tool – to be filled in by the PPs</a:t>
            </a:r>
          </a:p>
          <a:p>
            <a:pPr marL="571500" indent="-571500">
              <a:spcBef>
                <a:spcPts val="600"/>
              </a:spcBef>
              <a:spcAft>
                <a:spcPts val="600"/>
              </a:spcAft>
              <a:buFont typeface="Wingdings" panose="05000000000000000000" pitchFamily="2" charset="2"/>
              <a:buChar char="q"/>
            </a:pPr>
            <a:r>
              <a:rPr lang="en-US" sz="3200" dirty="0">
                <a:solidFill>
                  <a:srgbClr val="00B0F0"/>
                </a:solidFill>
                <a:latin typeface="Open Sans" panose="020B0606030504020204" pitchFamily="34" charset="0"/>
                <a:ea typeface="Open Sans" panose="020B0606030504020204" pitchFamily="34" charset="0"/>
                <a:cs typeface="Open Sans" panose="020B0606030504020204" pitchFamily="34" charset="0"/>
              </a:rPr>
              <a:t>International workshop in Croatia – June 2023</a:t>
            </a:r>
          </a:p>
          <a:p>
            <a:pPr marL="571500" indent="-571500">
              <a:spcBef>
                <a:spcPts val="600"/>
              </a:spcBef>
              <a:spcAft>
                <a:spcPts val="600"/>
              </a:spcAft>
              <a:buFont typeface="Wingdings" panose="05000000000000000000" pitchFamily="2" charset="2"/>
              <a:buChar char="q"/>
            </a:pPr>
            <a:r>
              <a:rPr lang="en-US" sz="3200" dirty="0">
                <a:solidFill>
                  <a:srgbClr val="00B0F0"/>
                </a:solidFill>
                <a:latin typeface="Open Sans" panose="020B0606030504020204" pitchFamily="34" charset="0"/>
                <a:ea typeface="Open Sans" panose="020B0606030504020204" pitchFamily="34" charset="0"/>
                <a:cs typeface="Open Sans" panose="020B0606030504020204" pitchFamily="34" charset="0"/>
              </a:rPr>
              <a:t>Study tour in Italy – November 2023</a:t>
            </a:r>
            <a:endParaRPr lang="en-US" sz="3200" i="1"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a:p>
            <a:pPr marL="571500" indent="-571500">
              <a:spcBef>
                <a:spcPts val="600"/>
              </a:spcBef>
              <a:spcAft>
                <a:spcPts val="600"/>
              </a:spcAft>
              <a:buFont typeface="Wingdings" panose="05000000000000000000" pitchFamily="2" charset="2"/>
              <a:buChar char="q"/>
            </a:pPr>
            <a:r>
              <a:rPr lang="en-US" sz="3200" dirty="0">
                <a:solidFill>
                  <a:srgbClr val="00B0F0"/>
                </a:solidFill>
                <a:latin typeface="Open Sans" panose="020B0606030504020204" pitchFamily="34" charset="0"/>
                <a:ea typeface="Open Sans" panose="020B0606030504020204" pitchFamily="34" charset="0"/>
                <a:cs typeface="Open Sans" panose="020B0606030504020204" pitchFamily="34" charset="0"/>
              </a:rPr>
              <a:t>Study tour in Belgium – June 2024</a:t>
            </a:r>
          </a:p>
          <a:p>
            <a:pPr marL="571500" indent="-571500">
              <a:spcBef>
                <a:spcPts val="600"/>
              </a:spcBef>
              <a:spcAft>
                <a:spcPts val="600"/>
              </a:spcAft>
              <a:buFont typeface="Wingdings" panose="05000000000000000000" pitchFamily="2" charset="2"/>
              <a:buChar char="q"/>
            </a:pPr>
            <a:r>
              <a:rPr lang="en-US" sz="3200" dirty="0">
                <a:solidFill>
                  <a:srgbClr val="00B0F0"/>
                </a:solidFill>
                <a:latin typeface="Open Sans" panose="020B0606030504020204" pitchFamily="34" charset="0"/>
                <a:ea typeface="Open Sans" panose="020B0606030504020204" pitchFamily="34" charset="0"/>
                <a:cs typeface="Open Sans" panose="020B0606030504020204" pitchFamily="34" charset="0"/>
              </a:rPr>
              <a:t>Study tour in Germany –  September 2024</a:t>
            </a:r>
          </a:p>
          <a:p>
            <a:endParaRPr lang="en-US" sz="1600" b="1" i="1"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150" y="516668"/>
            <a:ext cx="1247582" cy="1137501"/>
          </a:xfrm>
          <a:prstGeom prst="rect">
            <a:avLst/>
          </a:prstGeom>
        </p:spPr>
      </p:pic>
      <p:sp>
        <p:nvSpPr>
          <p:cNvPr id="2" name="CasellaDiTesto 1">
            <a:extLst>
              <a:ext uri="{FF2B5EF4-FFF2-40B4-BE49-F238E27FC236}">
                <a16:creationId xmlns:a16="http://schemas.microsoft.com/office/drawing/2014/main" id="{549B5899-96AB-D9F5-007B-5CEC3F56B827}"/>
              </a:ext>
            </a:extLst>
          </p:cNvPr>
          <p:cNvSpPr txBox="1"/>
          <p:nvPr/>
        </p:nvSpPr>
        <p:spPr>
          <a:xfrm>
            <a:off x="910059" y="1298155"/>
            <a:ext cx="6096000" cy="461665"/>
          </a:xfrm>
          <a:prstGeom prst="rect">
            <a:avLst/>
          </a:prstGeom>
          <a:noFill/>
        </p:spPr>
        <p:txBody>
          <a:bodyPr wrap="square">
            <a:spAutoFit/>
          </a:bodyPr>
          <a:lstStyle/>
          <a:p>
            <a:r>
              <a:rPr lang="en-US" sz="2400" b="1" dirty="0">
                <a:solidFill>
                  <a:srgbClr val="95C11F"/>
                </a:solidFill>
                <a:latin typeface="Calibri" panose="020F0502020204030204"/>
                <a:ea typeface="Open Sans" panose="020B0606030504020204" pitchFamily="34" charset="0"/>
                <a:cs typeface="Open Sans" panose="020B0606030504020204" pitchFamily="34" charset="0"/>
              </a:rPr>
              <a:t>Transfer of know how activities</a:t>
            </a:r>
            <a:endParaRPr lang="it-IT" dirty="0"/>
          </a:p>
        </p:txBody>
      </p:sp>
    </p:spTree>
    <p:extLst>
      <p:ext uri="{BB962C8B-B14F-4D97-AF65-F5344CB8AC3E}">
        <p14:creationId xmlns:p14="http://schemas.microsoft.com/office/powerpoint/2010/main" val="50044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TOOL 2</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910059" y="1865472"/>
            <a:ext cx="10815775" cy="4755148"/>
          </a:xfrm>
          <a:prstGeom prst="rect">
            <a:avLst/>
          </a:prstGeom>
        </p:spPr>
        <p:txBody>
          <a:bodyPr wrap="square">
            <a:spAutoFit/>
          </a:bodyPr>
          <a:lstStyle/>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571500" indent="-571500">
              <a:spcBef>
                <a:spcPts val="600"/>
              </a:spcBef>
              <a:spcAft>
                <a:spcPts val="600"/>
              </a:spcAft>
              <a:buFont typeface="Wingdings" panose="05000000000000000000" pitchFamily="2" charset="2"/>
              <a:buChar char="q"/>
            </a:pPr>
            <a:r>
              <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rPr>
              <a:t>Local working groups: organized at local level after every study tour</a:t>
            </a:r>
          </a:p>
          <a:p>
            <a:pPr marL="571500" indent="-571500">
              <a:spcBef>
                <a:spcPts val="600"/>
              </a:spcBef>
              <a:spcAft>
                <a:spcPts val="600"/>
              </a:spcAft>
              <a:buFont typeface="Wingdings" panose="05000000000000000000" pitchFamily="2" charset="2"/>
              <a:buChar char="q"/>
            </a:pPr>
            <a:r>
              <a:rPr lang="en-US" sz="3600" dirty="0">
                <a:solidFill>
                  <a:srgbClr val="00B0F0"/>
                </a:solidFill>
                <a:latin typeface="Open Sans" panose="020B0606030504020204" pitchFamily="34" charset="0"/>
                <a:ea typeface="Open Sans" panose="020B0606030504020204" pitchFamily="34" charset="0"/>
                <a:cs typeface="Open Sans" panose="020B0606030504020204" pitchFamily="34" charset="0"/>
              </a:rPr>
              <a:t>International workshop in Croatia – June 2023</a:t>
            </a:r>
          </a:p>
          <a:p>
            <a:pPr marL="571500" indent="-571500">
              <a:spcBef>
                <a:spcPts val="600"/>
              </a:spcBef>
              <a:spcAft>
                <a:spcPts val="600"/>
              </a:spcAft>
              <a:buFont typeface="Wingdings" panose="05000000000000000000" pitchFamily="2" charset="2"/>
              <a:buChar char="q"/>
            </a:pPr>
            <a:r>
              <a:rPr lang="en-US" sz="3600" dirty="0">
                <a:solidFill>
                  <a:srgbClr val="00B0F0"/>
                </a:solidFill>
                <a:latin typeface="Open Sans" panose="020B0606030504020204" pitchFamily="34" charset="0"/>
                <a:ea typeface="Open Sans" panose="020B0606030504020204" pitchFamily="34" charset="0"/>
                <a:cs typeface="Open Sans" panose="020B0606030504020204" pitchFamily="34" charset="0"/>
              </a:rPr>
              <a:t>Working group meetings: the plan must be updated, 2 per semester</a:t>
            </a:r>
          </a:p>
          <a:p>
            <a:pPr marL="571500" indent="-571500">
              <a:spcBef>
                <a:spcPts val="600"/>
              </a:spcBef>
              <a:spcAft>
                <a:spcPts val="600"/>
              </a:spcAft>
              <a:buFont typeface="Wingdings" panose="05000000000000000000" pitchFamily="2" charset="2"/>
              <a:buChar char="q"/>
            </a:pPr>
            <a:r>
              <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rPr>
              <a:t>International working group in Poland and public conference (semester 5)</a:t>
            </a:r>
            <a:endParaRPr lang="en-US"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150" y="516668"/>
            <a:ext cx="1247582" cy="1137501"/>
          </a:xfrm>
          <a:prstGeom prst="rect">
            <a:avLst/>
          </a:prstGeom>
        </p:spPr>
      </p:pic>
      <p:sp>
        <p:nvSpPr>
          <p:cNvPr id="2" name="CasellaDiTesto 1">
            <a:extLst>
              <a:ext uri="{FF2B5EF4-FFF2-40B4-BE49-F238E27FC236}">
                <a16:creationId xmlns:a16="http://schemas.microsoft.com/office/drawing/2014/main" id="{549B5899-96AB-D9F5-007B-5CEC3F56B827}"/>
              </a:ext>
            </a:extLst>
          </p:cNvPr>
          <p:cNvSpPr txBox="1"/>
          <p:nvPr/>
        </p:nvSpPr>
        <p:spPr>
          <a:xfrm>
            <a:off x="910059" y="1298155"/>
            <a:ext cx="6096000" cy="461665"/>
          </a:xfrm>
          <a:prstGeom prst="rect">
            <a:avLst/>
          </a:prstGeom>
          <a:noFill/>
        </p:spPr>
        <p:txBody>
          <a:bodyPr wrap="square">
            <a:spAutoFit/>
          </a:bodyPr>
          <a:lstStyle/>
          <a:p>
            <a:r>
              <a:rPr lang="en-US" sz="2400" b="1" dirty="0">
                <a:solidFill>
                  <a:srgbClr val="95C11F"/>
                </a:solidFill>
                <a:latin typeface="Calibri" panose="020F0502020204030204"/>
                <a:ea typeface="Open Sans" panose="020B0606030504020204" pitchFamily="34" charset="0"/>
                <a:cs typeface="Open Sans" panose="020B0606030504020204" pitchFamily="34" charset="0"/>
              </a:rPr>
              <a:t>Discussion to enabling the framework for REC</a:t>
            </a:r>
            <a:endParaRPr lang="it-IT" dirty="0"/>
          </a:p>
        </p:txBody>
      </p:sp>
    </p:spTree>
    <p:extLst>
      <p:ext uri="{BB962C8B-B14F-4D97-AF65-F5344CB8AC3E}">
        <p14:creationId xmlns:p14="http://schemas.microsoft.com/office/powerpoint/2010/main" val="227758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TOOL 3</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910059" y="1865472"/>
            <a:ext cx="10815775" cy="5647700"/>
          </a:xfrm>
          <a:prstGeom prst="rect">
            <a:avLst/>
          </a:prstGeom>
        </p:spPr>
        <p:txBody>
          <a:bodyPr wrap="square">
            <a:spAutoFit/>
          </a:bodyPr>
          <a:lstStyle/>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571500" indent="-571500">
              <a:spcBef>
                <a:spcPts val="600"/>
              </a:spcBef>
              <a:spcAft>
                <a:spcPts val="600"/>
              </a:spcAft>
              <a:buFont typeface="Wingdings" panose="05000000000000000000" pitchFamily="2" charset="2"/>
              <a:buChar char="q"/>
            </a:pPr>
            <a:r>
              <a:rPr lang="en-US" sz="2800" dirty="0">
                <a:solidFill>
                  <a:srgbClr val="00B0F0"/>
                </a:solidFill>
                <a:latin typeface="Open Sans" panose="020B0606030504020204" pitchFamily="34" charset="0"/>
                <a:ea typeface="Open Sans" panose="020B0606030504020204" pitchFamily="34" charset="0"/>
                <a:cs typeface="Open Sans" panose="020B0606030504020204" pitchFamily="34" charset="0"/>
              </a:rPr>
              <a:t>Communication strategy</a:t>
            </a:r>
          </a:p>
          <a:p>
            <a:pPr marL="571500" indent="-571500">
              <a:spcBef>
                <a:spcPts val="600"/>
              </a:spcBef>
              <a:spcAft>
                <a:spcPts val="600"/>
              </a:spcAft>
              <a:buFont typeface="Wingdings" panose="05000000000000000000" pitchFamily="2" charset="2"/>
              <a:buChar char="q"/>
            </a:pPr>
            <a:r>
              <a:rPr lang="en-US" sz="2800" dirty="0">
                <a:solidFill>
                  <a:srgbClr val="00B0F0"/>
                </a:solidFill>
                <a:latin typeface="Open Sans" panose="020B0606030504020204" pitchFamily="34" charset="0"/>
                <a:ea typeface="Open Sans" panose="020B0606030504020204" pitchFamily="34" charset="0"/>
                <a:cs typeface="Open Sans" panose="020B0606030504020204" pitchFamily="34" charset="0"/>
              </a:rPr>
              <a:t>Videos after every study tour -  videos done</a:t>
            </a:r>
          </a:p>
          <a:p>
            <a:pPr marL="571500" indent="-571500">
              <a:spcBef>
                <a:spcPts val="600"/>
              </a:spcBef>
              <a:spcAft>
                <a:spcPts val="600"/>
              </a:spcAft>
              <a:buFont typeface="Wingdings" panose="05000000000000000000" pitchFamily="2" charset="2"/>
              <a:buChar char="q"/>
            </a:pPr>
            <a:r>
              <a:rPr lang="en-US" sz="2800" dirty="0">
                <a:solidFill>
                  <a:srgbClr val="00B0F0"/>
                </a:solidFill>
                <a:latin typeface="Open Sans" panose="020B0606030504020204" pitchFamily="34" charset="0"/>
                <a:ea typeface="Open Sans" panose="020B0606030504020204" pitchFamily="34" charset="0"/>
                <a:cs typeface="Open Sans" panose="020B0606030504020204" pitchFamily="34" charset="0"/>
              </a:rPr>
              <a:t>Web site and social media</a:t>
            </a:r>
          </a:p>
          <a:p>
            <a:pPr marL="571500" indent="-571500">
              <a:spcBef>
                <a:spcPts val="600"/>
              </a:spcBef>
              <a:spcAft>
                <a:spcPts val="600"/>
              </a:spcAft>
              <a:buFont typeface="Wingdings" panose="05000000000000000000"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Local dissemination activities – state of the art</a:t>
            </a:r>
          </a:p>
          <a:p>
            <a:pPr marL="571500" indent="-571500">
              <a:spcBef>
                <a:spcPts val="600"/>
              </a:spcBef>
              <a:spcAft>
                <a:spcPts val="600"/>
              </a:spcAft>
              <a:buFont typeface="Wingdings" panose="05000000000000000000" pitchFamily="2" charset="2"/>
              <a:buChar char="q"/>
            </a:pPr>
            <a:r>
              <a:rPr lang="en-US" sz="2800" dirty="0">
                <a:solidFill>
                  <a:srgbClr val="00B0F0"/>
                </a:solidFill>
                <a:latin typeface="Open Sans" panose="020B0606030504020204" pitchFamily="34" charset="0"/>
                <a:ea typeface="Open Sans" panose="020B0606030504020204" pitchFamily="34" charset="0"/>
                <a:cs typeface="Open Sans" panose="020B0606030504020204" pitchFamily="34" charset="0"/>
              </a:rPr>
              <a:t>Participation to international events</a:t>
            </a:r>
          </a:p>
          <a:p>
            <a:pPr marL="571500" indent="-571500">
              <a:spcBef>
                <a:spcPts val="600"/>
              </a:spcBef>
              <a:spcAft>
                <a:spcPts val="600"/>
              </a:spcAft>
              <a:buFont typeface="Wingdings" panose="05000000000000000000" pitchFamily="2" charset="2"/>
              <a:buChar char="q"/>
            </a:pPr>
            <a:r>
              <a:rPr lang="en-US" sz="2800" dirty="0">
                <a:solidFill>
                  <a:srgbClr val="00B0F0"/>
                </a:solidFill>
                <a:latin typeface="Open Sans" panose="020B0606030504020204" pitchFamily="34" charset="0"/>
                <a:ea typeface="Open Sans" panose="020B0606030504020204" pitchFamily="34" charset="0"/>
                <a:cs typeface="Open Sans" panose="020B0606030504020204" pitchFamily="34" charset="0"/>
              </a:rPr>
              <a:t>International conferences:</a:t>
            </a:r>
          </a:p>
          <a:p>
            <a:pPr marL="1028700" lvl="1" indent="-571500">
              <a:spcBef>
                <a:spcPts val="600"/>
              </a:spcBef>
              <a:spcAft>
                <a:spcPts val="600"/>
              </a:spcAft>
              <a:buFont typeface="+mj-lt"/>
              <a:buAutoNum type="arabicPeriod"/>
            </a:pPr>
            <a:r>
              <a:rPr lang="en-US" sz="2400" i="1" dirty="0">
                <a:solidFill>
                  <a:srgbClr val="00B0F0"/>
                </a:solidFill>
                <a:latin typeface="Open Sans" panose="020B0606030504020204" pitchFamily="34" charset="0"/>
                <a:ea typeface="Open Sans" panose="020B0606030504020204" pitchFamily="34" charset="0"/>
                <a:cs typeface="Open Sans" panose="020B0606030504020204" pitchFamily="34" charset="0"/>
              </a:rPr>
              <a:t>International conference in Poland</a:t>
            </a:r>
          </a:p>
          <a:p>
            <a:pPr marL="1028700" lvl="1" indent="-571500">
              <a:spcBef>
                <a:spcPts val="600"/>
              </a:spcBef>
              <a:spcAft>
                <a:spcPts val="600"/>
              </a:spcAft>
              <a:buFont typeface="+mj-lt"/>
              <a:buAutoNum type="arabicPeriod"/>
            </a:pPr>
            <a:r>
              <a:rPr lang="en-US" sz="2400" i="1" dirty="0">
                <a:solidFill>
                  <a:srgbClr val="00B0F0"/>
                </a:solidFill>
                <a:latin typeface="Open Sans" panose="020B0606030504020204" pitchFamily="34" charset="0"/>
                <a:ea typeface="Open Sans" panose="020B0606030504020204" pitchFamily="34" charset="0"/>
                <a:cs typeface="Open Sans" panose="020B0606030504020204" pitchFamily="34" charset="0"/>
              </a:rPr>
              <a:t>Final conference in Italy (semester 8)</a:t>
            </a:r>
          </a:p>
          <a:p>
            <a:pPr marL="1028700" lvl="1" indent="-571500">
              <a:spcBef>
                <a:spcPts val="600"/>
              </a:spcBef>
              <a:spcAft>
                <a:spcPts val="600"/>
              </a:spcAft>
              <a:buFont typeface="Wingdings" panose="05000000000000000000" pitchFamily="2" charset="2"/>
              <a:buChar char="q"/>
            </a:pPr>
            <a:endParaRPr lang="en-US" sz="3600"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150" y="516668"/>
            <a:ext cx="1247582" cy="1137501"/>
          </a:xfrm>
          <a:prstGeom prst="rect">
            <a:avLst/>
          </a:prstGeom>
        </p:spPr>
      </p:pic>
      <p:sp>
        <p:nvSpPr>
          <p:cNvPr id="2" name="CasellaDiTesto 1">
            <a:extLst>
              <a:ext uri="{FF2B5EF4-FFF2-40B4-BE49-F238E27FC236}">
                <a16:creationId xmlns:a16="http://schemas.microsoft.com/office/drawing/2014/main" id="{549B5899-96AB-D9F5-007B-5CEC3F56B827}"/>
              </a:ext>
            </a:extLst>
          </p:cNvPr>
          <p:cNvSpPr txBox="1"/>
          <p:nvPr/>
        </p:nvSpPr>
        <p:spPr>
          <a:xfrm>
            <a:off x="910059" y="1298155"/>
            <a:ext cx="6096000" cy="461665"/>
          </a:xfrm>
          <a:prstGeom prst="rect">
            <a:avLst/>
          </a:prstGeom>
          <a:noFill/>
        </p:spPr>
        <p:txBody>
          <a:bodyPr wrap="square">
            <a:spAutoFit/>
          </a:bodyPr>
          <a:lstStyle/>
          <a:p>
            <a:r>
              <a:rPr lang="en-US" sz="2400" b="1" dirty="0">
                <a:solidFill>
                  <a:srgbClr val="95C11F"/>
                </a:solidFill>
                <a:latin typeface="Calibri" panose="020F0502020204030204"/>
                <a:ea typeface="Open Sans" panose="020B0606030504020204" pitchFamily="34" charset="0"/>
                <a:cs typeface="Open Sans" panose="020B0606030504020204" pitchFamily="34" charset="0"/>
              </a:rPr>
              <a:t>Communication and dissemination</a:t>
            </a:r>
            <a:endParaRPr lang="it-IT" dirty="0"/>
          </a:p>
        </p:txBody>
      </p:sp>
    </p:spTree>
    <p:extLst>
      <p:ext uri="{BB962C8B-B14F-4D97-AF65-F5344CB8AC3E}">
        <p14:creationId xmlns:p14="http://schemas.microsoft.com/office/powerpoint/2010/main" val="120448519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680805-e956-4cde-b5e2-b05f91aa9d1d" xsi:nil="true"/>
    <lcf76f155ced4ddcb4097134ff3c332f xmlns="ae1c26e0-bdd1-4ce2-bc5c-b06756f3bce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1D2DF3EBC7804E8A2B82BBCDA4442D" ma:contentTypeVersion="16" ma:contentTypeDescription="Create a new document." ma:contentTypeScope="" ma:versionID="3c4b638baae15a5b444997fa80192f43">
  <xsd:schema xmlns:xsd="http://www.w3.org/2001/XMLSchema" xmlns:xs="http://www.w3.org/2001/XMLSchema" xmlns:p="http://schemas.microsoft.com/office/2006/metadata/properties" xmlns:ns2="ae1c26e0-bdd1-4ce2-bc5c-b06756f3bce7" xmlns:ns3="75680805-e956-4cde-b5e2-b05f91aa9d1d" targetNamespace="http://schemas.microsoft.com/office/2006/metadata/properties" ma:root="true" ma:fieldsID="50a472baa19f27197de283f39dd7ba95" ns2:_="" ns3:_="">
    <xsd:import namespace="ae1c26e0-bdd1-4ce2-bc5c-b06756f3bce7"/>
    <xsd:import namespace="75680805-e956-4cde-b5e2-b05f91aa9d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c26e0-bdd1-4ce2-bc5c-b06756f3b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d59d95-237c-434b-8cac-eab795e7eb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680805-e956-4cde-b5e2-b05f91aa9d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f4ece0-f1e1-4b02-af4b-fb89e0005709}" ma:internalName="TaxCatchAll" ma:showField="CatchAllData" ma:web="75680805-e956-4cde-b5e2-b05f91aa9d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FC793-0237-4EB2-9E54-581B2D1B3CF6}">
  <ds:schemaRefs>
    <ds:schemaRef ds:uri="http://purl.org/dc/terms/"/>
    <ds:schemaRef ds:uri="http://www.w3.org/XML/1998/namespace"/>
    <ds:schemaRef ds:uri="http://purl.org/dc/dcmitype/"/>
    <ds:schemaRef ds:uri="ae1c26e0-bdd1-4ce2-bc5c-b06756f3bce7"/>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75680805-e956-4cde-b5e2-b05f91aa9d1d"/>
    <ds:schemaRef ds:uri="http://schemas.microsoft.com/office/2006/metadata/properties"/>
  </ds:schemaRefs>
</ds:datastoreItem>
</file>

<file path=customXml/itemProps2.xml><?xml version="1.0" encoding="utf-8"?>
<ds:datastoreItem xmlns:ds="http://schemas.openxmlformats.org/officeDocument/2006/customXml" ds:itemID="{36921E31-EDBE-42D2-9905-46D6272BE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c26e0-bdd1-4ce2-bc5c-b06756f3bce7"/>
    <ds:schemaRef ds:uri="75680805-e956-4cde-b5e2-b05f91aa9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ADCADD-F611-4F5C-BD5A-F3C3BD3F8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462</TotalTime>
  <Words>936</Words>
  <Application>Microsoft Macintosh PowerPoint</Application>
  <PresentationFormat>Widescreen</PresentationFormat>
  <Paragraphs>112</Paragraphs>
  <Slides>14</Slides>
  <Notes>14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Aptos</vt:lpstr>
      <vt:lpstr>Arial</vt:lpstr>
      <vt:lpstr>Calibri</vt:lpstr>
      <vt:lpstr>Open Sans</vt:lpstr>
      <vt:lpstr>Open Sans Semibold</vt:lpstr>
      <vt:lpstr>Roboto</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Luca Bianchi</cp:lastModifiedBy>
  <cp:revision>21</cp:revision>
  <dcterms:created xsi:type="dcterms:W3CDTF">2021-10-28T12:22:03Z</dcterms:created>
  <dcterms:modified xsi:type="dcterms:W3CDTF">2024-09-17T08:49:11Z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0x010100311D2DF3EBC7804E8A2B82BBCDA4442D</vt:lpwstr>
  </property>
  <property fmtid="{D5CDD505-2E9C-101B-9397-08002B2CF9AE}" pid="3" name="MediaServiceImageTags">
    <vt:lpwstr/>
  </property>
</Properties>
</file>