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73" r:id="rId6"/>
    <p:sldId id="301" r:id="rId7"/>
    <p:sldId id="283" r:id="rId8"/>
    <p:sldId id="302" r:id="rId9"/>
    <p:sldId id="305" r:id="rId10"/>
    <p:sldId id="304" r:id="rId11"/>
    <p:sldId id="303" r:id="rId12"/>
    <p:sldId id="306" r:id="rId13"/>
    <p:sldId id="307" r:id="rId14"/>
    <p:sldId id="297" r:id="rId1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48B"/>
    <a:srgbClr val="95C11F"/>
    <a:srgbClr val="8DC63F"/>
    <a:srgbClr val="ADCD65"/>
    <a:srgbClr val="02A984"/>
    <a:srgbClr val="4AB698"/>
    <a:srgbClr val="E31D44"/>
    <a:srgbClr val="EB5C62"/>
    <a:srgbClr val="DAD7D0"/>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p:restoredTop sz="97867"/>
  </p:normalViewPr>
  <p:slideViewPr>
    <p:cSldViewPr snapToGrid="0" snapToObjects="1">
      <p:cViewPr varScale="1">
        <p:scale>
          <a:sx n="107" d="100"/>
          <a:sy n="107" d="100"/>
        </p:scale>
        <p:origin x="99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C359D-A0FF-468E-A6CA-81F702E8BF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4A1103E4-2CC2-4C61-81A7-CAF97A7C1FE0}">
      <dgm:prSet>
        <dgm:style>
          <a:lnRef idx="0">
            <a:schemeClr val="accent3"/>
          </a:lnRef>
          <a:fillRef idx="3">
            <a:schemeClr val="accent3"/>
          </a:fillRef>
          <a:effectRef idx="3">
            <a:schemeClr val="accent3"/>
          </a:effectRef>
          <a:fontRef idx="minor">
            <a:schemeClr val="lt1"/>
          </a:fontRef>
        </dgm:style>
      </dgm:prSet>
      <dgm:spPr>
        <a:xfrm>
          <a:off x="12379" y="0"/>
          <a:ext cx="2877439" cy="991234"/>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buNone/>
          </a:pP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Renewable Energy</a:t>
          </a:r>
          <a:endParaRPr lang="it-IT"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gm:t>
    </dgm:pt>
    <dgm:pt modelId="{4D9E03EA-933D-4232-8DA4-384CA047CBE4}" type="parTrans" cxnId="{A1B22204-0286-4A5D-B0C9-D21E587AAECD}">
      <dgm:prSet/>
      <dgm:spPr/>
      <dgm:t>
        <a:bodyPr/>
        <a:lstStyle/>
        <a:p>
          <a:endParaRPr lang="it-IT"/>
        </a:p>
      </dgm:t>
    </dgm:pt>
    <dgm:pt modelId="{FF73E94E-BE6C-42E6-9C24-703955AB1F4B}" type="sibTrans" cxnId="{A1B22204-0286-4A5D-B0C9-D21E587AAECD}">
      <dgm:prSet/>
      <dgm:spPr/>
      <dgm:t>
        <a:bodyPr/>
        <a:lstStyle/>
        <a:p>
          <a:endParaRPr lang="it-IT"/>
        </a:p>
      </dgm:t>
    </dgm:pt>
    <dgm:pt modelId="{368FD177-D779-491D-8A76-F7F42D426C3D}">
      <dgm:prSet custT="1"/>
      <dgm:spPr>
        <a:xfrm rot="5400000">
          <a:off x="5038670" y="-2061706"/>
          <a:ext cx="792987" cy="5115448"/>
        </a:xfrm>
        <a:prstGeom prst="round2SameRect">
          <a:avLst/>
        </a:prstGeom>
        <a:noFill/>
        <a:ln w="25400" cap="flat" cmpd="sng" algn="ctr">
          <a:noFill/>
          <a:prstDash val="solid"/>
        </a:ln>
        <a:effectLst/>
      </dgm:spPr>
      <dgm:t>
        <a:bodyPr/>
        <a:lstStyle/>
        <a:p>
          <a:pPr rtl="0">
            <a:lnSpc>
              <a:spcPct val="100000"/>
            </a:lnSpc>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photovoltaic systems management</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604D1A6F-671E-4C6C-9AEF-09AC01C79546}" type="parTrans" cxnId="{25336185-1B89-4E23-BAD0-EAEB39EFFE2F}">
      <dgm:prSet/>
      <dgm:spPr/>
      <dgm:t>
        <a:bodyPr/>
        <a:lstStyle/>
        <a:p>
          <a:endParaRPr lang="it-IT"/>
        </a:p>
      </dgm:t>
    </dgm:pt>
    <dgm:pt modelId="{127CD146-34B7-44F4-8144-C7A84E01ACFA}" type="sibTrans" cxnId="{25336185-1B89-4E23-BAD0-EAEB39EFFE2F}">
      <dgm:prSet/>
      <dgm:spPr/>
      <dgm:t>
        <a:bodyPr/>
        <a:lstStyle/>
        <a:p>
          <a:endParaRPr lang="it-IT"/>
        </a:p>
      </dgm:t>
    </dgm:pt>
    <dgm:pt modelId="{28A76CEA-BD3E-4A0B-802F-1F825F624CB4}">
      <dgm:prSet>
        <dgm:style>
          <a:lnRef idx="0">
            <a:schemeClr val="accent3"/>
          </a:lnRef>
          <a:fillRef idx="3">
            <a:schemeClr val="accent3"/>
          </a:fillRef>
          <a:effectRef idx="3">
            <a:schemeClr val="accent3"/>
          </a:effectRef>
          <a:fontRef idx="minor">
            <a:schemeClr val="lt1"/>
          </a:fontRef>
        </dgm:style>
      </dgm:prSet>
      <dgm:spPr>
        <a:xfrm>
          <a:off x="0" y="1041196"/>
          <a:ext cx="2877439" cy="991234"/>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buNone/>
          </a:pP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Energy efficiency for business</a:t>
          </a:r>
          <a:endParaRPr lang="it-IT"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gm:t>
    </dgm:pt>
    <dgm:pt modelId="{898D4952-652E-4B22-A15C-2F44A6298ADE}" type="parTrans" cxnId="{6C9B14BA-376D-45D1-8EC9-8F41CE78F177}">
      <dgm:prSet/>
      <dgm:spPr/>
      <dgm:t>
        <a:bodyPr/>
        <a:lstStyle/>
        <a:p>
          <a:endParaRPr lang="it-IT"/>
        </a:p>
      </dgm:t>
    </dgm:pt>
    <dgm:pt modelId="{A3A28BE2-DA4B-435C-9C79-0604F4C9886B}" type="sibTrans" cxnId="{6C9B14BA-376D-45D1-8EC9-8F41CE78F177}">
      <dgm:prSet/>
      <dgm:spPr/>
      <dgm:t>
        <a:bodyPr/>
        <a:lstStyle/>
        <a:p>
          <a:endParaRPr lang="it-IT"/>
        </a:p>
      </dgm:t>
    </dgm:pt>
    <dgm:pt modelId="{8F2CE23C-A6C3-4739-BF70-CACB2E11C5A8}">
      <dgm:prSet custT="1"/>
      <dgm:spPr>
        <a:xfrm rot="5400000">
          <a:off x="5038670" y="-1020910"/>
          <a:ext cx="792987" cy="5115448"/>
        </a:xfrm>
        <a:prstGeom prst="round2SameRect">
          <a:avLst/>
        </a:prstGeom>
        <a:noFill/>
        <a:ln w="25400" cap="flat" cmpd="sng" algn="ctr">
          <a:noFill/>
          <a:prstDash val="solid"/>
        </a:ln>
        <a:effectLst/>
      </dgm:spPr>
      <dgm:t>
        <a:bodyPr/>
        <a:lstStyle/>
        <a:p>
          <a:pPr rtl="0">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analysis and action plan for reducing energy consumption;</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FE435A3B-471A-4564-BF3F-3A71EBE689F8}" type="parTrans" cxnId="{B424A5D4-D4BA-4B46-B481-E8A2996C76AC}">
      <dgm:prSet/>
      <dgm:spPr/>
      <dgm:t>
        <a:bodyPr/>
        <a:lstStyle/>
        <a:p>
          <a:endParaRPr lang="it-IT"/>
        </a:p>
      </dgm:t>
    </dgm:pt>
    <dgm:pt modelId="{C8239D67-81F6-471A-A1C1-112E950DDA61}" type="sibTrans" cxnId="{B424A5D4-D4BA-4B46-B481-E8A2996C76AC}">
      <dgm:prSet/>
      <dgm:spPr/>
      <dgm:t>
        <a:bodyPr/>
        <a:lstStyle/>
        <a:p>
          <a:endParaRPr lang="it-IT"/>
        </a:p>
      </dgm:t>
    </dgm:pt>
    <dgm:pt modelId="{4EAFE30B-A781-442C-9946-01E0836C8F15}">
      <dgm:prSet>
        <dgm:style>
          <a:lnRef idx="0">
            <a:schemeClr val="accent3"/>
          </a:lnRef>
          <a:fillRef idx="3">
            <a:schemeClr val="accent3"/>
          </a:fillRef>
          <a:effectRef idx="3">
            <a:schemeClr val="accent3"/>
          </a:effectRef>
          <a:fontRef idx="minor">
            <a:schemeClr val="lt1"/>
          </a:fontRef>
        </dgm:style>
      </dgm:prSet>
      <dgm:spPr>
        <a:xfrm>
          <a:off x="0" y="2081992"/>
          <a:ext cx="2874629" cy="194948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buNone/>
          </a:pPr>
          <a:r>
            <a:rPr lang="en-US" b="1"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Energy efficiency for public entities</a:t>
          </a:r>
          <a:endParaRPr lang="it-IT" u="none"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gm:t>
    </dgm:pt>
    <dgm:pt modelId="{5C87A34B-039D-4B83-9346-6415035B01F0}" type="parTrans" cxnId="{354F6529-B6CF-4C19-8B85-61255723B619}">
      <dgm:prSet/>
      <dgm:spPr/>
      <dgm:t>
        <a:bodyPr/>
        <a:lstStyle/>
        <a:p>
          <a:endParaRPr lang="it-IT"/>
        </a:p>
      </dgm:t>
    </dgm:pt>
    <dgm:pt modelId="{36954B7E-0B8E-4665-95CD-8BCF5E6ACC26}" type="sibTrans" cxnId="{354F6529-B6CF-4C19-8B85-61255723B619}">
      <dgm:prSet/>
      <dgm:spPr/>
      <dgm:t>
        <a:bodyPr/>
        <a:lstStyle/>
        <a:p>
          <a:endParaRPr lang="it-IT"/>
        </a:p>
      </dgm:t>
    </dgm:pt>
    <dgm:pt modelId="{05D3D52E-80CF-48CF-B6B5-F88E1E4213E3}">
      <dgm:prSet custT="1"/>
      <dgm:spPr>
        <a:xfrm rot="5400000">
          <a:off x="4878256" y="447012"/>
          <a:ext cx="1118810" cy="5110452"/>
        </a:xfrm>
        <a:prstGeom prst="round2SameRect">
          <a:avLst/>
        </a:prstGeom>
        <a:solidFill>
          <a:sysClr val="window" lastClr="FFFFFF">
            <a:alpha val="90000"/>
          </a:sysClr>
        </a:solidFill>
        <a:ln w="25400" cap="flat" cmpd="sng" algn="ctr">
          <a:noFill/>
          <a:prstDash val="solid"/>
        </a:ln>
        <a:effectLst/>
      </dgm:spPr>
      <dgm:t>
        <a:bodyPr/>
        <a:lstStyle/>
        <a:p>
          <a:pPr rtl="0">
            <a:lnSpc>
              <a:spcPct val="100000"/>
            </a:lnSpc>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analysis and action plans outline for the reduction of energy consumption;</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CFACA1E9-CCFA-4FBF-B25D-33F2389C3367}" type="parTrans" cxnId="{3F6CBC52-D35F-4284-8F76-97858EB1931B}">
      <dgm:prSet/>
      <dgm:spPr/>
      <dgm:t>
        <a:bodyPr/>
        <a:lstStyle/>
        <a:p>
          <a:endParaRPr lang="it-IT"/>
        </a:p>
      </dgm:t>
    </dgm:pt>
    <dgm:pt modelId="{4578CAD4-6140-4A86-ADBB-4C72EBCB2CEA}" type="sibTrans" cxnId="{3F6CBC52-D35F-4284-8F76-97858EB1931B}">
      <dgm:prSet/>
      <dgm:spPr/>
      <dgm:t>
        <a:bodyPr/>
        <a:lstStyle/>
        <a:p>
          <a:endParaRPr lang="it-IT"/>
        </a:p>
      </dgm:t>
    </dgm:pt>
    <dgm:pt modelId="{6353CF27-D5D7-48D4-8A90-D79A242B8466}">
      <dgm:prSet custT="1"/>
      <dgm:spPr>
        <a:xfrm rot="5400000">
          <a:off x="4878256" y="447012"/>
          <a:ext cx="1118810" cy="5110452"/>
        </a:xfrm>
        <a:prstGeom prst="round2SameRect">
          <a:avLst/>
        </a:prstGeom>
        <a:solidFill>
          <a:sysClr val="window" lastClr="FFFFFF">
            <a:alpha val="90000"/>
          </a:sysClr>
        </a:solidFill>
        <a:ln w="25400" cap="flat" cmpd="sng" algn="ctr">
          <a:noFill/>
          <a:prstDash val="solid"/>
        </a:ln>
        <a:effectLst/>
      </dgm:spPr>
      <dgm:t>
        <a:bodyPr/>
        <a:lstStyle/>
        <a:p>
          <a:pPr rtl="0">
            <a:lnSpc>
              <a:spcPct val="100000"/>
            </a:lnSpc>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SEAP and SECAP for the Terre </a:t>
          </a:r>
          <a:r>
            <a:rPr lang="en-US"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Estensi</a:t>
          </a: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Association (Municipalities of Ferrara, </a:t>
          </a:r>
          <a:r>
            <a:rPr lang="en-US"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Voghiera</a:t>
          </a: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Masi Torello)</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AA9CAFA7-8BDA-4DF0-9960-092DE8125DFA}" type="parTrans" cxnId="{96D64A8B-69BD-47FA-99AA-E37D8F2069E5}">
      <dgm:prSet/>
      <dgm:spPr/>
      <dgm:t>
        <a:bodyPr/>
        <a:lstStyle/>
        <a:p>
          <a:endParaRPr lang="it-IT"/>
        </a:p>
      </dgm:t>
    </dgm:pt>
    <dgm:pt modelId="{E32B9D17-DAAF-41F4-98E1-36DC70D1252B}" type="sibTrans" cxnId="{96D64A8B-69BD-47FA-99AA-E37D8F2069E5}">
      <dgm:prSet/>
      <dgm:spPr/>
      <dgm:t>
        <a:bodyPr/>
        <a:lstStyle/>
        <a:p>
          <a:endParaRPr lang="it-IT"/>
        </a:p>
      </dgm:t>
    </dgm:pt>
    <dgm:pt modelId="{720F54B5-58E2-4649-B73B-1B1A35F73853}">
      <dgm:prSet custT="1"/>
      <dgm:spPr>
        <a:xfrm rot="5400000">
          <a:off x="5038670" y="-1020910"/>
          <a:ext cx="792987" cy="5115448"/>
        </a:xfrm>
        <a:prstGeom prst="round2SameRect">
          <a:avLst/>
        </a:prstGeom>
        <a:noFill/>
        <a:ln w="25400" cap="flat" cmpd="sng" algn="ctr">
          <a:noFill/>
          <a:prstDash val="solid"/>
        </a:ln>
        <a:effectLst/>
      </dgm:spPr>
      <dgm:t>
        <a:bodyPr/>
        <a:lstStyle/>
        <a:p>
          <a:pPr rtl="0">
            <a:buChar char="•"/>
          </a:pPr>
          <a:r>
            <a:rPr lang="en-US"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corporate energy audit</a:t>
          </a:r>
          <a:endPar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419353F8-BA64-4DC6-B330-97A92FCBE396}" type="parTrans" cxnId="{C648BE8C-F0F6-48AA-AF16-BB70FE058C93}">
      <dgm:prSet/>
      <dgm:spPr/>
      <dgm:t>
        <a:bodyPr/>
        <a:lstStyle/>
        <a:p>
          <a:endParaRPr lang="it-IT"/>
        </a:p>
      </dgm:t>
    </dgm:pt>
    <dgm:pt modelId="{E17080D9-9D21-46C2-8DFA-756ADC7AAEEB}" type="sibTrans" cxnId="{C648BE8C-F0F6-48AA-AF16-BB70FE058C93}">
      <dgm:prSet/>
      <dgm:spPr/>
      <dgm:t>
        <a:bodyPr/>
        <a:lstStyle/>
        <a:p>
          <a:endParaRPr lang="it-IT"/>
        </a:p>
      </dgm:t>
    </dgm:pt>
    <dgm:pt modelId="{29F0D6E7-A9A0-42D2-89CF-DB2769179181}">
      <dgm:prSet custT="1"/>
      <dgm:spPr>
        <a:xfrm rot="5400000">
          <a:off x="5038670" y="-2061706"/>
          <a:ext cx="792987" cy="5115448"/>
        </a:xfrm>
        <a:prstGeom prst="round2SameRect">
          <a:avLst/>
        </a:prstGeom>
        <a:noFill/>
        <a:ln w="25400" cap="flat" cmpd="sng" algn="ctr">
          <a:noFill/>
          <a:prstDash val="solid"/>
        </a:ln>
        <a:effectLst/>
      </dgm:spPr>
      <dgm:t>
        <a:bodyPr/>
        <a:lstStyle/>
        <a:p>
          <a:pPr rtl="0">
            <a:lnSpc>
              <a:spcPct val="100000"/>
            </a:lnSpc>
            <a:buChar char="•"/>
          </a:pP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setting up of 6 </a:t>
          </a:r>
          <a:r>
            <a:rPr lang="it-IT"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photovoltaic</a:t>
          </a: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a:t>
          </a:r>
          <a:r>
            <a:rPr lang="it-IT"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plants</a:t>
          </a: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(overall 3,3 MWp) </a:t>
          </a:r>
          <a:r>
            <a:rPr lang="it-IT"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within</a:t>
          </a: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industrial </a:t>
          </a:r>
          <a:r>
            <a:rPr lang="it-IT" sz="16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estates</a:t>
          </a:r>
          <a:r>
            <a:rPr lang="it-IT" sz="16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t>
          </a:r>
        </a:p>
      </dgm:t>
    </dgm:pt>
    <dgm:pt modelId="{05D0A0E9-2DBD-483A-A32D-32AC8FB349D4}" type="parTrans" cxnId="{E1F0D5FB-54FE-469C-9A69-4F1F99B0A29C}">
      <dgm:prSet/>
      <dgm:spPr/>
      <dgm:t>
        <a:bodyPr/>
        <a:lstStyle/>
        <a:p>
          <a:endParaRPr lang="it-IT"/>
        </a:p>
      </dgm:t>
    </dgm:pt>
    <dgm:pt modelId="{6A281EC2-21F4-418F-845A-7D62ECB1A97E}" type="sibTrans" cxnId="{E1F0D5FB-54FE-469C-9A69-4F1F99B0A29C}">
      <dgm:prSet/>
      <dgm:spPr/>
      <dgm:t>
        <a:bodyPr/>
        <a:lstStyle/>
        <a:p>
          <a:endParaRPr lang="it-IT"/>
        </a:p>
      </dgm:t>
    </dgm:pt>
    <dgm:pt modelId="{CF465049-9F9D-4690-8717-A6ADE5E6F2AF}">
      <dgm:prSet custT="1"/>
      <dgm:spPr>
        <a:xfrm rot="5400000">
          <a:off x="4878256" y="447012"/>
          <a:ext cx="1118810" cy="5110452"/>
        </a:xfrm>
        <a:prstGeom prst="round2SameRect">
          <a:avLst/>
        </a:prstGeom>
        <a:solidFill>
          <a:sysClr val="window" lastClr="FFFFFF">
            <a:alpha val="90000"/>
          </a:sysClr>
        </a:solidFill>
        <a:ln w="25400" cap="flat" cmpd="sng" algn="ctr">
          <a:noFill/>
          <a:prstDash val="solid"/>
        </a:ln>
        <a:effectLst/>
      </dgm:spPr>
      <dgm:t>
        <a:bodyPr/>
        <a:lstStyle/>
        <a:p>
          <a:pPr rtl="0">
            <a:lnSpc>
              <a:spcPct val="100000"/>
            </a:lnSpc>
            <a:buChar char="•"/>
          </a:pPr>
          <a:endParaRPr lang="it-IT" sz="1200" dirty="0">
            <a:solidFill>
              <a:sysClr val="windowText" lastClr="000000">
                <a:hueOff val="0"/>
                <a:satOff val="0"/>
                <a:lumOff val="0"/>
                <a:alphaOff val="0"/>
              </a:sysClr>
            </a:solidFill>
            <a:latin typeface="Calibri"/>
            <a:ea typeface="+mn-ea"/>
            <a:cs typeface="+mn-cs"/>
          </a:endParaRPr>
        </a:p>
      </dgm:t>
    </dgm:pt>
    <dgm:pt modelId="{0C935707-29FE-4E4F-BC94-154DEB182663}" type="parTrans" cxnId="{9BC490D9-D137-41B6-99D5-7CA67208BC80}">
      <dgm:prSet/>
      <dgm:spPr/>
      <dgm:t>
        <a:bodyPr/>
        <a:lstStyle/>
        <a:p>
          <a:endParaRPr lang="it-IT"/>
        </a:p>
      </dgm:t>
    </dgm:pt>
    <dgm:pt modelId="{D450E43A-8E0B-4B2C-B248-11AEB526EF0F}" type="sibTrans" cxnId="{9BC490D9-D137-41B6-99D5-7CA67208BC80}">
      <dgm:prSet/>
      <dgm:spPr/>
      <dgm:t>
        <a:bodyPr/>
        <a:lstStyle/>
        <a:p>
          <a:endParaRPr lang="it-IT"/>
        </a:p>
      </dgm:t>
    </dgm:pt>
    <dgm:pt modelId="{95FDB7F8-C665-4963-8ED3-36E633155F9B}">
      <dgm:prSet custT="1"/>
      <dgm:spPr/>
      <dgm:t>
        <a:bodyPr/>
        <a:lstStyle/>
        <a:p>
          <a:pPr rtl="0">
            <a:lnSpc>
              <a:spcPct val="100000"/>
            </a:lnSpc>
            <a:buChar char="•"/>
          </a:pPr>
          <a:endParaRPr lang="it-IT" sz="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gm:t>
    </dgm:pt>
    <dgm:pt modelId="{8A8501A6-2503-4780-A34C-FEC6A9C7F431}" type="parTrans" cxnId="{93510805-3FDF-4833-B0FE-FF56D19D757A}">
      <dgm:prSet/>
      <dgm:spPr/>
      <dgm:t>
        <a:bodyPr/>
        <a:lstStyle/>
        <a:p>
          <a:endParaRPr lang="it-IT"/>
        </a:p>
      </dgm:t>
    </dgm:pt>
    <dgm:pt modelId="{477813AC-6952-4FB0-8A31-ECE91E20D88D}" type="sibTrans" cxnId="{93510805-3FDF-4833-B0FE-FF56D19D757A}">
      <dgm:prSet/>
      <dgm:spPr/>
      <dgm:t>
        <a:bodyPr/>
        <a:lstStyle/>
        <a:p>
          <a:endParaRPr lang="it-IT"/>
        </a:p>
      </dgm:t>
    </dgm:pt>
    <dgm:pt modelId="{98F4DE46-8E9C-4688-8888-2664151AB27A}" type="pres">
      <dgm:prSet presAssocID="{C47C359D-A0FF-468E-A6CA-81F702E8BF7A}" presName="Name0" presStyleCnt="0">
        <dgm:presLayoutVars>
          <dgm:dir/>
          <dgm:animLvl val="lvl"/>
          <dgm:resizeHandles val="exact"/>
        </dgm:presLayoutVars>
      </dgm:prSet>
      <dgm:spPr/>
    </dgm:pt>
    <dgm:pt modelId="{2132042F-BDBE-4ACD-9B7F-6CB3CB61180C}" type="pres">
      <dgm:prSet presAssocID="{4A1103E4-2CC2-4C61-81A7-CAF97A7C1FE0}" presName="linNode" presStyleCnt="0"/>
      <dgm:spPr/>
    </dgm:pt>
    <dgm:pt modelId="{9E2EE763-7328-48BA-B72F-3266164C525C}" type="pres">
      <dgm:prSet presAssocID="{4A1103E4-2CC2-4C61-81A7-CAF97A7C1FE0}" presName="parentText" presStyleLbl="node1" presStyleIdx="0" presStyleCnt="3" custLinFactNeighborX="242" custLinFactNeighborY="-152">
        <dgm:presLayoutVars>
          <dgm:chMax val="1"/>
          <dgm:bulletEnabled val="1"/>
        </dgm:presLayoutVars>
      </dgm:prSet>
      <dgm:spPr/>
    </dgm:pt>
    <dgm:pt modelId="{A651E750-341E-4753-87E7-8C5E195A6400}" type="pres">
      <dgm:prSet presAssocID="{4A1103E4-2CC2-4C61-81A7-CAF97A7C1FE0}" presName="descendantText" presStyleLbl="alignAccFollowNode1" presStyleIdx="0" presStyleCnt="3">
        <dgm:presLayoutVars>
          <dgm:bulletEnabled val="1"/>
        </dgm:presLayoutVars>
      </dgm:prSet>
      <dgm:spPr/>
    </dgm:pt>
    <dgm:pt modelId="{03FBB127-806C-40CF-851C-18E7DF5A2A27}" type="pres">
      <dgm:prSet presAssocID="{FF73E94E-BE6C-42E6-9C24-703955AB1F4B}" presName="sp" presStyleCnt="0"/>
      <dgm:spPr/>
    </dgm:pt>
    <dgm:pt modelId="{B046B051-D0D1-4C61-B9BE-C55A2ED796D0}" type="pres">
      <dgm:prSet presAssocID="{28A76CEA-BD3E-4A0B-802F-1F825F624CB4}" presName="linNode" presStyleCnt="0"/>
      <dgm:spPr/>
    </dgm:pt>
    <dgm:pt modelId="{360DF080-1009-4D9F-B71F-4B0B1A0FB4AE}" type="pres">
      <dgm:prSet presAssocID="{28A76CEA-BD3E-4A0B-802F-1F825F624CB4}" presName="parentText" presStyleLbl="node1" presStyleIdx="1" presStyleCnt="3">
        <dgm:presLayoutVars>
          <dgm:chMax val="1"/>
          <dgm:bulletEnabled val="1"/>
        </dgm:presLayoutVars>
      </dgm:prSet>
      <dgm:spPr/>
    </dgm:pt>
    <dgm:pt modelId="{9AD65E16-2338-4440-B313-07AF23F4E66E}" type="pres">
      <dgm:prSet presAssocID="{28A76CEA-BD3E-4A0B-802F-1F825F624CB4}" presName="descendantText" presStyleLbl="alignAccFollowNode1" presStyleIdx="1" presStyleCnt="3">
        <dgm:presLayoutVars>
          <dgm:bulletEnabled val="1"/>
        </dgm:presLayoutVars>
      </dgm:prSet>
      <dgm:spPr/>
    </dgm:pt>
    <dgm:pt modelId="{60A063F6-D2A2-464E-9E04-351C1BBD4E25}" type="pres">
      <dgm:prSet presAssocID="{A3A28BE2-DA4B-435C-9C79-0604F4C9886B}" presName="sp" presStyleCnt="0"/>
      <dgm:spPr/>
    </dgm:pt>
    <dgm:pt modelId="{1DEB0665-95EB-43B1-9487-B2B05CD4F5BA}" type="pres">
      <dgm:prSet presAssocID="{4EAFE30B-A781-442C-9946-01E0836C8F15}" presName="linNode" presStyleCnt="0"/>
      <dgm:spPr/>
    </dgm:pt>
    <dgm:pt modelId="{42059A45-F4B6-4098-871B-C3CC9F2F98E0}" type="pres">
      <dgm:prSet presAssocID="{4EAFE30B-A781-442C-9946-01E0836C8F15}" presName="parentText" presStyleLbl="node1" presStyleIdx="2" presStyleCnt="3" custScaleY="196672">
        <dgm:presLayoutVars>
          <dgm:chMax val="1"/>
          <dgm:bulletEnabled val="1"/>
        </dgm:presLayoutVars>
      </dgm:prSet>
      <dgm:spPr/>
    </dgm:pt>
    <dgm:pt modelId="{DA80D668-FCE4-4E0F-B5C0-51F13ACDE56A}" type="pres">
      <dgm:prSet presAssocID="{4EAFE30B-A781-442C-9946-01E0836C8F15}" presName="descendantText" presStyleLbl="alignAccFollowNode1" presStyleIdx="2" presStyleCnt="3" custScaleY="141088" custLinFactNeighborX="272" custLinFactNeighborY="11247">
        <dgm:presLayoutVars>
          <dgm:bulletEnabled val="1"/>
        </dgm:presLayoutVars>
      </dgm:prSet>
      <dgm:spPr/>
    </dgm:pt>
  </dgm:ptLst>
  <dgm:cxnLst>
    <dgm:cxn modelId="{A1B22204-0286-4A5D-B0C9-D21E587AAECD}" srcId="{C47C359D-A0FF-468E-A6CA-81F702E8BF7A}" destId="{4A1103E4-2CC2-4C61-81A7-CAF97A7C1FE0}" srcOrd="0" destOrd="0" parTransId="{4D9E03EA-933D-4232-8DA4-384CA047CBE4}" sibTransId="{FF73E94E-BE6C-42E6-9C24-703955AB1F4B}"/>
    <dgm:cxn modelId="{93510805-3FDF-4833-B0FE-FF56D19D757A}" srcId="{4EAFE30B-A781-442C-9946-01E0836C8F15}" destId="{95FDB7F8-C665-4963-8ED3-36E633155F9B}" srcOrd="2" destOrd="0" parTransId="{8A8501A6-2503-4780-A34C-FEC6A9C7F431}" sibTransId="{477813AC-6952-4FB0-8A31-ECE91E20D88D}"/>
    <dgm:cxn modelId="{2181B310-FCF0-4C66-91F6-4A98DC2E5725}" type="presOf" srcId="{CF465049-9F9D-4690-8717-A6ADE5E6F2AF}" destId="{DA80D668-FCE4-4E0F-B5C0-51F13ACDE56A}" srcOrd="0" destOrd="3" presId="urn:microsoft.com/office/officeart/2005/8/layout/vList5"/>
    <dgm:cxn modelId="{354F6529-B6CF-4C19-8B85-61255723B619}" srcId="{C47C359D-A0FF-468E-A6CA-81F702E8BF7A}" destId="{4EAFE30B-A781-442C-9946-01E0836C8F15}" srcOrd="2" destOrd="0" parTransId="{5C87A34B-039D-4B83-9346-6415035B01F0}" sibTransId="{36954B7E-0B8E-4665-95CD-8BCF5E6ACC26}"/>
    <dgm:cxn modelId="{58987842-C3B3-457F-AADB-664F9476767B}" type="presOf" srcId="{28A76CEA-BD3E-4A0B-802F-1F825F624CB4}" destId="{360DF080-1009-4D9F-B71F-4B0B1A0FB4AE}" srcOrd="0" destOrd="0" presId="urn:microsoft.com/office/officeart/2005/8/layout/vList5"/>
    <dgm:cxn modelId="{78810F63-65AC-47CD-9433-23D449DBE619}" type="presOf" srcId="{368FD177-D779-491D-8A76-F7F42D426C3D}" destId="{A651E750-341E-4753-87E7-8C5E195A6400}" srcOrd="0" destOrd="1" presId="urn:microsoft.com/office/officeart/2005/8/layout/vList5"/>
    <dgm:cxn modelId="{3F6CBC52-D35F-4284-8F76-97858EB1931B}" srcId="{4EAFE30B-A781-442C-9946-01E0836C8F15}" destId="{05D3D52E-80CF-48CF-B6B5-F88E1E4213E3}" srcOrd="0" destOrd="0" parTransId="{CFACA1E9-CCFA-4FBF-B25D-33F2389C3367}" sibTransId="{4578CAD4-6140-4A86-ADBB-4C72EBCB2CEA}"/>
    <dgm:cxn modelId="{32BBC582-11B6-4202-8597-EAF44EA80299}" type="presOf" srcId="{29F0D6E7-A9A0-42D2-89CF-DB2769179181}" destId="{A651E750-341E-4753-87E7-8C5E195A6400}" srcOrd="0" destOrd="0" presId="urn:microsoft.com/office/officeart/2005/8/layout/vList5"/>
    <dgm:cxn modelId="{25336185-1B89-4E23-BAD0-EAEB39EFFE2F}" srcId="{4A1103E4-2CC2-4C61-81A7-CAF97A7C1FE0}" destId="{368FD177-D779-491D-8A76-F7F42D426C3D}" srcOrd="1" destOrd="0" parTransId="{604D1A6F-671E-4C6C-9AEF-09AC01C79546}" sibTransId="{127CD146-34B7-44F4-8144-C7A84E01ACFA}"/>
    <dgm:cxn modelId="{96D64A8B-69BD-47FA-99AA-E37D8F2069E5}" srcId="{4EAFE30B-A781-442C-9946-01E0836C8F15}" destId="{6353CF27-D5D7-48D4-8A90-D79A242B8466}" srcOrd="1" destOrd="0" parTransId="{AA9CAFA7-8BDA-4DF0-9960-092DE8125DFA}" sibTransId="{E32B9D17-DAAF-41F4-98E1-36DC70D1252B}"/>
    <dgm:cxn modelId="{C648BE8C-F0F6-48AA-AF16-BB70FE058C93}" srcId="{28A76CEA-BD3E-4A0B-802F-1F825F624CB4}" destId="{720F54B5-58E2-4649-B73B-1B1A35F73853}" srcOrd="1" destOrd="0" parTransId="{419353F8-BA64-4DC6-B330-97A92FCBE396}" sibTransId="{E17080D9-9D21-46C2-8DFA-756ADC7AAEEB}"/>
    <dgm:cxn modelId="{29F0A292-BBE4-4A08-A30A-B587BDBF7E5C}" type="presOf" srcId="{05D3D52E-80CF-48CF-B6B5-F88E1E4213E3}" destId="{DA80D668-FCE4-4E0F-B5C0-51F13ACDE56A}" srcOrd="0" destOrd="0" presId="urn:microsoft.com/office/officeart/2005/8/layout/vList5"/>
    <dgm:cxn modelId="{4D967FA8-27A8-4D7E-893C-7BC170080B54}" type="presOf" srcId="{4EAFE30B-A781-442C-9946-01E0836C8F15}" destId="{42059A45-F4B6-4098-871B-C3CC9F2F98E0}" srcOrd="0" destOrd="0" presId="urn:microsoft.com/office/officeart/2005/8/layout/vList5"/>
    <dgm:cxn modelId="{6C9B14BA-376D-45D1-8EC9-8F41CE78F177}" srcId="{C47C359D-A0FF-468E-A6CA-81F702E8BF7A}" destId="{28A76CEA-BD3E-4A0B-802F-1F825F624CB4}" srcOrd="1" destOrd="0" parTransId="{898D4952-652E-4B22-A15C-2F44A6298ADE}" sibTransId="{A3A28BE2-DA4B-435C-9C79-0604F4C9886B}"/>
    <dgm:cxn modelId="{43326ABD-B650-4458-A1DC-A807D1779103}" type="presOf" srcId="{4A1103E4-2CC2-4C61-81A7-CAF97A7C1FE0}" destId="{9E2EE763-7328-48BA-B72F-3266164C525C}" srcOrd="0" destOrd="0" presId="urn:microsoft.com/office/officeart/2005/8/layout/vList5"/>
    <dgm:cxn modelId="{51354AC4-2495-4FEA-880F-396B9F54B5DB}" type="presOf" srcId="{95FDB7F8-C665-4963-8ED3-36E633155F9B}" destId="{DA80D668-FCE4-4E0F-B5C0-51F13ACDE56A}" srcOrd="0" destOrd="2" presId="urn:microsoft.com/office/officeart/2005/8/layout/vList5"/>
    <dgm:cxn modelId="{B3E9D6CA-607C-4DE9-B18E-162A844D03C8}" type="presOf" srcId="{6353CF27-D5D7-48D4-8A90-D79A242B8466}" destId="{DA80D668-FCE4-4E0F-B5C0-51F13ACDE56A}" srcOrd="0" destOrd="1" presId="urn:microsoft.com/office/officeart/2005/8/layout/vList5"/>
    <dgm:cxn modelId="{B424A5D4-D4BA-4B46-B481-E8A2996C76AC}" srcId="{28A76CEA-BD3E-4A0B-802F-1F825F624CB4}" destId="{8F2CE23C-A6C3-4739-BF70-CACB2E11C5A8}" srcOrd="0" destOrd="0" parTransId="{FE435A3B-471A-4564-BF3F-3A71EBE689F8}" sibTransId="{C8239D67-81F6-471A-A1C1-112E950DDA61}"/>
    <dgm:cxn modelId="{9BC490D9-D137-41B6-99D5-7CA67208BC80}" srcId="{4EAFE30B-A781-442C-9946-01E0836C8F15}" destId="{CF465049-9F9D-4690-8717-A6ADE5E6F2AF}" srcOrd="3" destOrd="0" parTransId="{0C935707-29FE-4E4F-BC94-154DEB182663}" sibTransId="{D450E43A-8E0B-4B2C-B248-11AEB526EF0F}"/>
    <dgm:cxn modelId="{6F965BDF-F359-4FC5-A4F3-B7CF60C0F457}" type="presOf" srcId="{720F54B5-58E2-4649-B73B-1B1A35F73853}" destId="{9AD65E16-2338-4440-B313-07AF23F4E66E}" srcOrd="0" destOrd="1" presId="urn:microsoft.com/office/officeart/2005/8/layout/vList5"/>
    <dgm:cxn modelId="{269CF7E0-D44C-4372-9BB5-114A0074EA0B}" type="presOf" srcId="{8F2CE23C-A6C3-4739-BF70-CACB2E11C5A8}" destId="{9AD65E16-2338-4440-B313-07AF23F4E66E}" srcOrd="0" destOrd="0" presId="urn:microsoft.com/office/officeart/2005/8/layout/vList5"/>
    <dgm:cxn modelId="{B58911F4-8CC5-4A43-BD99-2819CCFAD135}" type="presOf" srcId="{C47C359D-A0FF-468E-A6CA-81F702E8BF7A}" destId="{98F4DE46-8E9C-4688-8888-2664151AB27A}" srcOrd="0" destOrd="0" presId="urn:microsoft.com/office/officeart/2005/8/layout/vList5"/>
    <dgm:cxn modelId="{E1F0D5FB-54FE-469C-9A69-4F1F99B0A29C}" srcId="{4A1103E4-2CC2-4C61-81A7-CAF97A7C1FE0}" destId="{29F0D6E7-A9A0-42D2-89CF-DB2769179181}" srcOrd="0" destOrd="0" parTransId="{05D0A0E9-2DBD-483A-A32D-32AC8FB349D4}" sibTransId="{6A281EC2-21F4-418F-845A-7D62ECB1A97E}"/>
    <dgm:cxn modelId="{C3D616AB-513C-4FE2-89D3-CBE2085108D6}" type="presParOf" srcId="{98F4DE46-8E9C-4688-8888-2664151AB27A}" destId="{2132042F-BDBE-4ACD-9B7F-6CB3CB61180C}" srcOrd="0" destOrd="0" presId="urn:microsoft.com/office/officeart/2005/8/layout/vList5"/>
    <dgm:cxn modelId="{79A100E8-11D1-4138-84C5-58B3E29950DB}" type="presParOf" srcId="{2132042F-BDBE-4ACD-9B7F-6CB3CB61180C}" destId="{9E2EE763-7328-48BA-B72F-3266164C525C}" srcOrd="0" destOrd="0" presId="urn:microsoft.com/office/officeart/2005/8/layout/vList5"/>
    <dgm:cxn modelId="{A3759BC7-337C-4E2D-A642-FC9785122685}" type="presParOf" srcId="{2132042F-BDBE-4ACD-9B7F-6CB3CB61180C}" destId="{A651E750-341E-4753-87E7-8C5E195A6400}" srcOrd="1" destOrd="0" presId="urn:microsoft.com/office/officeart/2005/8/layout/vList5"/>
    <dgm:cxn modelId="{FE8D0B23-BC18-4345-89DE-AB647D6D85B3}" type="presParOf" srcId="{98F4DE46-8E9C-4688-8888-2664151AB27A}" destId="{03FBB127-806C-40CF-851C-18E7DF5A2A27}" srcOrd="1" destOrd="0" presId="urn:microsoft.com/office/officeart/2005/8/layout/vList5"/>
    <dgm:cxn modelId="{44CFB529-790A-48C8-BCF4-E41F32F80724}" type="presParOf" srcId="{98F4DE46-8E9C-4688-8888-2664151AB27A}" destId="{B046B051-D0D1-4C61-B9BE-C55A2ED796D0}" srcOrd="2" destOrd="0" presId="urn:microsoft.com/office/officeart/2005/8/layout/vList5"/>
    <dgm:cxn modelId="{A73B8468-48DD-4729-8952-A8C5CE916640}" type="presParOf" srcId="{B046B051-D0D1-4C61-B9BE-C55A2ED796D0}" destId="{360DF080-1009-4D9F-B71F-4B0B1A0FB4AE}" srcOrd="0" destOrd="0" presId="urn:microsoft.com/office/officeart/2005/8/layout/vList5"/>
    <dgm:cxn modelId="{79FC71E1-096B-49F4-AC3F-1F8215C8A3A8}" type="presParOf" srcId="{B046B051-D0D1-4C61-B9BE-C55A2ED796D0}" destId="{9AD65E16-2338-4440-B313-07AF23F4E66E}" srcOrd="1" destOrd="0" presId="urn:microsoft.com/office/officeart/2005/8/layout/vList5"/>
    <dgm:cxn modelId="{ECD973C7-6304-4A72-9E87-45F16BC5C8D2}" type="presParOf" srcId="{98F4DE46-8E9C-4688-8888-2664151AB27A}" destId="{60A063F6-D2A2-464E-9E04-351C1BBD4E25}" srcOrd="3" destOrd="0" presId="urn:microsoft.com/office/officeart/2005/8/layout/vList5"/>
    <dgm:cxn modelId="{602CE906-3928-4D59-9A2D-9B4CD7D9B432}" type="presParOf" srcId="{98F4DE46-8E9C-4688-8888-2664151AB27A}" destId="{1DEB0665-95EB-43B1-9487-B2B05CD4F5BA}" srcOrd="4" destOrd="0" presId="urn:microsoft.com/office/officeart/2005/8/layout/vList5"/>
    <dgm:cxn modelId="{FFF7C7B8-45B5-4797-8175-A73368999C76}" type="presParOf" srcId="{1DEB0665-95EB-43B1-9487-B2B05CD4F5BA}" destId="{42059A45-F4B6-4098-871B-C3CC9F2F98E0}" srcOrd="0" destOrd="0" presId="urn:microsoft.com/office/officeart/2005/8/layout/vList5"/>
    <dgm:cxn modelId="{8DC0F9C3-9681-4FE7-8D9A-415E3EA516B8}" type="presParOf" srcId="{1DEB0665-95EB-43B1-9487-B2B05CD4F5BA}" destId="{DA80D668-FCE4-4E0F-B5C0-51F13ACDE56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1E750-341E-4753-87E7-8C5E195A6400}">
      <dsp:nvSpPr>
        <dsp:cNvPr id="0" name=""/>
        <dsp:cNvSpPr/>
      </dsp:nvSpPr>
      <dsp:spPr>
        <a:xfrm rot="5400000">
          <a:off x="5038670" y="-2061706"/>
          <a:ext cx="792987" cy="5115448"/>
        </a:xfrm>
        <a:prstGeom prst="round2SameRect">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ct val="15000"/>
            </a:spcAft>
            <a:buChar char="•"/>
          </a:pP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setting up of 6 </a:t>
          </a:r>
          <a:r>
            <a:rPr lang="it-IT"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photovoltaic</a:t>
          </a: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a:t>
          </a:r>
          <a:r>
            <a:rPr lang="it-IT"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plants</a:t>
          </a: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(overall 3,3 MWp) </a:t>
          </a:r>
          <a:r>
            <a:rPr lang="it-IT"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within</a:t>
          </a: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industrial </a:t>
          </a:r>
          <a:r>
            <a:rPr lang="it-IT"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estates</a:t>
          </a:r>
          <a:r>
            <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t>
          </a:r>
        </a:p>
        <a:p>
          <a:pPr marL="171450" lvl="1" indent="-171450" algn="l" defTabSz="711200" rtl="0">
            <a:lnSpc>
              <a:spcPct val="10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photovoltaic systems management</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877440" y="138234"/>
        <a:ext cx="5076738" cy="715567"/>
      </dsp:txXfrm>
    </dsp:sp>
    <dsp:sp modelId="{9E2EE763-7328-48BA-B72F-3266164C525C}">
      <dsp:nvSpPr>
        <dsp:cNvPr id="0" name=""/>
        <dsp:cNvSpPr/>
      </dsp:nvSpPr>
      <dsp:spPr>
        <a:xfrm>
          <a:off x="12379" y="0"/>
          <a:ext cx="2877439" cy="991234"/>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Renewable Energy</a:t>
          </a:r>
          <a:endParaRPr lang="it-IT" sz="25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sp:txBody>
      <dsp:txXfrm>
        <a:off x="60767" y="48388"/>
        <a:ext cx="2780663" cy="894458"/>
      </dsp:txXfrm>
    </dsp:sp>
    <dsp:sp modelId="{9AD65E16-2338-4440-B313-07AF23F4E66E}">
      <dsp:nvSpPr>
        <dsp:cNvPr id="0" name=""/>
        <dsp:cNvSpPr/>
      </dsp:nvSpPr>
      <dsp:spPr>
        <a:xfrm rot="5400000">
          <a:off x="5038670" y="-1020910"/>
          <a:ext cx="792987" cy="5115448"/>
        </a:xfrm>
        <a:prstGeom prst="round2SameRect">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analysis and action plan for reducing energy consumption;</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rtl="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corporate energy audit</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877440" y="1179030"/>
        <a:ext cx="5076738" cy="715567"/>
      </dsp:txXfrm>
    </dsp:sp>
    <dsp:sp modelId="{360DF080-1009-4D9F-B71F-4B0B1A0FB4AE}">
      <dsp:nvSpPr>
        <dsp:cNvPr id="0" name=""/>
        <dsp:cNvSpPr/>
      </dsp:nvSpPr>
      <dsp:spPr>
        <a:xfrm>
          <a:off x="0" y="1041196"/>
          <a:ext cx="2877439" cy="991234"/>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Energy efficiency for business</a:t>
          </a:r>
          <a:endParaRPr lang="it-IT" sz="25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sp:txBody>
      <dsp:txXfrm>
        <a:off x="48388" y="1089584"/>
        <a:ext cx="2780663" cy="894458"/>
      </dsp:txXfrm>
    </dsp:sp>
    <dsp:sp modelId="{DA80D668-FCE4-4E0F-B5C0-51F13ACDE56A}">
      <dsp:nvSpPr>
        <dsp:cNvPr id="0" name=""/>
        <dsp:cNvSpPr/>
      </dsp:nvSpPr>
      <dsp:spPr>
        <a:xfrm rot="5400000">
          <a:off x="4878256" y="590693"/>
          <a:ext cx="1118810" cy="5110452"/>
        </a:xfrm>
        <a:prstGeom prst="round2SameRect">
          <a:avLst/>
        </a:prstGeom>
        <a:solidFill>
          <a:sysClr val="window" lastClr="FFFFFF">
            <a:alpha val="90000"/>
          </a:sys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analysis and action plans outline for the reduction of energy consumption;</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71450" lvl="1" indent="-171450" algn="l" defTabSz="711200" rtl="0">
            <a:lnSpc>
              <a:spcPct val="100000"/>
            </a:lnSpc>
            <a:spcBef>
              <a:spcPct val="0"/>
            </a:spcBef>
            <a:spcAft>
              <a:spcPct val="15000"/>
            </a:spcAft>
            <a:buChar char="•"/>
          </a:pP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SEAP and SECAP for the Terre </a:t>
          </a:r>
          <a:r>
            <a:rPr lang="en-US"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Estensi</a:t>
          </a: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Association (Municipalities of Ferrara, </a:t>
          </a:r>
          <a:r>
            <a:rPr lang="en-US" sz="1600" kern="1200" dirty="0" err="1">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Voghiera</a:t>
          </a:r>
          <a:r>
            <a:rPr lang="en-US"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rPr>
            <a:t>, Masi Torello)</a:t>
          </a:r>
          <a:endParaRPr lang="it-IT" sz="16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rtl="0">
            <a:lnSpc>
              <a:spcPct val="100000"/>
            </a:lnSpc>
            <a:spcBef>
              <a:spcPct val="0"/>
            </a:spcBef>
            <a:spcAft>
              <a:spcPct val="15000"/>
            </a:spcAft>
            <a:buChar char="•"/>
          </a:pPr>
          <a:endParaRPr lang="it-IT" sz="1200" kern="1200" dirty="0">
            <a:solidFill>
              <a:sysClr val="windowText" lastClr="000000">
                <a:hueOff val="0"/>
                <a:satOff val="0"/>
                <a:lumOff val="0"/>
                <a:alphaOff val="0"/>
              </a:sys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rtl="0">
            <a:lnSpc>
              <a:spcPct val="100000"/>
            </a:lnSpc>
            <a:spcBef>
              <a:spcPct val="0"/>
            </a:spcBef>
            <a:spcAft>
              <a:spcPct val="15000"/>
            </a:spcAft>
            <a:buChar char="•"/>
          </a:pPr>
          <a:endParaRPr lang="it-IT" sz="1200" kern="1200" dirty="0">
            <a:solidFill>
              <a:sysClr val="windowText" lastClr="000000">
                <a:hueOff val="0"/>
                <a:satOff val="0"/>
                <a:lumOff val="0"/>
                <a:alphaOff val="0"/>
              </a:sysClr>
            </a:solidFill>
            <a:latin typeface="Calibri"/>
            <a:ea typeface="+mn-ea"/>
            <a:cs typeface="+mn-cs"/>
          </a:endParaRPr>
        </a:p>
      </dsp:txBody>
      <dsp:txXfrm rot="-5400000">
        <a:off x="2882435" y="2641130"/>
        <a:ext cx="5055836" cy="1009578"/>
      </dsp:txXfrm>
    </dsp:sp>
    <dsp:sp modelId="{42059A45-F4B6-4098-871B-C3CC9F2F98E0}">
      <dsp:nvSpPr>
        <dsp:cNvPr id="0" name=""/>
        <dsp:cNvSpPr/>
      </dsp:nvSpPr>
      <dsp:spPr>
        <a:xfrm>
          <a:off x="0" y="2081992"/>
          <a:ext cx="2874629" cy="194948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rPr>
            <a:t>Energy efficiency for public entities</a:t>
          </a:r>
          <a:endParaRPr lang="it-IT" sz="2500" u="none" kern="1200" dirty="0">
            <a:solidFill>
              <a:sysClr val="window" lastClr="FFFFFF"/>
            </a:solidFill>
            <a:latin typeface="Open Sans" panose="020B0606030504020204" pitchFamily="34" charset="0"/>
            <a:ea typeface="Open Sans" panose="020B0606030504020204" pitchFamily="34" charset="0"/>
            <a:cs typeface="Open Sans" panose="020B0606030504020204" pitchFamily="34" charset="0"/>
          </a:endParaRPr>
        </a:p>
      </dsp:txBody>
      <dsp:txXfrm>
        <a:off x="95166" y="2177158"/>
        <a:ext cx="2684297" cy="17591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779BFFEE-02C1-D34F-B368-531E7AF6C298}" type="datetimeFigureOut">
              <a:rPr lang="en-US" smtClean="0"/>
              <a:t>5/10/2023</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AB05213F-2B90-9B46-AA6B-5C3A9C1784DF}" type="slidenum">
              <a:rPr lang="en-US" smtClean="0"/>
              <a:t>‹N›</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L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3968AFC2-B9AD-9D45-A312-C31134993081}" type="datetimeFigureOut">
              <a:rPr lang="en-LU" smtClean="0"/>
              <a:t>05/10/2023</a:t>
            </a:fld>
            <a:endParaRPr lang="en-L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L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L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00E78849-6A58-5242-AAB8-69E086EC2380}" type="slidenum">
              <a:rPr lang="en-LU" smtClean="0"/>
              <a:t>‹N›</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308877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67600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8</a:t>
            </a:fld>
            <a:endParaRPr lang="en-LU"/>
          </a:p>
        </p:txBody>
      </p:sp>
    </p:spTree>
    <p:extLst>
      <p:ext uri="{BB962C8B-B14F-4D97-AF65-F5344CB8AC3E}">
        <p14:creationId xmlns:p14="http://schemas.microsoft.com/office/powerpoint/2010/main" val="371668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9</a:t>
            </a:fld>
            <a:endParaRPr lang="en-LU"/>
          </a:p>
        </p:txBody>
      </p:sp>
    </p:spTree>
    <p:extLst>
      <p:ext uri="{BB962C8B-B14F-4D97-AF65-F5344CB8AC3E}">
        <p14:creationId xmlns:p14="http://schemas.microsoft.com/office/powerpoint/2010/main" val="46202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347966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ADC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‹N›</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17.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17.sv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6.png"/><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7.svg"/><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D364B-01C8-1F9B-7863-1E6614E174E5}"/>
              </a:ext>
            </a:extLst>
          </p:cNvPr>
          <p:cNvSpPr txBox="1"/>
          <p:nvPr/>
        </p:nvSpPr>
        <p:spPr>
          <a:xfrm>
            <a:off x="971501" y="5914507"/>
            <a:ext cx="3123068" cy="276999"/>
          </a:xfrm>
          <a:prstGeom prst="rect">
            <a:avLst/>
          </a:prstGeom>
          <a:solidFill>
            <a:srgbClr val="95C11F"/>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11 MAY 2023| Ferrara</a:t>
            </a:r>
          </a:p>
        </p:txBody>
      </p:sp>
      <p:sp>
        <p:nvSpPr>
          <p:cNvPr id="7" name="TextBox 6">
            <a:extLst>
              <a:ext uri="{FF2B5EF4-FFF2-40B4-BE49-F238E27FC236}">
                <a16:creationId xmlns:a16="http://schemas.microsoft.com/office/drawing/2014/main" id="{7B6266E3-6269-77BB-C7AB-F095C5FB0E02}"/>
              </a:ext>
            </a:extLst>
          </p:cNvPr>
          <p:cNvSpPr txBox="1"/>
          <p:nvPr/>
        </p:nvSpPr>
        <p:spPr>
          <a:xfrm>
            <a:off x="914655" y="4569800"/>
            <a:ext cx="8310264" cy="738664"/>
          </a:xfrm>
          <a:prstGeom prst="rect">
            <a:avLst/>
          </a:prstGeom>
          <a:noFill/>
        </p:spPr>
        <p:txBody>
          <a:bodyPr wrap="square" rtlCol="0">
            <a:spAutoFit/>
          </a:bodyPr>
          <a:lstStyle/>
          <a:p>
            <a:r>
              <a:rPr lang="en-US" sz="2400" b="1" dirty="0">
                <a:latin typeface="Open Sans Semibold" panose="020B0606030504020204" pitchFamily="34" charset="0"/>
                <a:ea typeface="Open Sans Semibold" panose="020B0606030504020204" pitchFamily="34" charset="0"/>
                <a:cs typeface="Open Sans Semibold" panose="020B0606030504020204" pitchFamily="34" charset="0"/>
              </a:rPr>
              <a:t>Giada Spadoni – project officer</a:t>
            </a:r>
          </a:p>
          <a:p>
            <a:r>
              <a:rPr lang="en-GB" i="1" dirty="0">
                <a:solidFill>
                  <a:srgbClr val="95C11F"/>
                </a:solidFill>
                <a:latin typeface="Open Sans" panose="020B0606030504020204" pitchFamily="34" charset="0"/>
                <a:ea typeface="Open Sans" panose="020B0606030504020204" pitchFamily="34" charset="0"/>
                <a:cs typeface="Open Sans" panose="020B0606030504020204" pitchFamily="34" charset="0"/>
              </a:rPr>
              <a:t>giada.spadoni@siproferrara.com</a:t>
            </a:r>
            <a:endParaRPr lang="en-US" dirty="0">
              <a:solidFill>
                <a:srgbClr val="95C11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Subtitle 2">
            <a:extLst>
              <a:ext uri="{FF2B5EF4-FFF2-40B4-BE49-F238E27FC236}">
                <a16:creationId xmlns:a16="http://schemas.microsoft.com/office/drawing/2014/main" id="{42CB5B61-813A-D760-8800-6F3EC8037F85}"/>
              </a:ext>
            </a:extLst>
          </p:cNvPr>
          <p:cNvSpPr txBox="1">
            <a:spLocks/>
          </p:cNvSpPr>
          <p:nvPr/>
        </p:nvSpPr>
        <p:spPr>
          <a:xfrm>
            <a:off x="844115" y="2727865"/>
            <a:ext cx="1059485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ea typeface="Open Sans" panose="020B0606030504020204" pitchFamily="34" charset="0"/>
                <a:cs typeface="Open Sans" panose="020B0606030504020204" pitchFamily="34" charset="0"/>
              </a:rPr>
              <a:t>Kick off meeting</a:t>
            </a:r>
            <a:endParaRPr lang="en-US" sz="4400" dirty="0">
              <a:solidFill>
                <a:srgbClr val="95948B"/>
              </a:solidFill>
              <a:ea typeface="Open Sans" panose="020B0606030504020204" pitchFamily="34" charset="0"/>
              <a:cs typeface="Open Sans" panose="020B0606030504020204" pitchFamily="34" charset="0"/>
            </a:endParaRPr>
          </a:p>
          <a:p>
            <a:pPr marL="0" indent="0">
              <a:buNone/>
            </a:pPr>
            <a:r>
              <a:rPr lang="en-US" sz="4400" b="1" dirty="0">
                <a:solidFill>
                  <a:srgbClr val="95C11F"/>
                </a:solidFill>
                <a:ea typeface="Open Sans" panose="020B0606030504020204" pitchFamily="34" charset="0"/>
                <a:cs typeface="Open Sans" panose="020B0606030504020204" pitchFamily="34" charset="0"/>
              </a:rPr>
              <a:t>LP - SIPRO presentation</a:t>
            </a:r>
          </a:p>
        </p:txBody>
      </p:sp>
      <p:pic>
        <p:nvPicPr>
          <p:cNvPr id="3" name="Immagine 2">
            <a:extLst>
              <a:ext uri="{FF2B5EF4-FFF2-40B4-BE49-F238E27FC236}">
                <a16:creationId xmlns:a16="http://schemas.microsoft.com/office/drawing/2014/main" id="{ECF6D696-21F6-1F46-66FA-D774C63A4CA2}"/>
              </a:ext>
            </a:extLst>
          </p:cNvPr>
          <p:cNvPicPr>
            <a:picLocks noChangeAspect="1"/>
          </p:cNvPicPr>
          <p:nvPr/>
        </p:nvPicPr>
        <p:blipFill>
          <a:blip r:embed="rId3"/>
          <a:stretch>
            <a:fillRect/>
          </a:stretch>
        </p:blipFill>
        <p:spPr>
          <a:xfrm>
            <a:off x="606103" y="346791"/>
            <a:ext cx="6632989" cy="2381073"/>
          </a:xfrm>
          <a:prstGeom prst="rect">
            <a:avLst/>
          </a:prstGeom>
        </p:spPr>
      </p:pic>
      <p:pic>
        <p:nvPicPr>
          <p:cNvPr id="4" name="Immagine 3" descr="Immagine che contiene testo, Carattere, Elementi grafici, grafica&#10;&#10;Descrizione generata automaticamente">
            <a:extLst>
              <a:ext uri="{FF2B5EF4-FFF2-40B4-BE49-F238E27FC236}">
                <a16:creationId xmlns:a16="http://schemas.microsoft.com/office/drawing/2014/main" id="{DD03721E-3500-8527-E680-FC24A6D85B16}"/>
              </a:ext>
            </a:extLst>
          </p:cNvPr>
          <p:cNvPicPr>
            <a:picLocks noChangeAspect="1"/>
          </p:cNvPicPr>
          <p:nvPr/>
        </p:nvPicPr>
        <p:blipFill>
          <a:blip r:embed="rId4"/>
          <a:stretch>
            <a:fillRect/>
          </a:stretch>
        </p:blipFill>
        <p:spPr>
          <a:xfrm>
            <a:off x="10539690" y="5533292"/>
            <a:ext cx="1361618" cy="762429"/>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Sipro team for LEEWAY</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9918" y="273546"/>
            <a:ext cx="1403480" cy="1279643"/>
          </a:xfrm>
          <a:prstGeom prst="rect">
            <a:avLst/>
          </a:prstGeom>
        </p:spPr>
      </p:pic>
      <p:pic>
        <p:nvPicPr>
          <p:cNvPr id="4" name="Immagine 3">
            <a:extLst>
              <a:ext uri="{FF2B5EF4-FFF2-40B4-BE49-F238E27FC236}">
                <a16:creationId xmlns:a16="http://schemas.microsoft.com/office/drawing/2014/main" id="{F21A01CD-B406-472B-D5C1-AB996BA29B29}"/>
              </a:ext>
            </a:extLst>
          </p:cNvPr>
          <p:cNvPicPr>
            <a:picLocks noChangeAspect="1"/>
          </p:cNvPicPr>
          <p:nvPr/>
        </p:nvPicPr>
        <p:blipFill>
          <a:blip r:embed="rId5"/>
          <a:stretch>
            <a:fillRect/>
          </a:stretch>
        </p:blipFill>
        <p:spPr>
          <a:xfrm>
            <a:off x="864097" y="2019354"/>
            <a:ext cx="2255621" cy="1991978"/>
          </a:xfrm>
          <a:prstGeom prst="rect">
            <a:avLst/>
          </a:prstGeom>
        </p:spPr>
      </p:pic>
      <p:sp>
        <p:nvSpPr>
          <p:cNvPr id="5" name="CasellaDiTesto 4">
            <a:extLst>
              <a:ext uri="{FF2B5EF4-FFF2-40B4-BE49-F238E27FC236}">
                <a16:creationId xmlns:a16="http://schemas.microsoft.com/office/drawing/2014/main" id="{0DEB74D4-79B2-0332-DD7C-0CCBD246B733}"/>
              </a:ext>
            </a:extLst>
          </p:cNvPr>
          <p:cNvSpPr txBox="1"/>
          <p:nvPr/>
        </p:nvSpPr>
        <p:spPr>
          <a:xfrm>
            <a:off x="1180601" y="2106779"/>
            <a:ext cx="1622612" cy="707886"/>
          </a:xfrm>
          <a:prstGeom prst="rect">
            <a:avLst/>
          </a:prstGeom>
          <a:noFill/>
        </p:spPr>
        <p:txBody>
          <a:bodyPr wrap="square" rtlCol="0">
            <a:spAutoFit/>
          </a:bodyPr>
          <a:lstStyle/>
          <a:p>
            <a:pPr algn="ctr"/>
            <a:r>
              <a:rPr lang="it-IT" sz="2000" b="1" dirty="0">
                <a:latin typeface="Open Sans" panose="020B0606030504020204" pitchFamily="34" charset="0"/>
                <a:ea typeface="Open Sans" panose="020B0606030504020204" pitchFamily="34" charset="0"/>
                <a:cs typeface="Open Sans" panose="020B0606030504020204" pitchFamily="34" charset="0"/>
              </a:rPr>
              <a:t>Giada Spadoni</a:t>
            </a:r>
          </a:p>
        </p:txBody>
      </p:sp>
      <p:pic>
        <p:nvPicPr>
          <p:cNvPr id="6" name="Immagine 5">
            <a:extLst>
              <a:ext uri="{FF2B5EF4-FFF2-40B4-BE49-F238E27FC236}">
                <a16:creationId xmlns:a16="http://schemas.microsoft.com/office/drawing/2014/main" id="{3BCABA4E-63F4-2A32-AE3B-93C705EB1E29}"/>
              </a:ext>
            </a:extLst>
          </p:cNvPr>
          <p:cNvPicPr>
            <a:picLocks noChangeAspect="1"/>
          </p:cNvPicPr>
          <p:nvPr/>
        </p:nvPicPr>
        <p:blipFill>
          <a:blip r:embed="rId6"/>
          <a:stretch>
            <a:fillRect/>
          </a:stretch>
        </p:blipFill>
        <p:spPr>
          <a:xfrm rot="5400000">
            <a:off x="1851686" y="2811617"/>
            <a:ext cx="280440" cy="286537"/>
          </a:xfrm>
          <a:prstGeom prst="rect">
            <a:avLst/>
          </a:prstGeom>
        </p:spPr>
      </p:pic>
      <p:sp>
        <p:nvSpPr>
          <p:cNvPr id="7" name="CasellaDiTesto 6">
            <a:extLst>
              <a:ext uri="{FF2B5EF4-FFF2-40B4-BE49-F238E27FC236}">
                <a16:creationId xmlns:a16="http://schemas.microsoft.com/office/drawing/2014/main" id="{DFEC5422-CA71-4E46-E8C8-CFA92017B24B}"/>
              </a:ext>
            </a:extLst>
          </p:cNvPr>
          <p:cNvSpPr txBox="1"/>
          <p:nvPr/>
        </p:nvSpPr>
        <p:spPr>
          <a:xfrm>
            <a:off x="1111994" y="3153219"/>
            <a:ext cx="1759823" cy="584775"/>
          </a:xfrm>
          <a:prstGeom prst="rect">
            <a:avLst/>
          </a:prstGeom>
          <a:noFill/>
        </p:spPr>
        <p:txBody>
          <a:bodyPr wrap="square" rtlCol="0">
            <a:spAutoFit/>
          </a:bodyPr>
          <a:lstStyle/>
          <a:p>
            <a:pPr algn="ctr"/>
            <a:r>
              <a:rPr lang="it-IT" sz="1600" b="1" dirty="0">
                <a:latin typeface="Open Sans" panose="020B0606030504020204" pitchFamily="34" charset="0"/>
                <a:ea typeface="Open Sans" panose="020B0606030504020204" pitchFamily="34" charset="0"/>
                <a:cs typeface="Open Sans" panose="020B0606030504020204" pitchFamily="34" charset="0"/>
              </a:rPr>
              <a:t>Project and policy </a:t>
            </a:r>
            <a:r>
              <a:rPr lang="it-IT" sz="1600" b="1" dirty="0" err="1">
                <a:latin typeface="Open Sans" panose="020B0606030504020204" pitchFamily="34" charset="0"/>
                <a:ea typeface="Open Sans" panose="020B0606030504020204" pitchFamily="34" charset="0"/>
                <a:cs typeface="Open Sans" panose="020B0606030504020204" pitchFamily="34" charset="0"/>
              </a:rPr>
              <a:t>officer</a:t>
            </a:r>
            <a:endParaRPr lang="it-IT"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Immagine 8">
            <a:extLst>
              <a:ext uri="{FF2B5EF4-FFF2-40B4-BE49-F238E27FC236}">
                <a16:creationId xmlns:a16="http://schemas.microsoft.com/office/drawing/2014/main" id="{AAE18030-3327-BD2B-C60F-3D6CC56E780D}"/>
              </a:ext>
            </a:extLst>
          </p:cNvPr>
          <p:cNvPicPr>
            <a:picLocks noChangeAspect="1"/>
          </p:cNvPicPr>
          <p:nvPr/>
        </p:nvPicPr>
        <p:blipFill>
          <a:blip r:embed="rId7"/>
          <a:stretch>
            <a:fillRect/>
          </a:stretch>
        </p:blipFill>
        <p:spPr>
          <a:xfrm>
            <a:off x="3211916" y="3268017"/>
            <a:ext cx="2185342" cy="1922548"/>
          </a:xfrm>
          <a:prstGeom prst="rect">
            <a:avLst/>
          </a:prstGeom>
        </p:spPr>
      </p:pic>
      <p:sp>
        <p:nvSpPr>
          <p:cNvPr id="10" name="CasellaDiTesto 9">
            <a:extLst>
              <a:ext uri="{FF2B5EF4-FFF2-40B4-BE49-F238E27FC236}">
                <a16:creationId xmlns:a16="http://schemas.microsoft.com/office/drawing/2014/main" id="{A7CD86A0-1EA2-44A0-7859-18FCA4AC0D63}"/>
              </a:ext>
            </a:extLst>
          </p:cNvPr>
          <p:cNvSpPr txBox="1"/>
          <p:nvPr/>
        </p:nvSpPr>
        <p:spPr>
          <a:xfrm>
            <a:off x="3636716" y="3384051"/>
            <a:ext cx="1335741" cy="707886"/>
          </a:xfrm>
          <a:prstGeom prst="rect">
            <a:avLst/>
          </a:prstGeom>
          <a:noFill/>
        </p:spPr>
        <p:txBody>
          <a:bodyPr wrap="square" rtlCol="0">
            <a:spAutoFit/>
          </a:bodyPr>
          <a:lstStyle/>
          <a:p>
            <a:pPr algn="ctr"/>
            <a:r>
              <a:rPr lang="it-IT" sz="2000" b="1" dirty="0">
                <a:latin typeface="Open Sans" panose="020B0606030504020204" pitchFamily="34" charset="0"/>
                <a:ea typeface="Open Sans" panose="020B0606030504020204" pitchFamily="34" charset="0"/>
                <a:cs typeface="Open Sans" panose="020B0606030504020204" pitchFamily="34" charset="0"/>
              </a:rPr>
              <a:t>Claudia Marzola</a:t>
            </a:r>
          </a:p>
        </p:txBody>
      </p:sp>
      <p:pic>
        <p:nvPicPr>
          <p:cNvPr id="11" name="Immagine 10">
            <a:extLst>
              <a:ext uri="{FF2B5EF4-FFF2-40B4-BE49-F238E27FC236}">
                <a16:creationId xmlns:a16="http://schemas.microsoft.com/office/drawing/2014/main" id="{19EC5A24-CD62-AF13-D1CC-84BE1ABD4E3E}"/>
              </a:ext>
            </a:extLst>
          </p:cNvPr>
          <p:cNvPicPr>
            <a:picLocks noChangeAspect="1"/>
          </p:cNvPicPr>
          <p:nvPr/>
        </p:nvPicPr>
        <p:blipFill>
          <a:blip r:embed="rId6"/>
          <a:stretch>
            <a:fillRect/>
          </a:stretch>
        </p:blipFill>
        <p:spPr>
          <a:xfrm rot="5400000">
            <a:off x="4164365" y="4088889"/>
            <a:ext cx="280440" cy="286537"/>
          </a:xfrm>
          <a:prstGeom prst="rect">
            <a:avLst/>
          </a:prstGeom>
        </p:spPr>
      </p:pic>
      <p:sp>
        <p:nvSpPr>
          <p:cNvPr id="12" name="CasellaDiTesto 11">
            <a:extLst>
              <a:ext uri="{FF2B5EF4-FFF2-40B4-BE49-F238E27FC236}">
                <a16:creationId xmlns:a16="http://schemas.microsoft.com/office/drawing/2014/main" id="{26A092F6-13FA-79F5-E56E-23AEE21D87CA}"/>
              </a:ext>
            </a:extLst>
          </p:cNvPr>
          <p:cNvSpPr txBox="1"/>
          <p:nvPr/>
        </p:nvSpPr>
        <p:spPr>
          <a:xfrm>
            <a:off x="3424673" y="4370021"/>
            <a:ext cx="1759823" cy="584775"/>
          </a:xfrm>
          <a:prstGeom prst="rect">
            <a:avLst/>
          </a:prstGeom>
          <a:noFill/>
        </p:spPr>
        <p:txBody>
          <a:bodyPr wrap="square" rtlCol="0">
            <a:spAutoFit/>
          </a:bodyPr>
          <a:lstStyle/>
          <a:p>
            <a:pPr algn="ctr"/>
            <a:r>
              <a:rPr lang="it-IT" sz="1600" b="1" dirty="0">
                <a:latin typeface="Open Sans" panose="020B0606030504020204" pitchFamily="34" charset="0"/>
                <a:ea typeface="Open Sans" panose="020B0606030504020204" pitchFamily="34" charset="0"/>
                <a:cs typeface="Open Sans" panose="020B0606030504020204" pitchFamily="34" charset="0"/>
              </a:rPr>
              <a:t>Financial </a:t>
            </a:r>
          </a:p>
          <a:p>
            <a:pPr algn="ctr"/>
            <a:r>
              <a:rPr lang="it-IT" sz="1600" b="1" dirty="0" err="1">
                <a:latin typeface="Open Sans" panose="020B0606030504020204" pitchFamily="34" charset="0"/>
                <a:ea typeface="Open Sans" panose="020B0606030504020204" pitchFamily="34" charset="0"/>
                <a:cs typeface="Open Sans" panose="020B0606030504020204" pitchFamily="34" charset="0"/>
              </a:rPr>
              <a:t>officer</a:t>
            </a:r>
            <a:endParaRPr lang="it-IT"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Immagine 12">
            <a:extLst>
              <a:ext uri="{FF2B5EF4-FFF2-40B4-BE49-F238E27FC236}">
                <a16:creationId xmlns:a16="http://schemas.microsoft.com/office/drawing/2014/main" id="{6480C596-F158-654D-5D7B-02DC33DC9601}"/>
              </a:ext>
            </a:extLst>
          </p:cNvPr>
          <p:cNvPicPr>
            <a:picLocks noChangeAspect="1"/>
          </p:cNvPicPr>
          <p:nvPr/>
        </p:nvPicPr>
        <p:blipFill>
          <a:blip r:embed="rId5"/>
          <a:stretch>
            <a:fillRect/>
          </a:stretch>
        </p:blipFill>
        <p:spPr>
          <a:xfrm>
            <a:off x="5817567" y="2157230"/>
            <a:ext cx="2255621" cy="1991978"/>
          </a:xfrm>
          <a:prstGeom prst="rect">
            <a:avLst/>
          </a:prstGeom>
        </p:spPr>
      </p:pic>
      <p:pic>
        <p:nvPicPr>
          <p:cNvPr id="14" name="Immagine 13">
            <a:extLst>
              <a:ext uri="{FF2B5EF4-FFF2-40B4-BE49-F238E27FC236}">
                <a16:creationId xmlns:a16="http://schemas.microsoft.com/office/drawing/2014/main" id="{10EA5A7D-8F7B-EC14-983D-9710457BC9B1}"/>
              </a:ext>
            </a:extLst>
          </p:cNvPr>
          <p:cNvPicPr>
            <a:picLocks noChangeAspect="1"/>
          </p:cNvPicPr>
          <p:nvPr/>
        </p:nvPicPr>
        <p:blipFill>
          <a:blip r:embed="rId8"/>
          <a:stretch>
            <a:fillRect/>
          </a:stretch>
        </p:blipFill>
        <p:spPr>
          <a:xfrm>
            <a:off x="596115" y="5540154"/>
            <a:ext cx="1031757" cy="578339"/>
          </a:xfrm>
          <a:prstGeom prst="rect">
            <a:avLst/>
          </a:prstGeom>
        </p:spPr>
      </p:pic>
      <p:sp>
        <p:nvSpPr>
          <p:cNvPr id="15" name="CasellaDiTesto 14">
            <a:extLst>
              <a:ext uri="{FF2B5EF4-FFF2-40B4-BE49-F238E27FC236}">
                <a16:creationId xmlns:a16="http://schemas.microsoft.com/office/drawing/2014/main" id="{358CA76F-0273-C70E-39AD-0F962A2B86C8}"/>
              </a:ext>
            </a:extLst>
          </p:cNvPr>
          <p:cNvSpPr txBox="1"/>
          <p:nvPr/>
        </p:nvSpPr>
        <p:spPr>
          <a:xfrm>
            <a:off x="6065464" y="2162752"/>
            <a:ext cx="1759823" cy="1015663"/>
          </a:xfrm>
          <a:prstGeom prst="rect">
            <a:avLst/>
          </a:prstGeom>
          <a:noFill/>
        </p:spPr>
        <p:txBody>
          <a:bodyPr wrap="square" rtlCol="0">
            <a:spAutoFit/>
          </a:bodyPr>
          <a:lstStyle/>
          <a:p>
            <a:pPr algn="ctr"/>
            <a:r>
              <a:rPr lang="it-IT" sz="2000" b="1" dirty="0">
                <a:latin typeface="Open Sans" panose="020B0606030504020204" pitchFamily="34" charset="0"/>
                <a:ea typeface="Open Sans" panose="020B0606030504020204" pitchFamily="34" charset="0"/>
                <a:cs typeface="Open Sans" panose="020B0606030504020204" pitchFamily="34" charset="0"/>
              </a:rPr>
              <a:t>Luca Bianchi/Anna Fregnan</a:t>
            </a:r>
          </a:p>
        </p:txBody>
      </p:sp>
      <p:pic>
        <p:nvPicPr>
          <p:cNvPr id="16" name="Immagine 15">
            <a:extLst>
              <a:ext uri="{FF2B5EF4-FFF2-40B4-BE49-F238E27FC236}">
                <a16:creationId xmlns:a16="http://schemas.microsoft.com/office/drawing/2014/main" id="{DF9AD638-20D9-3449-289C-0E906F2A822B}"/>
              </a:ext>
            </a:extLst>
          </p:cNvPr>
          <p:cNvPicPr>
            <a:picLocks noChangeAspect="1"/>
          </p:cNvPicPr>
          <p:nvPr/>
        </p:nvPicPr>
        <p:blipFill>
          <a:blip r:embed="rId6"/>
          <a:stretch>
            <a:fillRect/>
          </a:stretch>
        </p:blipFill>
        <p:spPr>
          <a:xfrm rot="5400000">
            <a:off x="6791482" y="3145512"/>
            <a:ext cx="280440" cy="286537"/>
          </a:xfrm>
          <a:prstGeom prst="rect">
            <a:avLst/>
          </a:prstGeom>
        </p:spPr>
      </p:pic>
      <p:sp>
        <p:nvSpPr>
          <p:cNvPr id="17" name="CasellaDiTesto 16">
            <a:extLst>
              <a:ext uri="{FF2B5EF4-FFF2-40B4-BE49-F238E27FC236}">
                <a16:creationId xmlns:a16="http://schemas.microsoft.com/office/drawing/2014/main" id="{8208F217-8158-7FC4-D0FA-A3C2BCABE3E2}"/>
              </a:ext>
            </a:extLst>
          </p:cNvPr>
          <p:cNvSpPr txBox="1"/>
          <p:nvPr/>
        </p:nvSpPr>
        <p:spPr>
          <a:xfrm>
            <a:off x="6071991" y="3391314"/>
            <a:ext cx="1759823" cy="584775"/>
          </a:xfrm>
          <a:prstGeom prst="rect">
            <a:avLst/>
          </a:prstGeom>
          <a:noFill/>
        </p:spPr>
        <p:txBody>
          <a:bodyPr wrap="square" rtlCol="0">
            <a:spAutoFit/>
          </a:bodyPr>
          <a:lstStyle/>
          <a:p>
            <a:pPr algn="ctr"/>
            <a:r>
              <a:rPr lang="it-IT" sz="1600" b="1" dirty="0" err="1">
                <a:latin typeface="Open Sans" panose="020B0606030504020204" pitchFamily="34" charset="0"/>
                <a:ea typeface="Open Sans" panose="020B0606030504020204" pitchFamily="34" charset="0"/>
                <a:cs typeface="Open Sans" panose="020B0606030504020204" pitchFamily="34" charset="0"/>
              </a:rPr>
              <a:t>Communication</a:t>
            </a:r>
            <a:r>
              <a:rPr lang="it-IT" sz="1600" b="1" dirty="0">
                <a:latin typeface="Open Sans" panose="020B0606030504020204" pitchFamily="34" charset="0"/>
                <a:ea typeface="Open Sans" panose="020B0606030504020204" pitchFamily="34" charset="0"/>
                <a:cs typeface="Open Sans" panose="020B0606030504020204" pitchFamily="34" charset="0"/>
              </a:rPr>
              <a:t> </a:t>
            </a:r>
            <a:r>
              <a:rPr lang="it-IT" sz="1600" b="1" dirty="0" err="1">
                <a:latin typeface="Open Sans" panose="020B0606030504020204" pitchFamily="34" charset="0"/>
                <a:ea typeface="Open Sans" panose="020B0606030504020204" pitchFamily="34" charset="0"/>
                <a:cs typeface="Open Sans" panose="020B0606030504020204" pitchFamily="34" charset="0"/>
              </a:rPr>
              <a:t>officers</a:t>
            </a:r>
            <a:endParaRPr lang="it-IT"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Immagine 17">
            <a:extLst>
              <a:ext uri="{FF2B5EF4-FFF2-40B4-BE49-F238E27FC236}">
                <a16:creationId xmlns:a16="http://schemas.microsoft.com/office/drawing/2014/main" id="{9C06B8A0-3FAA-DFDF-C407-689193ED3B96}"/>
              </a:ext>
            </a:extLst>
          </p:cNvPr>
          <p:cNvPicPr>
            <a:picLocks noChangeAspect="1"/>
          </p:cNvPicPr>
          <p:nvPr/>
        </p:nvPicPr>
        <p:blipFill>
          <a:blip r:embed="rId7"/>
          <a:stretch>
            <a:fillRect/>
          </a:stretch>
        </p:blipFill>
        <p:spPr>
          <a:xfrm>
            <a:off x="8789630" y="3288780"/>
            <a:ext cx="2185342" cy="1922548"/>
          </a:xfrm>
          <a:prstGeom prst="rect">
            <a:avLst/>
          </a:prstGeom>
        </p:spPr>
      </p:pic>
      <p:sp>
        <p:nvSpPr>
          <p:cNvPr id="19" name="CasellaDiTesto 18">
            <a:extLst>
              <a:ext uri="{FF2B5EF4-FFF2-40B4-BE49-F238E27FC236}">
                <a16:creationId xmlns:a16="http://schemas.microsoft.com/office/drawing/2014/main" id="{4A3CF13F-8B39-45BF-2A38-90279257358D}"/>
              </a:ext>
            </a:extLst>
          </p:cNvPr>
          <p:cNvSpPr txBox="1"/>
          <p:nvPr/>
        </p:nvSpPr>
        <p:spPr>
          <a:xfrm>
            <a:off x="9208308" y="3367896"/>
            <a:ext cx="1335741" cy="1261884"/>
          </a:xfrm>
          <a:prstGeom prst="rect">
            <a:avLst/>
          </a:prstGeom>
          <a:noFill/>
        </p:spPr>
        <p:txBody>
          <a:bodyPr wrap="square" rtlCol="0">
            <a:spAutoFit/>
          </a:bodyPr>
          <a:lstStyle/>
          <a:p>
            <a:pPr algn="ctr"/>
            <a:r>
              <a:rPr lang="it-IT" sz="2000" b="1" dirty="0">
                <a:latin typeface="Open Sans" panose="020B0606030504020204" pitchFamily="34" charset="0"/>
                <a:ea typeface="Open Sans" panose="020B0606030504020204" pitchFamily="34" charset="0"/>
                <a:cs typeface="Open Sans" panose="020B0606030504020204" pitchFamily="34" charset="0"/>
              </a:rPr>
              <a:t>Giulia Righetti </a:t>
            </a:r>
            <a:r>
              <a:rPr lang="it-IT" b="1" dirty="0">
                <a:latin typeface="Open Sans" panose="020B0606030504020204" pitchFamily="34" charset="0"/>
                <a:ea typeface="Open Sans" panose="020B0606030504020204" pitchFamily="34" charset="0"/>
                <a:cs typeface="Open Sans" panose="020B0606030504020204" pitchFamily="34" charset="0"/>
              </a:rPr>
              <a:t>(</a:t>
            </a:r>
            <a:r>
              <a:rPr lang="it-IT" b="1" dirty="0" err="1">
                <a:latin typeface="Open Sans" panose="020B0606030504020204" pitchFamily="34" charset="0"/>
                <a:ea typeface="Open Sans" panose="020B0606030504020204" pitchFamily="34" charset="0"/>
                <a:cs typeface="Open Sans" panose="020B0606030504020204" pitchFamily="34" charset="0"/>
              </a:rPr>
              <a:t>external</a:t>
            </a:r>
            <a:r>
              <a:rPr lang="it-IT" b="1" dirty="0">
                <a:latin typeface="Open Sans" panose="020B0606030504020204" pitchFamily="34" charset="0"/>
                <a:ea typeface="Open Sans" panose="020B0606030504020204" pitchFamily="34" charset="0"/>
                <a:cs typeface="Open Sans" panose="020B0606030504020204" pitchFamily="34" charset="0"/>
              </a:rPr>
              <a:t> </a:t>
            </a:r>
            <a:r>
              <a:rPr lang="it-IT" b="1" dirty="0" err="1">
                <a:latin typeface="Open Sans" panose="020B0606030504020204" pitchFamily="34" charset="0"/>
                <a:ea typeface="Open Sans" panose="020B0606030504020204" pitchFamily="34" charset="0"/>
                <a:cs typeface="Open Sans" panose="020B0606030504020204" pitchFamily="34" charset="0"/>
              </a:rPr>
              <a:t>expert</a:t>
            </a:r>
            <a:r>
              <a:rPr lang="it-IT" b="1" dirty="0">
                <a:latin typeface="Open Sans" panose="020B0606030504020204" pitchFamily="34" charset="0"/>
                <a:ea typeface="Open Sans" panose="020B0606030504020204" pitchFamily="34" charset="0"/>
                <a:cs typeface="Open Sans" panose="020B0606030504020204" pitchFamily="34" charset="0"/>
              </a:rPr>
              <a:t>)</a:t>
            </a:r>
          </a:p>
        </p:txBody>
      </p:sp>
      <p:pic>
        <p:nvPicPr>
          <p:cNvPr id="20" name="Immagine 19">
            <a:extLst>
              <a:ext uri="{FF2B5EF4-FFF2-40B4-BE49-F238E27FC236}">
                <a16:creationId xmlns:a16="http://schemas.microsoft.com/office/drawing/2014/main" id="{84C8B8F9-0027-B7D8-9F9B-DC68FF4DE3D1}"/>
              </a:ext>
            </a:extLst>
          </p:cNvPr>
          <p:cNvPicPr>
            <a:picLocks noChangeAspect="1"/>
          </p:cNvPicPr>
          <p:nvPr/>
        </p:nvPicPr>
        <p:blipFill>
          <a:blip r:embed="rId6"/>
          <a:stretch>
            <a:fillRect/>
          </a:stretch>
        </p:blipFill>
        <p:spPr>
          <a:xfrm rot="5400000">
            <a:off x="9777567" y="4659360"/>
            <a:ext cx="280440" cy="286537"/>
          </a:xfrm>
          <a:prstGeom prst="rect">
            <a:avLst/>
          </a:prstGeom>
        </p:spPr>
      </p:pic>
      <p:sp>
        <p:nvSpPr>
          <p:cNvPr id="21" name="CasellaDiTesto 20">
            <a:extLst>
              <a:ext uri="{FF2B5EF4-FFF2-40B4-BE49-F238E27FC236}">
                <a16:creationId xmlns:a16="http://schemas.microsoft.com/office/drawing/2014/main" id="{B8411C74-B48D-8438-529A-B41D33B84434}"/>
              </a:ext>
            </a:extLst>
          </p:cNvPr>
          <p:cNvSpPr txBox="1"/>
          <p:nvPr/>
        </p:nvSpPr>
        <p:spPr>
          <a:xfrm>
            <a:off x="9013370" y="4897411"/>
            <a:ext cx="1759823" cy="338554"/>
          </a:xfrm>
          <a:prstGeom prst="rect">
            <a:avLst/>
          </a:prstGeom>
          <a:noFill/>
        </p:spPr>
        <p:txBody>
          <a:bodyPr wrap="square" rtlCol="0">
            <a:spAutoFit/>
          </a:bodyPr>
          <a:lstStyle/>
          <a:p>
            <a:pPr algn="ctr"/>
            <a:r>
              <a:rPr lang="it-IT" sz="1600" b="1" dirty="0">
                <a:latin typeface="Open Sans" panose="020B0606030504020204" pitchFamily="34" charset="0"/>
                <a:ea typeface="Open Sans" panose="020B0606030504020204" pitchFamily="34" charset="0"/>
                <a:cs typeface="Open Sans" panose="020B0606030504020204" pitchFamily="34" charset="0"/>
              </a:rPr>
              <a:t>Coordinator</a:t>
            </a:r>
          </a:p>
        </p:txBody>
      </p:sp>
      <p:pic>
        <p:nvPicPr>
          <p:cNvPr id="2" name="Immagine 1">
            <a:extLst>
              <a:ext uri="{FF2B5EF4-FFF2-40B4-BE49-F238E27FC236}">
                <a16:creationId xmlns:a16="http://schemas.microsoft.com/office/drawing/2014/main" id="{61C4667F-72C1-A6BF-5E83-54484A499AE8}"/>
              </a:ext>
            </a:extLst>
          </p:cNvPr>
          <p:cNvPicPr>
            <a:picLocks noChangeAspect="1"/>
          </p:cNvPicPr>
          <p:nvPr/>
        </p:nvPicPr>
        <p:blipFill>
          <a:blip r:embed="rId9"/>
          <a:stretch>
            <a:fillRect/>
          </a:stretch>
        </p:blipFill>
        <p:spPr>
          <a:xfrm>
            <a:off x="1767038" y="5306599"/>
            <a:ext cx="3630220" cy="1300078"/>
          </a:xfrm>
          <a:prstGeom prst="rect">
            <a:avLst/>
          </a:prstGeom>
        </p:spPr>
      </p:pic>
    </p:spTree>
    <p:extLst>
      <p:ext uri="{BB962C8B-B14F-4D97-AF65-F5344CB8AC3E}">
        <p14:creationId xmlns:p14="http://schemas.microsoft.com/office/powerpoint/2010/main" val="290413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2" name="Subtitle 2">
            <a:extLst>
              <a:ext uri="{FF2B5EF4-FFF2-40B4-BE49-F238E27FC236}">
                <a16:creationId xmlns:a16="http://schemas.microsoft.com/office/drawing/2014/main" id="{2ED370D8-3A69-8A4A-9F45-5FC49EBF4045}"/>
              </a:ext>
            </a:extLst>
          </p:cNvPr>
          <p:cNvSpPr>
            <a:spLocks noGrp="1"/>
          </p:cNvSpPr>
          <p:nvPr>
            <p:ph type="subTitle" idx="1"/>
          </p:nvPr>
        </p:nvSpPr>
        <p:spPr>
          <a:xfrm>
            <a:off x="4954641" y="3201998"/>
            <a:ext cx="7622841" cy="1071072"/>
          </a:xfrm>
        </p:spPr>
        <p:txBody>
          <a:bodyPr>
            <a:noAutofit/>
          </a:bodyPr>
          <a:lstStyle/>
          <a:p>
            <a:pPr algn="l"/>
            <a:r>
              <a:rPr lang="en-US" sz="7200" b="1" dirty="0">
                <a:latin typeface="Open Sans" panose="020B0606030504020204" pitchFamily="34" charset="0"/>
                <a:ea typeface="Open Sans" panose="020B0606030504020204" pitchFamily="34" charset="0"/>
                <a:cs typeface="Open Sans" panose="020B0606030504020204" pitchFamily="34" charset="0"/>
              </a:rPr>
              <a:t>Thank you!</a:t>
            </a:r>
          </a:p>
          <a:p>
            <a:pPr algn="l"/>
            <a:r>
              <a:rPr lang="en-US" b="1" i="1" dirty="0">
                <a:solidFill>
                  <a:schemeClr val="accent2"/>
                </a:solidFill>
                <a:ea typeface="Open Sans" panose="020B0606030504020204" pitchFamily="34" charset="0"/>
                <a:cs typeface="Open Sans" panose="020B0606030504020204" pitchFamily="34" charset="0"/>
              </a:rPr>
              <a:t>Giada Spadoni – Project and Policy Officer</a:t>
            </a:r>
            <a:endParaRPr lang="en-US" b="1" i="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99D2A340-D7B1-9F0C-453D-3CB5617B2A6C}"/>
              </a:ext>
            </a:extLst>
          </p:cNvPr>
          <p:cNvSpPr txBox="1"/>
          <p:nvPr/>
        </p:nvSpPr>
        <p:spPr>
          <a:xfrm>
            <a:off x="5113730" y="4810596"/>
            <a:ext cx="5260710" cy="338554"/>
          </a:xfrm>
          <a:prstGeom prst="rect">
            <a:avLst/>
          </a:prstGeom>
          <a:solidFill>
            <a:srgbClr val="95C11F"/>
          </a:solidFill>
        </p:spPr>
        <p:txBody>
          <a:bodyPr wrap="square" rtlCol="0">
            <a:spAutoFit/>
          </a:bodyPr>
          <a:lstStyle/>
          <a:p>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giada.spadoni@siproferrara.com</a:t>
            </a:r>
          </a:p>
        </p:txBody>
      </p:sp>
      <p:pic>
        <p:nvPicPr>
          <p:cNvPr id="4" name="Immagine 3">
            <a:extLst>
              <a:ext uri="{FF2B5EF4-FFF2-40B4-BE49-F238E27FC236}">
                <a16:creationId xmlns:a16="http://schemas.microsoft.com/office/drawing/2014/main" id="{3A37034F-69C6-E767-FE14-E0D4A152A2C4}"/>
              </a:ext>
            </a:extLst>
          </p:cNvPr>
          <p:cNvPicPr>
            <a:picLocks noChangeAspect="1"/>
          </p:cNvPicPr>
          <p:nvPr/>
        </p:nvPicPr>
        <p:blipFill>
          <a:blip r:embed="rId2"/>
          <a:stretch>
            <a:fillRect/>
          </a:stretch>
        </p:blipFill>
        <p:spPr>
          <a:xfrm>
            <a:off x="71717" y="13332"/>
            <a:ext cx="4733365" cy="1695144"/>
          </a:xfrm>
          <a:prstGeom prst="rect">
            <a:avLst/>
          </a:prstGeom>
        </p:spPr>
      </p:pic>
    </p:spTree>
    <p:extLst>
      <p:ext uri="{BB962C8B-B14F-4D97-AF65-F5344CB8AC3E}">
        <p14:creationId xmlns:p14="http://schemas.microsoft.com/office/powerpoint/2010/main" val="125118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7EDE2B2-C92F-A74B-8032-AA79A0716B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4500" y="796513"/>
            <a:ext cx="3317499" cy="3578427"/>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8149273" cy="838866"/>
          </a:xfrm>
        </p:spPr>
        <p:txBody>
          <a:bodyPr>
            <a:noAutofit/>
          </a:bodyPr>
          <a:lstStyle/>
          <a:p>
            <a:pPr algn="l"/>
            <a:r>
              <a:rPr lang="en-GB" sz="3600" b="1" dirty="0">
                <a:latin typeface="Open Sans" panose="020B0606030504020204" pitchFamily="34" charset="0"/>
                <a:ea typeface="Open Sans" panose="020B0606030504020204" pitchFamily="34" charset="0"/>
                <a:cs typeface="Open Sans" panose="020B0606030504020204" pitchFamily="34" charset="0"/>
              </a:rPr>
              <a:t>Where is Sipro?</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855529" y="2154440"/>
            <a:ext cx="5658599" cy="1530355"/>
          </a:xfrm>
          <a:prstGeom prst="rect">
            <a:avLst/>
          </a:prstGeom>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The district of Ferrara is the hinge between the Adriatic Basin and the Emilia-Romagna Region, leader for its high quality investments and for its actions against climate change and improvement of environmental sustainability.</a:t>
            </a:r>
          </a:p>
        </p:txBody>
      </p:sp>
      <p:pic>
        <p:nvPicPr>
          <p:cNvPr id="9" name="Graphic 8">
            <a:extLst>
              <a:ext uri="{FF2B5EF4-FFF2-40B4-BE49-F238E27FC236}">
                <a16:creationId xmlns:a16="http://schemas.microsoft.com/office/drawing/2014/main" id="{5AEA0B49-CE3E-8242-A31B-5C2B8EF6B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41301" y="826142"/>
            <a:ext cx="3317499" cy="1836357"/>
          </a:xfrm>
          <a:prstGeom prst="rect">
            <a:avLst/>
          </a:prstGeom>
        </p:spPr>
      </p:pic>
      <p:sp>
        <p:nvSpPr>
          <p:cNvPr id="11" name="TextBox 10">
            <a:extLst>
              <a:ext uri="{FF2B5EF4-FFF2-40B4-BE49-F238E27FC236}">
                <a16:creationId xmlns:a16="http://schemas.microsoft.com/office/drawing/2014/main" id="{3092756D-D8E6-0F48-8409-920F3B1C42BE}"/>
              </a:ext>
            </a:extLst>
          </p:cNvPr>
          <p:cNvSpPr txBox="1"/>
          <p:nvPr/>
        </p:nvSpPr>
        <p:spPr>
          <a:xfrm>
            <a:off x="6911788" y="890240"/>
            <a:ext cx="3027985" cy="1708160"/>
          </a:xfrm>
          <a:prstGeom prst="rect">
            <a:avLst/>
          </a:prstGeom>
          <a:noFill/>
        </p:spPr>
        <p:txBody>
          <a:bodyPr wrap="square" rtlCol="0">
            <a:spAutoFit/>
          </a:bodyPr>
          <a:lstStyle/>
          <a:p>
            <a:pPr algn="r"/>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Ferrara, City of Renaissance and UNESCO World Heritage, is strategically located in the Eastern Europe, well linked also to the South and to the North of the continent through the Adriatic corridor</a:t>
            </a:r>
          </a:p>
        </p:txBody>
      </p:sp>
      <p:pic>
        <p:nvPicPr>
          <p:cNvPr id="4" name="Immagine 3">
            <a:extLst>
              <a:ext uri="{FF2B5EF4-FFF2-40B4-BE49-F238E27FC236}">
                <a16:creationId xmlns:a16="http://schemas.microsoft.com/office/drawing/2014/main" id="{5A257CE0-0909-47D8-EA39-87C8F1369F4F}"/>
              </a:ext>
            </a:extLst>
          </p:cNvPr>
          <p:cNvPicPr>
            <a:picLocks noChangeAspect="1"/>
          </p:cNvPicPr>
          <p:nvPr/>
        </p:nvPicPr>
        <p:blipFill>
          <a:blip r:embed="rId6"/>
          <a:stretch>
            <a:fillRect/>
          </a:stretch>
        </p:blipFill>
        <p:spPr>
          <a:xfrm>
            <a:off x="8362769" y="4465008"/>
            <a:ext cx="3476737" cy="1939831"/>
          </a:xfrm>
          <a:prstGeom prst="rect">
            <a:avLst/>
          </a:prstGeom>
        </p:spPr>
      </p:pic>
      <p:pic>
        <p:nvPicPr>
          <p:cNvPr id="2" name="Immagine 1">
            <a:extLst>
              <a:ext uri="{FF2B5EF4-FFF2-40B4-BE49-F238E27FC236}">
                <a16:creationId xmlns:a16="http://schemas.microsoft.com/office/drawing/2014/main" id="{1CFCB94B-B493-3351-B189-D0482BD976B0}"/>
              </a:ext>
            </a:extLst>
          </p:cNvPr>
          <p:cNvPicPr>
            <a:picLocks noChangeAspect="1"/>
          </p:cNvPicPr>
          <p:nvPr/>
        </p:nvPicPr>
        <p:blipFill>
          <a:blip r:embed="rId7"/>
          <a:stretch>
            <a:fillRect/>
          </a:stretch>
        </p:blipFill>
        <p:spPr>
          <a:xfrm>
            <a:off x="10188570" y="2788024"/>
            <a:ext cx="627617" cy="632521"/>
          </a:xfrm>
          <a:prstGeom prst="rect">
            <a:avLst/>
          </a:prstGeom>
        </p:spPr>
      </p:pic>
      <p:pic>
        <p:nvPicPr>
          <p:cNvPr id="5" name="Immagine 4">
            <a:extLst>
              <a:ext uri="{FF2B5EF4-FFF2-40B4-BE49-F238E27FC236}">
                <a16:creationId xmlns:a16="http://schemas.microsoft.com/office/drawing/2014/main" id="{280D981E-0252-8105-3EBF-724D9407BC94}"/>
              </a:ext>
            </a:extLst>
          </p:cNvPr>
          <p:cNvPicPr>
            <a:picLocks noChangeAspect="1"/>
          </p:cNvPicPr>
          <p:nvPr/>
        </p:nvPicPr>
        <p:blipFill>
          <a:blip r:embed="rId8"/>
          <a:stretch>
            <a:fillRect/>
          </a:stretch>
        </p:blipFill>
        <p:spPr>
          <a:xfrm>
            <a:off x="893187" y="3947386"/>
            <a:ext cx="3589165" cy="2388202"/>
          </a:xfrm>
          <a:prstGeom prst="rect">
            <a:avLst/>
          </a:prstGeom>
        </p:spPr>
      </p:pic>
    </p:spTree>
    <p:extLst>
      <p:ext uri="{BB962C8B-B14F-4D97-AF65-F5344CB8AC3E}">
        <p14:creationId xmlns:p14="http://schemas.microsoft.com/office/powerpoint/2010/main" val="152545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About Sipro</a:t>
            </a:r>
          </a:p>
        </p:txBody>
      </p:sp>
      <p:sp>
        <p:nvSpPr>
          <p:cNvPr id="23" name="Rectangle 22">
            <a:extLst>
              <a:ext uri="{FF2B5EF4-FFF2-40B4-BE49-F238E27FC236}">
                <a16:creationId xmlns:a16="http://schemas.microsoft.com/office/drawing/2014/main" id="{B56F6887-8E7F-E649-9141-82A3C283C130}"/>
              </a:ext>
            </a:extLst>
          </p:cNvPr>
          <p:cNvSpPr/>
          <p:nvPr/>
        </p:nvSpPr>
        <p:spPr>
          <a:xfrm>
            <a:off x="910059" y="1532364"/>
            <a:ext cx="10815775" cy="2308324"/>
          </a:xfrm>
          <a:prstGeom prst="rect">
            <a:avLst/>
          </a:prstGeom>
        </p:spPr>
        <p:txBody>
          <a:bodyPr wrap="square">
            <a:spAutoFit/>
          </a:bodyPr>
          <a:lstStyle/>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S.I.PRO. - </a:t>
            </a:r>
            <a:r>
              <a:rPr lang="en-US" sz="1600" dirty="0" err="1">
                <a:latin typeface="Open Sans" panose="020B0606030504020204" pitchFamily="34" charset="0"/>
                <a:ea typeface="Open Sans" panose="020B0606030504020204" pitchFamily="34" charset="0"/>
                <a:cs typeface="Open Sans" panose="020B0606030504020204" pitchFamily="34" charset="0"/>
              </a:rPr>
              <a:t>Società</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Interventi</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PROduttivi</a:t>
            </a:r>
            <a:r>
              <a:rPr lang="en-US" sz="1600" dirty="0">
                <a:latin typeface="Open Sans" panose="020B0606030504020204" pitchFamily="34" charset="0"/>
                <a:ea typeface="Open Sans" panose="020B0606030504020204" pitchFamily="34" charset="0"/>
                <a:cs typeface="Open Sans" panose="020B0606030504020204" pitchFamily="34" charset="0"/>
              </a:rPr>
              <a:t>, was set up on November 17th 1975 and in 1999 it was renamed SIPRO </a:t>
            </a:r>
            <a:r>
              <a:rPr lang="en-US" sz="1600" dirty="0" err="1">
                <a:latin typeface="Open Sans" panose="020B0606030504020204" pitchFamily="34" charset="0"/>
                <a:ea typeface="Open Sans" panose="020B0606030504020204" pitchFamily="34" charset="0"/>
                <a:cs typeface="Open Sans" panose="020B0606030504020204" pitchFamily="34" charset="0"/>
              </a:rPr>
              <a:t>Agenzia</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Provinciale</a:t>
            </a:r>
            <a:r>
              <a:rPr lang="en-US" sz="1600" dirty="0">
                <a:latin typeface="Open Sans" panose="020B0606030504020204" pitchFamily="34" charset="0"/>
                <a:ea typeface="Open Sans" panose="020B0606030504020204" pitchFamily="34" charset="0"/>
                <a:cs typeface="Open Sans" panose="020B0606030504020204" pitchFamily="34" charset="0"/>
              </a:rPr>
              <a:t> per lo </a:t>
            </a:r>
            <a:r>
              <a:rPr lang="en-US" sz="1600" dirty="0" err="1">
                <a:latin typeface="Open Sans" panose="020B0606030504020204" pitchFamily="34" charset="0"/>
                <a:ea typeface="Open Sans" panose="020B0606030504020204" pitchFamily="34" charset="0"/>
                <a:cs typeface="Open Sans" panose="020B0606030504020204" pitchFamily="34" charset="0"/>
              </a:rPr>
              <a:t>Sviluppo</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SpA</a:t>
            </a:r>
            <a:r>
              <a:rPr lang="en-US" sz="1600" dirty="0">
                <a:latin typeface="Open Sans" panose="020B0606030504020204" pitchFamily="34" charset="0"/>
                <a:ea typeface="Open Sans" panose="020B0606030504020204" pitchFamily="34" charset="0"/>
                <a:cs typeface="Open Sans" panose="020B0606030504020204" pitchFamily="34" charset="0"/>
              </a:rPr>
              <a:t> (Ferrara Development Agency)</a:t>
            </a:r>
          </a:p>
          <a:p>
            <a:pPr marL="285750" indent="-285750">
              <a:buFont typeface="Wingdings" panose="05000000000000000000" pitchFamily="2" charset="2"/>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Active since more than 45 years for the economic development of the Emilia Romagna Region and related territories </a:t>
            </a:r>
          </a:p>
          <a:p>
            <a:pPr marL="285750" indent="-285750">
              <a:buFont typeface="Wingdings" panose="05000000000000000000" pitchFamily="2" charset="2"/>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Agency deals with the promotion of sustainable development for its shareholders, in particular all the Municipalities of the area and the Province Authority as well. </a:t>
            </a:r>
          </a:p>
          <a:p>
            <a:pPr marL="285750" indent="-285750">
              <a:buFont typeface="Wingdings" panose="05000000000000000000" pitchFamily="2" charset="2"/>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magine 2">
            <a:extLst>
              <a:ext uri="{FF2B5EF4-FFF2-40B4-BE49-F238E27FC236}">
                <a16:creationId xmlns:a16="http://schemas.microsoft.com/office/drawing/2014/main" id="{EADB23B6-BB01-C2D1-9254-9809447851E2}"/>
              </a:ext>
            </a:extLst>
          </p:cNvPr>
          <p:cNvPicPr>
            <a:picLocks noChangeAspect="1"/>
          </p:cNvPicPr>
          <p:nvPr/>
        </p:nvPicPr>
        <p:blipFill>
          <a:blip r:embed="rId3"/>
          <a:stretch>
            <a:fillRect/>
          </a:stretch>
        </p:blipFill>
        <p:spPr>
          <a:xfrm>
            <a:off x="1232788" y="3840688"/>
            <a:ext cx="5575568" cy="2399083"/>
          </a:xfrm>
          <a:prstGeom prst="rect">
            <a:avLst/>
          </a:prstGeom>
        </p:spPr>
      </p:pic>
    </p:spTree>
    <p:extLst>
      <p:ext uri="{BB962C8B-B14F-4D97-AF65-F5344CB8AC3E}">
        <p14:creationId xmlns:p14="http://schemas.microsoft.com/office/powerpoint/2010/main" val="374055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About Sipro</a:t>
            </a:r>
          </a:p>
        </p:txBody>
      </p:sp>
      <p:sp>
        <p:nvSpPr>
          <p:cNvPr id="23" name="Rectangle 22">
            <a:extLst>
              <a:ext uri="{FF2B5EF4-FFF2-40B4-BE49-F238E27FC236}">
                <a16:creationId xmlns:a16="http://schemas.microsoft.com/office/drawing/2014/main" id="{B56F6887-8E7F-E649-9141-82A3C283C130}"/>
              </a:ext>
            </a:extLst>
          </p:cNvPr>
          <p:cNvSpPr/>
          <p:nvPr/>
        </p:nvSpPr>
        <p:spPr>
          <a:xfrm>
            <a:off x="730765" y="1448026"/>
            <a:ext cx="9318670" cy="2554545"/>
          </a:xfrm>
          <a:prstGeom prst="rect">
            <a:avLst/>
          </a:prstGeom>
        </p:spPr>
        <p:txBody>
          <a:bodyPr wrap="square">
            <a:spAutoFit/>
          </a:bodyPr>
          <a:lstStyle/>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From 2001 it is the main referent for the territory for the management of European Funds and the planning of targeted initiatives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Since 2010 it’s active in several European networks for cooperation and has been working at energy related issues, at the beginning addressed to enterprises and industrial sites, then as operative body acting on behalf of some Municipalities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SIPRO is currently involved in technical working groups and Climate Alliance about energy management within Public Administrations and in the technical tables of the provincial council of the economy for REC and energy solutions for local development</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Immagine 1">
            <a:extLst>
              <a:ext uri="{FF2B5EF4-FFF2-40B4-BE49-F238E27FC236}">
                <a16:creationId xmlns:a16="http://schemas.microsoft.com/office/drawing/2014/main" id="{C8A1AC9F-9C89-9D24-CD91-5C1B8322272A}"/>
              </a:ext>
            </a:extLst>
          </p:cNvPr>
          <p:cNvPicPr>
            <a:picLocks noChangeAspect="1"/>
          </p:cNvPicPr>
          <p:nvPr/>
        </p:nvPicPr>
        <p:blipFill>
          <a:blip r:embed="rId3"/>
          <a:stretch>
            <a:fillRect/>
          </a:stretch>
        </p:blipFill>
        <p:spPr>
          <a:xfrm>
            <a:off x="6249243" y="3429000"/>
            <a:ext cx="5377138" cy="2956816"/>
          </a:xfrm>
          <a:prstGeom prst="rect">
            <a:avLst/>
          </a:prstGeom>
        </p:spPr>
      </p:pic>
      <p:pic>
        <p:nvPicPr>
          <p:cNvPr id="3" name="Immagine 2">
            <a:extLst>
              <a:ext uri="{FF2B5EF4-FFF2-40B4-BE49-F238E27FC236}">
                <a16:creationId xmlns:a16="http://schemas.microsoft.com/office/drawing/2014/main" id="{2B7060E5-26BC-3186-C93D-EC517C64A8F8}"/>
              </a:ext>
            </a:extLst>
          </p:cNvPr>
          <p:cNvPicPr>
            <a:picLocks noChangeAspect="1"/>
          </p:cNvPicPr>
          <p:nvPr/>
        </p:nvPicPr>
        <p:blipFill>
          <a:blip r:embed="rId4"/>
          <a:stretch>
            <a:fillRect/>
          </a:stretch>
        </p:blipFill>
        <p:spPr>
          <a:xfrm>
            <a:off x="10376593" y="720342"/>
            <a:ext cx="1249788" cy="1133954"/>
          </a:xfrm>
          <a:prstGeom prst="rect">
            <a:avLst/>
          </a:prstGeom>
        </p:spPr>
      </p:pic>
    </p:spTree>
    <p:extLst>
      <p:ext uri="{BB962C8B-B14F-4D97-AF65-F5344CB8AC3E}">
        <p14:creationId xmlns:p14="http://schemas.microsoft.com/office/powerpoint/2010/main" val="367370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484155"/>
            <a:ext cx="8149273" cy="838866"/>
          </a:xfrm>
        </p:spPr>
        <p:txBody>
          <a:bodyPr>
            <a:noAutofit/>
          </a:bodyPr>
          <a:lstStyle/>
          <a:p>
            <a:pPr algn="l"/>
            <a:r>
              <a:rPr lang="en-GB" sz="3600" b="1" dirty="0">
                <a:latin typeface="Open Sans" panose="020B0606030504020204" pitchFamily="34" charset="0"/>
                <a:ea typeface="Open Sans" panose="020B0606030504020204" pitchFamily="34" charset="0"/>
                <a:cs typeface="Open Sans" panose="020B0606030504020204" pitchFamily="34" charset="0"/>
              </a:rPr>
              <a:t>What we do</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877480" y="1120797"/>
            <a:ext cx="10776638" cy="791692"/>
          </a:xfrm>
          <a:prstGeom prst="rect">
            <a:avLst/>
          </a:prstGeom>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At present the activities are mainly focused on the following areas:</a:t>
            </a:r>
          </a:p>
          <a:p>
            <a:pPr>
              <a:lnSpc>
                <a:spcPct val="150000"/>
              </a:lnSpc>
            </a:pP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asellaDiTesto 7">
            <a:extLst>
              <a:ext uri="{FF2B5EF4-FFF2-40B4-BE49-F238E27FC236}">
                <a16:creationId xmlns:a16="http://schemas.microsoft.com/office/drawing/2014/main" id="{D8286AC3-282F-3FED-2050-C32B22567CE1}"/>
              </a:ext>
            </a:extLst>
          </p:cNvPr>
          <p:cNvSpPr txBox="1"/>
          <p:nvPr/>
        </p:nvSpPr>
        <p:spPr>
          <a:xfrm>
            <a:off x="877480" y="1669178"/>
            <a:ext cx="11068280" cy="2800767"/>
          </a:xfrm>
          <a:prstGeom prst="rect">
            <a:avLst/>
          </a:prstGeom>
          <a:noFill/>
        </p:spPr>
        <p:txBody>
          <a:bodyPr wrap="square" rtlCol="0">
            <a:spAutoFit/>
          </a:bodyPr>
          <a:lstStyle/>
          <a:p>
            <a:pPr algn="l"/>
            <a:r>
              <a:rPr lang="en-US" sz="1600" b="1" u="sng" dirty="0">
                <a:solidFill>
                  <a:srgbClr val="95948B"/>
                </a:solidFill>
                <a:latin typeface="Open Sans" panose="020B0606030504020204" pitchFamily="34" charset="0"/>
                <a:ea typeface="Open Sans" panose="020B0606030504020204" pitchFamily="34" charset="0"/>
                <a:cs typeface="Open Sans" panose="020B0606030504020204" pitchFamily="34" charset="0"/>
              </a:rPr>
              <a:t>Sustainability, green economy and enhancement of tourism heritage (EU funds):</a:t>
            </a:r>
          </a:p>
          <a:p>
            <a:pPr marL="285750" indent="-285750" algn="l">
              <a:buFont typeface="Wingdings" panose="05000000000000000000" pitchFamily="2" charset="2"/>
              <a:buChar char="§"/>
            </a:pPr>
            <a:r>
              <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rPr>
              <a:t>Specific measures and solutions for green energy, intermodal mobility, smart and sustainable solutions for PA</a:t>
            </a:r>
            <a:endParaRPr lang="en-US" sz="1600" b="1" u="sng"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
            </a:pPr>
            <a:r>
              <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rPr>
              <a:t>Actions aimed at promoting the cultural and natural heritage, even less known, through the enhancement of the uniqueness of the territory and secondary tourist routes</a:t>
            </a:r>
          </a:p>
          <a:p>
            <a:pPr algn="l"/>
            <a:endPar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600" b="1" u="sng" dirty="0">
                <a:solidFill>
                  <a:srgbClr val="95948B"/>
                </a:solidFill>
                <a:latin typeface="Open Sans" panose="020B0606030504020204" pitchFamily="34" charset="0"/>
                <a:ea typeface="Open Sans" panose="020B0606030504020204" pitchFamily="34" charset="0"/>
                <a:cs typeface="Open Sans" panose="020B0606030504020204" pitchFamily="34" charset="0"/>
              </a:rPr>
              <a:t>Investment attraction:</a:t>
            </a:r>
          </a:p>
          <a:p>
            <a:pPr marL="285750" indent="-285750" algn="l">
              <a:buFont typeface="Wingdings" panose="05000000000000000000" pitchFamily="2" charset="2"/>
              <a:buChar char="§"/>
            </a:pPr>
            <a:r>
              <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rPr>
              <a:t>Opening up to new markets to encourage exchange and dialogue between countries</a:t>
            </a:r>
          </a:p>
          <a:p>
            <a:pPr marL="285750" indent="-285750" algn="l">
              <a:buFont typeface="Wingdings" panose="05000000000000000000" pitchFamily="2" charset="2"/>
              <a:buChar char="§"/>
            </a:pPr>
            <a:r>
              <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rPr>
              <a:t>Promotion of the territorial systems of the province of Ferrara by networking with the local stakeholders</a:t>
            </a:r>
          </a:p>
          <a:p>
            <a:pPr marL="285750" indent="-285750" algn="l">
              <a:buFont typeface="Wingdings" panose="05000000000000000000" pitchFamily="2" charset="2"/>
              <a:buChar char="§"/>
            </a:pPr>
            <a:r>
              <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rPr>
              <a:t>Valorization of territorial specificities with high impact projects, redevelopment and territorial marketing activities for industrial areas</a:t>
            </a:r>
          </a:p>
          <a:p>
            <a:pPr algn="l"/>
            <a:endPar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magine 1">
            <a:extLst>
              <a:ext uri="{FF2B5EF4-FFF2-40B4-BE49-F238E27FC236}">
                <a16:creationId xmlns:a16="http://schemas.microsoft.com/office/drawing/2014/main" id="{E2C4207B-C376-4B91-CE98-805A94D7592B}"/>
              </a:ext>
            </a:extLst>
          </p:cNvPr>
          <p:cNvPicPr>
            <a:picLocks noChangeAspect="1"/>
          </p:cNvPicPr>
          <p:nvPr/>
        </p:nvPicPr>
        <p:blipFill>
          <a:blip r:embed="rId2"/>
          <a:stretch>
            <a:fillRect/>
          </a:stretch>
        </p:blipFill>
        <p:spPr>
          <a:xfrm>
            <a:off x="1685530" y="4240306"/>
            <a:ext cx="8820939" cy="2289090"/>
          </a:xfrm>
          <a:prstGeom prst="rect">
            <a:avLst/>
          </a:prstGeom>
        </p:spPr>
      </p:pic>
    </p:spTree>
    <p:extLst>
      <p:ext uri="{BB962C8B-B14F-4D97-AF65-F5344CB8AC3E}">
        <p14:creationId xmlns:p14="http://schemas.microsoft.com/office/powerpoint/2010/main" val="363015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386326"/>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Activities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78856" y="729404"/>
            <a:ext cx="1247582" cy="1137501"/>
          </a:xfrm>
          <a:prstGeom prst="rect">
            <a:avLst/>
          </a:prstGeom>
        </p:spPr>
      </p:pic>
      <p:sp>
        <p:nvSpPr>
          <p:cNvPr id="2" name="CasellaDiTesto 1">
            <a:extLst>
              <a:ext uri="{FF2B5EF4-FFF2-40B4-BE49-F238E27FC236}">
                <a16:creationId xmlns:a16="http://schemas.microsoft.com/office/drawing/2014/main" id="{549B5899-96AB-D9F5-007B-5CEC3F56B827}"/>
              </a:ext>
            </a:extLst>
          </p:cNvPr>
          <p:cNvSpPr txBox="1"/>
          <p:nvPr/>
        </p:nvSpPr>
        <p:spPr>
          <a:xfrm>
            <a:off x="910058" y="938461"/>
            <a:ext cx="7445047"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95C11F"/>
                </a:solidFill>
                <a:effectLst/>
                <a:uLnTx/>
                <a:uFillTx/>
                <a:latin typeface="Open Sans" panose="020B0606030504020204" pitchFamily="34" charset="0"/>
                <a:ea typeface="Open Sans" panose="020B0606030504020204" pitchFamily="34" charset="0"/>
                <a:cs typeface="Open Sans" panose="020B0606030504020204" pitchFamily="34" charset="0"/>
              </a:rPr>
              <a:t>Focus on renewable energies and energy efficiency</a:t>
            </a:r>
            <a:endParaRPr lang="it-IT"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Diagramma 3">
            <a:extLst>
              <a:ext uri="{FF2B5EF4-FFF2-40B4-BE49-F238E27FC236}">
                <a16:creationId xmlns:a16="http://schemas.microsoft.com/office/drawing/2014/main" id="{8BB9F1E7-B762-C867-9767-3208817C8DD6}"/>
              </a:ext>
            </a:extLst>
          </p:cNvPr>
          <p:cNvGraphicFramePr/>
          <p:nvPr>
            <p:extLst>
              <p:ext uri="{D42A27DB-BD31-4B8C-83A1-F6EECF244321}">
                <p14:modId xmlns:p14="http://schemas.microsoft.com/office/powerpoint/2010/main" val="3910507334"/>
              </p:ext>
            </p:extLst>
          </p:nvPr>
        </p:nvGraphicFramePr>
        <p:xfrm>
          <a:off x="864097" y="2414109"/>
          <a:ext cx="7992888" cy="4031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asellaDiTesto 2">
            <a:extLst>
              <a:ext uri="{FF2B5EF4-FFF2-40B4-BE49-F238E27FC236}">
                <a16:creationId xmlns:a16="http://schemas.microsoft.com/office/drawing/2014/main" id="{0D5ADE31-35A4-1059-C60F-761A27FE0677}"/>
              </a:ext>
            </a:extLst>
          </p:cNvPr>
          <p:cNvSpPr txBox="1"/>
          <p:nvPr/>
        </p:nvSpPr>
        <p:spPr>
          <a:xfrm>
            <a:off x="910058" y="1759820"/>
            <a:ext cx="7875354" cy="584775"/>
          </a:xfrm>
          <a:prstGeom prst="rect">
            <a:avLst/>
          </a:prstGeom>
          <a:noFill/>
        </p:spPr>
        <p:txBody>
          <a:bodyPr wrap="square" rtlCol="0">
            <a:spAutoFit/>
          </a:bodyPr>
          <a:lstStyle/>
          <a:p>
            <a:pPr algn="l"/>
            <a:r>
              <a:rPr lang="en-US" sz="1600" dirty="0">
                <a:solidFill>
                  <a:srgbClr val="95948B"/>
                </a:solidFill>
                <a:latin typeface="Open Sans" panose="020B0606030504020204" pitchFamily="34" charset="0"/>
                <a:ea typeface="Open Sans" panose="020B0606030504020204" pitchFamily="34" charset="0"/>
                <a:cs typeface="Open Sans" panose="020B0606030504020204" pitchFamily="34" charset="0"/>
              </a:rPr>
              <a:t>In 2010 SIPRO was appointed as Manager of «Ecologically and Environmentally Equipped Industrial sites» by the Emilia Romagna Region </a:t>
            </a:r>
            <a:endParaRPr lang="it-IT" sz="16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magine 4">
            <a:extLst>
              <a:ext uri="{FF2B5EF4-FFF2-40B4-BE49-F238E27FC236}">
                <a16:creationId xmlns:a16="http://schemas.microsoft.com/office/drawing/2014/main" id="{0D9F8013-1B3A-18E5-E6D4-621150F44985}"/>
              </a:ext>
            </a:extLst>
          </p:cNvPr>
          <p:cNvPicPr>
            <a:picLocks noChangeAspect="1"/>
          </p:cNvPicPr>
          <p:nvPr/>
        </p:nvPicPr>
        <p:blipFill>
          <a:blip r:embed="rId10"/>
          <a:stretch>
            <a:fillRect/>
          </a:stretch>
        </p:blipFill>
        <p:spPr>
          <a:xfrm>
            <a:off x="9012783" y="2964682"/>
            <a:ext cx="2932145" cy="3163914"/>
          </a:xfrm>
          <a:prstGeom prst="rect">
            <a:avLst/>
          </a:prstGeom>
        </p:spPr>
      </p:pic>
    </p:spTree>
    <p:extLst>
      <p:ext uri="{BB962C8B-B14F-4D97-AF65-F5344CB8AC3E}">
        <p14:creationId xmlns:p14="http://schemas.microsoft.com/office/powerpoint/2010/main" val="325638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7EDE2B2-C92F-A74B-8032-AA79A0716B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4500" y="796513"/>
            <a:ext cx="3317499" cy="3578427"/>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484155"/>
            <a:ext cx="8149273" cy="838866"/>
          </a:xfrm>
        </p:spPr>
        <p:txBody>
          <a:bodyPr>
            <a:noAutofit/>
          </a:bodyPr>
          <a:lstStyle/>
          <a:p>
            <a:pPr algn="l"/>
            <a:r>
              <a:rPr lang="en-GB" sz="3600" b="1" dirty="0">
                <a:latin typeface="Open Sans" panose="020B0606030504020204" pitchFamily="34" charset="0"/>
                <a:ea typeface="Open Sans" panose="020B0606030504020204" pitchFamily="34" charset="0"/>
                <a:cs typeface="Open Sans" panose="020B0606030504020204" pitchFamily="34" charset="0"/>
              </a:rPr>
              <a:t>Activities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877480" y="1673029"/>
            <a:ext cx="7603132" cy="4854342"/>
          </a:xfrm>
          <a:prstGeom prst="rect">
            <a:avLst/>
          </a:prstGeom>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SIPRO has 15 years of experience in EU funded projects, both in terms of management coordination as well as implementation, test and knowledge transfer. </a:t>
            </a:r>
          </a:p>
          <a:p>
            <a:pPr>
              <a:lnSpc>
                <a:spcPct val="150000"/>
              </a:lnSpc>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The projects in which SIPRO is involved must:</a:t>
            </a:r>
          </a:p>
          <a:p>
            <a:pPr marL="285750" indent="-285750">
              <a:lnSpc>
                <a:spcPct val="150000"/>
              </a:lnSpc>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Aim at the enhancement of the local economy;</a:t>
            </a:r>
          </a:p>
          <a:p>
            <a:pPr marL="285750" indent="-285750">
              <a:lnSpc>
                <a:spcPct val="150000"/>
              </a:lnSpc>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Have a clear impact on the territory;</a:t>
            </a:r>
          </a:p>
          <a:p>
            <a:pPr marL="285750" indent="-285750">
              <a:lnSpc>
                <a:spcPct val="150000"/>
              </a:lnSpc>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Enable SIPRO to implement tools tailor-made to local enterprises needs.</a:t>
            </a:r>
          </a:p>
          <a:p>
            <a:pPr>
              <a:lnSpc>
                <a:spcPct val="150000"/>
              </a:lnSpc>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The topics in which SIPRO acquired extensive experience are: energy efficiency, green mobility and innovative solutions, often supporting the public administration in the development of sustainable policies. </a:t>
            </a:r>
          </a:p>
          <a:p>
            <a:pPr>
              <a:lnSpc>
                <a:spcPct val="150000"/>
              </a:lnSpc>
            </a:pP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6">
            <a:extLst>
              <a:ext uri="{FF2B5EF4-FFF2-40B4-BE49-F238E27FC236}">
                <a16:creationId xmlns:a16="http://schemas.microsoft.com/office/drawing/2014/main" id="{4905031E-2916-476B-0922-E1697296F538}"/>
              </a:ext>
            </a:extLst>
          </p:cNvPr>
          <p:cNvSpPr txBox="1"/>
          <p:nvPr/>
        </p:nvSpPr>
        <p:spPr>
          <a:xfrm>
            <a:off x="864097" y="1211364"/>
            <a:ext cx="609600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95C11F"/>
                </a:solidFill>
                <a:effectLst/>
                <a:uLnTx/>
                <a:uFillTx/>
                <a:latin typeface="Calibri" panose="020F0502020204030204"/>
                <a:ea typeface="Open Sans" panose="020B0606030504020204" pitchFamily="34" charset="0"/>
                <a:cs typeface="Open Sans" panose="020B0606030504020204" pitchFamily="34" charset="0"/>
              </a:rPr>
              <a:t>EU projects</a:t>
            </a:r>
            <a:endParaRPr lang="it-IT" dirty="0"/>
          </a:p>
        </p:txBody>
      </p:sp>
    </p:spTree>
    <p:extLst>
      <p:ext uri="{BB962C8B-B14F-4D97-AF65-F5344CB8AC3E}">
        <p14:creationId xmlns:p14="http://schemas.microsoft.com/office/powerpoint/2010/main" val="215384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496545" y="48257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Activities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1291236" y="1855989"/>
            <a:ext cx="10815775" cy="4524315"/>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The most recent projects dealing with energy efficiency, RES and smart solutions for sustainability:</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b="1" i="1" dirty="0">
                <a:latin typeface="Open Sans" panose="020B0606030504020204" pitchFamily="34" charset="0"/>
                <a:ea typeface="Open Sans" panose="020B0606030504020204" pitchFamily="34" charset="0"/>
                <a:cs typeface="Open Sans" panose="020B0606030504020204" pitchFamily="34" charset="0"/>
              </a:rPr>
              <a:t>-LP of the Interreg CE – </a:t>
            </a:r>
            <a:r>
              <a:rPr lang="en-US" sz="1600" b="1" i="1" dirty="0" err="1">
                <a:latin typeface="Open Sans" panose="020B0606030504020204" pitchFamily="34" charset="0"/>
                <a:ea typeface="Open Sans" panose="020B0606030504020204" pitchFamily="34" charset="0"/>
                <a:cs typeface="Open Sans" panose="020B0606030504020204" pitchFamily="34" charset="0"/>
              </a:rPr>
              <a:t>CitiEnGov</a:t>
            </a:r>
            <a:r>
              <a:rPr lang="en-US" sz="1600" b="1" i="1" dirty="0">
                <a:latin typeface="Open Sans" panose="020B0606030504020204" pitchFamily="34" charset="0"/>
                <a:ea typeface="Open Sans" panose="020B0606030504020204" pitchFamily="34" charset="0"/>
                <a:cs typeface="Open Sans" panose="020B0606030504020204" pitchFamily="34" charset="0"/>
              </a:rPr>
              <a:t>:</a:t>
            </a:r>
            <a:r>
              <a:rPr lang="en-US" sz="1600" dirty="0">
                <a:latin typeface="Open Sans" panose="020B0606030504020204" pitchFamily="34" charset="0"/>
                <a:ea typeface="Open Sans" panose="020B0606030504020204" pitchFamily="34" charset="0"/>
                <a:cs typeface="Open Sans" panose="020B0606030504020204" pitchFamily="34" charset="0"/>
              </a:rPr>
              <a:t> improve a better management of sustainable energy (energy efficiency and renewable energy) and climate change mitigation amongst public administration in Central EU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b="1" i="1" dirty="0">
                <a:latin typeface="Open Sans" panose="020B0606030504020204" pitchFamily="34" charset="0"/>
                <a:ea typeface="Open Sans" panose="020B0606030504020204" pitchFamily="34" charset="0"/>
                <a:cs typeface="Open Sans" panose="020B0606030504020204" pitchFamily="34" charset="0"/>
              </a:rPr>
              <a:t>-LP of the Interreg MED - Green Mind:</a:t>
            </a:r>
            <a:r>
              <a:rPr lang="en-US" sz="1600" dirty="0">
                <a:latin typeface="Open Sans" panose="020B0606030504020204" pitchFamily="34" charset="0"/>
                <a:ea typeface="Open Sans" panose="020B0606030504020204" pitchFamily="34" charset="0"/>
                <a:cs typeface="Open Sans" panose="020B0606030504020204" pitchFamily="34" charset="0"/>
              </a:rPr>
              <a:t> support SMEs in exploiting the market opportunities for green &amp; smart mobility products and services in MED area</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b="1" i="1" dirty="0">
                <a:latin typeface="Open Sans" panose="020B0606030504020204" pitchFamily="34" charset="0"/>
                <a:ea typeface="Open Sans" panose="020B0606030504020204" pitchFamily="34" charset="0"/>
                <a:cs typeface="Open Sans" panose="020B0606030504020204" pitchFamily="34" charset="0"/>
              </a:rPr>
              <a:t>-PP of the LIFE – Iris:  </a:t>
            </a:r>
            <a:r>
              <a:rPr lang="en-US" sz="1600" dirty="0">
                <a:latin typeface="Open Sans" panose="020B0606030504020204" pitchFamily="34" charset="0"/>
                <a:ea typeface="Open Sans" panose="020B0606030504020204" pitchFamily="34" charset="0"/>
                <a:cs typeface="Open Sans" panose="020B0606030504020204" pitchFamily="34" charset="0"/>
              </a:rPr>
              <a:t>support SMEs in becoming more resilient to climate change through implementation of climate adaption plans </a:t>
            </a:r>
          </a:p>
          <a:p>
            <a:endParaRPr lang="en-US" sz="1600" b="1" i="1" dirty="0">
              <a:latin typeface="Open Sans" panose="020B0606030504020204" pitchFamily="34" charset="0"/>
              <a:ea typeface="Open Sans" panose="020B0606030504020204" pitchFamily="34" charset="0"/>
              <a:cs typeface="Open Sans" panose="020B0606030504020204" pitchFamily="34" charset="0"/>
            </a:endParaRPr>
          </a:p>
          <a:p>
            <a:r>
              <a:rPr lang="en-US" sz="1600" b="1" i="1" dirty="0">
                <a:latin typeface="Open Sans" panose="020B0606030504020204" pitchFamily="34" charset="0"/>
                <a:ea typeface="Open Sans" panose="020B0606030504020204" pitchFamily="34" charset="0"/>
                <a:cs typeface="Open Sans" panose="020B0606030504020204" pitchFamily="34" charset="0"/>
              </a:rPr>
              <a:t>-PP of the INTERREG CE TARGET-CE : </a:t>
            </a:r>
            <a:r>
              <a:rPr lang="en-US" sz="1600" dirty="0">
                <a:latin typeface="Open Sans" panose="020B0606030504020204" pitchFamily="34" charset="0"/>
                <a:ea typeface="Open Sans" panose="020B0606030504020204" pitchFamily="34" charset="0"/>
                <a:cs typeface="Open Sans" panose="020B0606030504020204" pitchFamily="34" charset="0"/>
              </a:rPr>
              <a:t>capitalizing and exploiting energy efficiency solutions throughout cooperation in Central European cities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b="1" i="1" dirty="0">
                <a:latin typeface="Open Sans" panose="020B0606030504020204" pitchFamily="34" charset="0"/>
                <a:ea typeface="Open Sans" panose="020B0606030504020204" pitchFamily="34" charset="0"/>
                <a:cs typeface="Open Sans" panose="020B0606030504020204" pitchFamily="34" charset="0"/>
              </a:rPr>
              <a:t>-PP of the UIA – Air Break:</a:t>
            </a:r>
            <a:r>
              <a:rPr lang="en-US" sz="1600" dirty="0">
                <a:latin typeface="Open Sans" panose="020B0606030504020204" pitchFamily="34" charset="0"/>
                <a:ea typeface="Open Sans" panose="020B0606030504020204" pitchFamily="34" charset="0"/>
                <a:cs typeface="Open Sans" panose="020B0606030504020204" pitchFamily="34" charset="0"/>
              </a:rPr>
              <a:t> improve air quality in Ferrara through innovative actions on clean commuting and sustainable mobility and the involvement of citizens and stakeholders of the territory</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b="1" i="1" dirty="0">
                <a:latin typeface="Open Sans" panose="020B0606030504020204" pitchFamily="34" charset="0"/>
                <a:ea typeface="Open Sans" panose="020B0606030504020204" pitchFamily="34" charset="0"/>
                <a:cs typeface="Open Sans" panose="020B0606030504020204" pitchFamily="34" charset="0"/>
              </a:rPr>
              <a:t>-PP of the Horizon2020 – USAGE: </a:t>
            </a:r>
            <a:r>
              <a:rPr lang="en-US" sz="1600" dirty="0">
                <a:latin typeface="Open Sans" panose="020B0606030504020204" pitchFamily="34" charset="0"/>
                <a:ea typeface="Open Sans" panose="020B0606030504020204" pitchFamily="34" charset="0"/>
                <a:cs typeface="Open Sans" panose="020B0606030504020204" pitchFamily="34" charset="0"/>
              </a:rPr>
              <a:t>provide solutions to make available environmental and climate data at city level</a:t>
            </a: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sp>
        <p:nvSpPr>
          <p:cNvPr id="2" name="CasellaDiTesto 1">
            <a:extLst>
              <a:ext uri="{FF2B5EF4-FFF2-40B4-BE49-F238E27FC236}">
                <a16:creationId xmlns:a16="http://schemas.microsoft.com/office/drawing/2014/main" id="{549B5899-96AB-D9F5-007B-5CEC3F56B827}"/>
              </a:ext>
            </a:extLst>
          </p:cNvPr>
          <p:cNvSpPr txBox="1"/>
          <p:nvPr/>
        </p:nvSpPr>
        <p:spPr>
          <a:xfrm>
            <a:off x="1291236" y="1123144"/>
            <a:ext cx="6096000" cy="461665"/>
          </a:xfrm>
          <a:prstGeom prst="rect">
            <a:avLst/>
          </a:prstGeom>
          <a:noFill/>
        </p:spPr>
        <p:txBody>
          <a:bodyPr wrap="square">
            <a:spAutoFit/>
          </a:bodyPr>
          <a:lstStyle/>
          <a:p>
            <a:r>
              <a:rPr kumimoji="0" lang="en-US" sz="2400" b="1" i="0" u="none" strike="noStrike" kern="1200" cap="none" spc="0" normalizeH="0" baseline="0" noProof="0" dirty="0">
                <a:ln>
                  <a:noFill/>
                </a:ln>
                <a:solidFill>
                  <a:srgbClr val="95C11F"/>
                </a:solidFill>
                <a:effectLst/>
                <a:uLnTx/>
                <a:uFillTx/>
                <a:latin typeface="Calibri" panose="020F0502020204030204"/>
                <a:ea typeface="Open Sans" panose="020B0606030504020204" pitchFamily="34" charset="0"/>
                <a:cs typeface="Open Sans" panose="020B0606030504020204" pitchFamily="34" charset="0"/>
              </a:rPr>
              <a:t>The latest EU projects on sustainability</a:t>
            </a:r>
            <a:endParaRPr lang="it-IT" dirty="0"/>
          </a:p>
        </p:txBody>
      </p:sp>
      <p:pic>
        <p:nvPicPr>
          <p:cNvPr id="4" name="Immagine 3" descr="Immagine che contiene testo, Carattere, logo, Elementi grafici&#10;&#10;Descrizione generata automaticamente">
            <a:extLst>
              <a:ext uri="{FF2B5EF4-FFF2-40B4-BE49-F238E27FC236}">
                <a16:creationId xmlns:a16="http://schemas.microsoft.com/office/drawing/2014/main" id="{BABB64B5-B60F-461D-0A82-D6752F33CDF9}"/>
              </a:ext>
            </a:extLst>
          </p:cNvPr>
          <p:cNvPicPr>
            <a:picLocks noChangeAspect="1"/>
          </p:cNvPicPr>
          <p:nvPr/>
        </p:nvPicPr>
        <p:blipFill>
          <a:blip r:embed="rId5"/>
          <a:stretch>
            <a:fillRect/>
          </a:stretch>
        </p:blipFill>
        <p:spPr>
          <a:xfrm>
            <a:off x="209992" y="4604542"/>
            <a:ext cx="1081244" cy="465749"/>
          </a:xfrm>
          <a:prstGeom prst="rect">
            <a:avLst/>
          </a:prstGeom>
        </p:spPr>
      </p:pic>
      <p:pic>
        <p:nvPicPr>
          <p:cNvPr id="6" name="Immagine 5" descr="Immagine che contiene testo, Carattere, logo, Elementi grafici&#10;&#10;Descrizione generata automaticamente">
            <a:extLst>
              <a:ext uri="{FF2B5EF4-FFF2-40B4-BE49-F238E27FC236}">
                <a16:creationId xmlns:a16="http://schemas.microsoft.com/office/drawing/2014/main" id="{A67B0344-BD08-2386-5146-8C2FE0FFA13F}"/>
              </a:ext>
            </a:extLst>
          </p:cNvPr>
          <p:cNvPicPr>
            <a:picLocks noChangeAspect="1"/>
          </p:cNvPicPr>
          <p:nvPr/>
        </p:nvPicPr>
        <p:blipFill>
          <a:blip r:embed="rId6"/>
          <a:stretch>
            <a:fillRect/>
          </a:stretch>
        </p:blipFill>
        <p:spPr>
          <a:xfrm>
            <a:off x="209992" y="3896717"/>
            <a:ext cx="1081244" cy="401534"/>
          </a:xfrm>
          <a:prstGeom prst="rect">
            <a:avLst/>
          </a:prstGeom>
        </p:spPr>
      </p:pic>
      <p:pic>
        <p:nvPicPr>
          <p:cNvPr id="9" name="Immagine 8">
            <a:extLst>
              <a:ext uri="{FF2B5EF4-FFF2-40B4-BE49-F238E27FC236}">
                <a16:creationId xmlns:a16="http://schemas.microsoft.com/office/drawing/2014/main" id="{9087A14A-8D7F-E1F5-745D-593BE4D938FE}"/>
              </a:ext>
            </a:extLst>
          </p:cNvPr>
          <p:cNvPicPr>
            <a:picLocks noChangeAspect="1"/>
          </p:cNvPicPr>
          <p:nvPr/>
        </p:nvPicPr>
        <p:blipFill>
          <a:blip r:embed="rId7"/>
          <a:stretch>
            <a:fillRect/>
          </a:stretch>
        </p:blipFill>
        <p:spPr>
          <a:xfrm>
            <a:off x="174292" y="2465009"/>
            <a:ext cx="1152643" cy="411344"/>
          </a:xfrm>
          <a:prstGeom prst="rect">
            <a:avLst/>
          </a:prstGeom>
        </p:spPr>
      </p:pic>
      <p:pic>
        <p:nvPicPr>
          <p:cNvPr id="11" name="Immagine 10" descr="Immagine che contiene testo, Carattere, logo, Elementi grafici&#10;&#10;Descrizione generata automaticamente">
            <a:extLst>
              <a:ext uri="{FF2B5EF4-FFF2-40B4-BE49-F238E27FC236}">
                <a16:creationId xmlns:a16="http://schemas.microsoft.com/office/drawing/2014/main" id="{B5881A20-2ED3-BC61-092D-C343923B6453}"/>
              </a:ext>
            </a:extLst>
          </p:cNvPr>
          <p:cNvPicPr>
            <a:picLocks noChangeAspect="1"/>
          </p:cNvPicPr>
          <p:nvPr/>
        </p:nvPicPr>
        <p:blipFill>
          <a:blip r:embed="rId8"/>
          <a:stretch>
            <a:fillRect/>
          </a:stretch>
        </p:blipFill>
        <p:spPr>
          <a:xfrm>
            <a:off x="120688" y="3112388"/>
            <a:ext cx="1206247" cy="548294"/>
          </a:xfrm>
          <a:prstGeom prst="rect">
            <a:avLst/>
          </a:prstGeom>
        </p:spPr>
      </p:pic>
      <p:pic>
        <p:nvPicPr>
          <p:cNvPr id="13" name="Immagine 12" descr="Immagine che contiene design, Carattere, Elementi grafici, testo&#10;&#10;Descrizione generata automaticamente">
            <a:extLst>
              <a:ext uri="{FF2B5EF4-FFF2-40B4-BE49-F238E27FC236}">
                <a16:creationId xmlns:a16="http://schemas.microsoft.com/office/drawing/2014/main" id="{98DB6A6F-E3A4-1752-9D4C-46CE03E975BB}"/>
              </a:ext>
            </a:extLst>
          </p:cNvPr>
          <p:cNvPicPr>
            <a:picLocks noChangeAspect="1"/>
          </p:cNvPicPr>
          <p:nvPr/>
        </p:nvPicPr>
        <p:blipFill>
          <a:blip r:embed="rId9"/>
          <a:stretch>
            <a:fillRect/>
          </a:stretch>
        </p:blipFill>
        <p:spPr>
          <a:xfrm>
            <a:off x="302637" y="5260327"/>
            <a:ext cx="969589" cy="594572"/>
          </a:xfrm>
          <a:prstGeom prst="rect">
            <a:avLst/>
          </a:prstGeom>
        </p:spPr>
      </p:pic>
      <p:pic>
        <p:nvPicPr>
          <p:cNvPr id="15" name="Immagine 14" descr="Immagine che contiene testo, Carattere, Elementi grafici, logo&#10;&#10;Descrizione generata automaticamente">
            <a:extLst>
              <a:ext uri="{FF2B5EF4-FFF2-40B4-BE49-F238E27FC236}">
                <a16:creationId xmlns:a16="http://schemas.microsoft.com/office/drawing/2014/main" id="{36578828-752D-7A04-046B-77498F797002}"/>
              </a:ext>
            </a:extLst>
          </p:cNvPr>
          <p:cNvPicPr>
            <a:picLocks noChangeAspect="1"/>
          </p:cNvPicPr>
          <p:nvPr/>
        </p:nvPicPr>
        <p:blipFill>
          <a:blip r:embed="rId10"/>
          <a:stretch>
            <a:fillRect/>
          </a:stretch>
        </p:blipFill>
        <p:spPr>
          <a:xfrm>
            <a:off x="403856" y="5946256"/>
            <a:ext cx="767149" cy="537248"/>
          </a:xfrm>
          <a:prstGeom prst="rect">
            <a:avLst/>
          </a:prstGeom>
        </p:spPr>
      </p:pic>
    </p:spTree>
    <p:extLst>
      <p:ext uri="{BB962C8B-B14F-4D97-AF65-F5344CB8AC3E}">
        <p14:creationId xmlns:p14="http://schemas.microsoft.com/office/powerpoint/2010/main" val="50044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3600" b="1" dirty="0">
                <a:latin typeface="Open Sans" panose="020B0606030504020204" pitchFamily="34" charset="0"/>
                <a:ea typeface="Open Sans" panose="020B0606030504020204" pitchFamily="34" charset="0"/>
                <a:cs typeface="Open Sans" panose="020B0606030504020204" pitchFamily="34" charset="0"/>
              </a:rPr>
              <a:t>What we want to achieve?</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C4C1F54-5C40-CDA4-AA5E-06F2ACF19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8150" y="516668"/>
            <a:ext cx="1247582" cy="1137501"/>
          </a:xfrm>
          <a:prstGeom prst="rect">
            <a:avLst/>
          </a:prstGeom>
        </p:spPr>
      </p:pic>
      <p:pic>
        <p:nvPicPr>
          <p:cNvPr id="2" name="Immagine 1">
            <a:extLst>
              <a:ext uri="{FF2B5EF4-FFF2-40B4-BE49-F238E27FC236}">
                <a16:creationId xmlns:a16="http://schemas.microsoft.com/office/drawing/2014/main" id="{80180DC4-D2EE-03F9-3308-DDFA3CADED79}"/>
              </a:ext>
            </a:extLst>
          </p:cNvPr>
          <p:cNvPicPr>
            <a:picLocks noChangeAspect="1"/>
          </p:cNvPicPr>
          <p:nvPr/>
        </p:nvPicPr>
        <p:blipFill>
          <a:blip r:embed="rId5"/>
          <a:stretch>
            <a:fillRect/>
          </a:stretch>
        </p:blipFill>
        <p:spPr>
          <a:xfrm>
            <a:off x="3155629" y="4839288"/>
            <a:ext cx="1937368" cy="1704393"/>
          </a:xfrm>
          <a:prstGeom prst="rect">
            <a:avLst/>
          </a:prstGeom>
        </p:spPr>
      </p:pic>
      <p:pic>
        <p:nvPicPr>
          <p:cNvPr id="3" name="Immagine 2">
            <a:extLst>
              <a:ext uri="{FF2B5EF4-FFF2-40B4-BE49-F238E27FC236}">
                <a16:creationId xmlns:a16="http://schemas.microsoft.com/office/drawing/2014/main" id="{55FE403C-C5B9-4113-E675-35C8A514A0C6}"/>
              </a:ext>
            </a:extLst>
          </p:cNvPr>
          <p:cNvPicPr>
            <a:picLocks noChangeAspect="1"/>
          </p:cNvPicPr>
          <p:nvPr/>
        </p:nvPicPr>
        <p:blipFill>
          <a:blip r:embed="rId6"/>
          <a:stretch>
            <a:fillRect/>
          </a:stretch>
        </p:blipFill>
        <p:spPr>
          <a:xfrm>
            <a:off x="5444640" y="4839288"/>
            <a:ext cx="1916290" cy="1692309"/>
          </a:xfrm>
          <a:prstGeom prst="rect">
            <a:avLst/>
          </a:prstGeom>
        </p:spPr>
      </p:pic>
      <p:pic>
        <p:nvPicPr>
          <p:cNvPr id="4" name="Immagine 3">
            <a:extLst>
              <a:ext uri="{FF2B5EF4-FFF2-40B4-BE49-F238E27FC236}">
                <a16:creationId xmlns:a16="http://schemas.microsoft.com/office/drawing/2014/main" id="{DF91D677-E409-E311-5DEF-F820C0D7E2B1}"/>
              </a:ext>
            </a:extLst>
          </p:cNvPr>
          <p:cNvPicPr>
            <a:picLocks noChangeAspect="1"/>
          </p:cNvPicPr>
          <p:nvPr/>
        </p:nvPicPr>
        <p:blipFill>
          <a:blip r:embed="rId5"/>
          <a:stretch>
            <a:fillRect/>
          </a:stretch>
        </p:blipFill>
        <p:spPr>
          <a:xfrm>
            <a:off x="7734264" y="4839288"/>
            <a:ext cx="1916290" cy="1685850"/>
          </a:xfrm>
          <a:prstGeom prst="rect">
            <a:avLst/>
          </a:prstGeom>
        </p:spPr>
      </p:pic>
      <p:pic>
        <p:nvPicPr>
          <p:cNvPr id="5" name="Immagine 4">
            <a:extLst>
              <a:ext uri="{FF2B5EF4-FFF2-40B4-BE49-F238E27FC236}">
                <a16:creationId xmlns:a16="http://schemas.microsoft.com/office/drawing/2014/main" id="{FD229A38-4108-F369-2145-720ADED6B089}"/>
              </a:ext>
            </a:extLst>
          </p:cNvPr>
          <p:cNvPicPr>
            <a:picLocks noChangeAspect="1"/>
          </p:cNvPicPr>
          <p:nvPr/>
        </p:nvPicPr>
        <p:blipFill>
          <a:blip r:embed="rId6"/>
          <a:stretch>
            <a:fillRect/>
          </a:stretch>
        </p:blipFill>
        <p:spPr>
          <a:xfrm>
            <a:off x="9933402" y="4828996"/>
            <a:ext cx="1908976" cy="1685850"/>
          </a:xfrm>
          <a:prstGeom prst="rect">
            <a:avLst/>
          </a:prstGeom>
        </p:spPr>
      </p:pic>
      <p:sp>
        <p:nvSpPr>
          <p:cNvPr id="6" name="CasellaDiTesto 5">
            <a:extLst>
              <a:ext uri="{FF2B5EF4-FFF2-40B4-BE49-F238E27FC236}">
                <a16:creationId xmlns:a16="http://schemas.microsoft.com/office/drawing/2014/main" id="{EAF7EA34-2CF4-1015-AB3C-0B8BA29EA83D}"/>
              </a:ext>
            </a:extLst>
          </p:cNvPr>
          <p:cNvSpPr txBox="1"/>
          <p:nvPr/>
        </p:nvSpPr>
        <p:spPr>
          <a:xfrm>
            <a:off x="3070634" y="5275985"/>
            <a:ext cx="2097262" cy="830997"/>
          </a:xfrm>
          <a:prstGeom prst="rect">
            <a:avLst/>
          </a:prstGeom>
          <a:noFill/>
        </p:spPr>
        <p:txBody>
          <a:bodyPr wrap="square" rtlCol="0">
            <a:spAutoFit/>
          </a:bodyPr>
          <a:lstStyle/>
          <a:p>
            <a:pPr algn="ctr"/>
            <a:r>
              <a:rPr lang="it-IT" sz="1600" b="1" dirty="0">
                <a:latin typeface="Open Sans" panose="020B0606030504020204" pitchFamily="34" charset="0"/>
                <a:ea typeface="Open Sans" panose="020B0606030504020204" pitchFamily="34" charset="0"/>
                <a:cs typeface="Open Sans" panose="020B0606030504020204" pitchFamily="34" charset="0"/>
              </a:rPr>
              <a:t>Local </a:t>
            </a:r>
            <a:r>
              <a:rPr lang="it-IT" sz="1600" b="1" dirty="0" err="1">
                <a:latin typeface="Open Sans" panose="020B0606030504020204" pitchFamily="34" charset="0"/>
                <a:ea typeface="Open Sans" panose="020B0606030504020204" pitchFamily="34" charset="0"/>
                <a:cs typeface="Open Sans" panose="020B0606030504020204" pitchFamily="34" charset="0"/>
              </a:rPr>
              <a:t>authorities</a:t>
            </a:r>
            <a:r>
              <a:rPr lang="it-IT" sz="1600" b="1" dirty="0">
                <a:latin typeface="Open Sans" panose="020B0606030504020204" pitchFamily="34" charset="0"/>
                <a:ea typeface="Open Sans" panose="020B0606030504020204" pitchFamily="34" charset="0"/>
                <a:cs typeface="Open Sans" panose="020B0606030504020204" pitchFamily="34" charset="0"/>
              </a:rPr>
              <a:t> (</a:t>
            </a:r>
            <a:r>
              <a:rPr lang="it-IT" sz="1600" b="1" dirty="0" err="1">
                <a:latin typeface="Open Sans" panose="020B0606030504020204" pitchFamily="34" charset="0"/>
                <a:ea typeface="Open Sans" panose="020B0606030504020204" pitchFamily="34" charset="0"/>
                <a:cs typeface="Open Sans" panose="020B0606030504020204" pitchFamily="34" charset="0"/>
              </a:rPr>
              <a:t>municipalities</a:t>
            </a:r>
            <a:r>
              <a:rPr lang="it-IT" sz="1600" b="1" dirty="0">
                <a:latin typeface="Open Sans" panose="020B0606030504020204" pitchFamily="34" charset="0"/>
                <a:ea typeface="Open Sans" panose="020B0606030504020204" pitchFamily="34" charset="0"/>
                <a:cs typeface="Open Sans" panose="020B0606030504020204" pitchFamily="34" charset="0"/>
              </a:rPr>
              <a:t>, province)</a:t>
            </a:r>
          </a:p>
        </p:txBody>
      </p:sp>
      <p:sp>
        <p:nvSpPr>
          <p:cNvPr id="7" name="CasellaDiTesto 6">
            <a:extLst>
              <a:ext uri="{FF2B5EF4-FFF2-40B4-BE49-F238E27FC236}">
                <a16:creationId xmlns:a16="http://schemas.microsoft.com/office/drawing/2014/main" id="{708166CF-3A45-4E1D-E5D0-CC9C185AE235}"/>
              </a:ext>
            </a:extLst>
          </p:cNvPr>
          <p:cNvSpPr txBox="1"/>
          <p:nvPr/>
        </p:nvSpPr>
        <p:spPr>
          <a:xfrm>
            <a:off x="5343717" y="5132166"/>
            <a:ext cx="2097262" cy="1077218"/>
          </a:xfrm>
          <a:prstGeom prst="rect">
            <a:avLst/>
          </a:prstGeom>
          <a:noFill/>
        </p:spPr>
        <p:txBody>
          <a:bodyPr wrap="square" rtlCol="0">
            <a:spAutoFit/>
          </a:bodyPr>
          <a:lstStyle/>
          <a:p>
            <a:pPr algn="ctr"/>
            <a:r>
              <a:rPr lang="it-IT" sz="1600" b="1" dirty="0">
                <a:latin typeface="Open Sans" panose="020B0606030504020204" pitchFamily="34" charset="0"/>
                <a:ea typeface="Open Sans" panose="020B0606030504020204" pitchFamily="34" charset="0"/>
                <a:cs typeface="Open Sans" panose="020B0606030504020204" pitchFamily="34" charset="0"/>
              </a:rPr>
              <a:t>Trade </a:t>
            </a:r>
          </a:p>
          <a:p>
            <a:pPr algn="ctr"/>
            <a:r>
              <a:rPr lang="it-IT" sz="1600" b="1" dirty="0" err="1">
                <a:latin typeface="Open Sans" panose="020B0606030504020204" pitchFamily="34" charset="0"/>
                <a:ea typeface="Open Sans" panose="020B0606030504020204" pitchFamily="34" charset="0"/>
                <a:cs typeface="Open Sans" panose="020B0606030504020204" pitchFamily="34" charset="0"/>
              </a:rPr>
              <a:t>associations</a:t>
            </a:r>
            <a:r>
              <a:rPr lang="it-IT" sz="1600" b="1" dirty="0">
                <a:latin typeface="Open Sans" panose="020B0606030504020204" pitchFamily="34" charset="0"/>
                <a:ea typeface="Open Sans" panose="020B0606030504020204" pitchFamily="34" charset="0"/>
                <a:cs typeface="Open Sans" panose="020B0606030504020204" pitchFamily="34" charset="0"/>
              </a:rPr>
              <a:t>, </a:t>
            </a:r>
          </a:p>
          <a:p>
            <a:pPr algn="ctr"/>
            <a:r>
              <a:rPr lang="it-IT" sz="1600" b="1" dirty="0">
                <a:latin typeface="Open Sans" panose="020B0606030504020204" pitchFamily="34" charset="0"/>
                <a:ea typeface="Open Sans" panose="020B0606030504020204" pitchFamily="34" charset="0"/>
                <a:cs typeface="Open Sans" panose="020B0606030504020204" pitchFamily="34" charset="0"/>
              </a:rPr>
              <a:t>public services providers </a:t>
            </a:r>
          </a:p>
        </p:txBody>
      </p:sp>
      <p:sp>
        <p:nvSpPr>
          <p:cNvPr id="9" name="CasellaDiTesto 8">
            <a:extLst>
              <a:ext uri="{FF2B5EF4-FFF2-40B4-BE49-F238E27FC236}">
                <a16:creationId xmlns:a16="http://schemas.microsoft.com/office/drawing/2014/main" id="{63437C2C-4879-5544-3EE0-0279C2FA1ABA}"/>
              </a:ext>
            </a:extLst>
          </p:cNvPr>
          <p:cNvSpPr txBox="1"/>
          <p:nvPr/>
        </p:nvSpPr>
        <p:spPr>
          <a:xfrm>
            <a:off x="7643778" y="5132166"/>
            <a:ext cx="2097262" cy="1077218"/>
          </a:xfrm>
          <a:prstGeom prst="rect">
            <a:avLst/>
          </a:prstGeom>
          <a:noFill/>
        </p:spPr>
        <p:txBody>
          <a:bodyPr wrap="square" rtlCol="0">
            <a:sp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Education </a:t>
            </a:r>
          </a:p>
          <a:p>
            <a:pPr algn="ctr"/>
            <a:r>
              <a:rPr lang="en-US" sz="1600" b="1" dirty="0">
                <a:latin typeface="Open Sans" panose="020B0606030504020204" pitchFamily="34" charset="0"/>
                <a:ea typeface="Open Sans" panose="020B0606030504020204" pitchFamily="34" charset="0"/>
                <a:cs typeface="Open Sans" panose="020B0606030504020204" pitchFamily="34" charset="0"/>
              </a:rPr>
              <a:t>and training </a:t>
            </a:r>
            <a:r>
              <a:rPr lang="en-US" sz="1600" b="1" dirty="0" err="1">
                <a:latin typeface="Open Sans" panose="020B0606030504020204" pitchFamily="34" charset="0"/>
                <a:ea typeface="Open Sans" panose="020B0606030504020204" pitchFamily="34" charset="0"/>
                <a:cs typeface="Open Sans" panose="020B0606030504020204" pitchFamily="34" charset="0"/>
              </a:rPr>
              <a:t>organisations</a:t>
            </a:r>
            <a:r>
              <a:rPr lang="en-US" sz="1600" b="1" dirty="0">
                <a:latin typeface="Open Sans" panose="020B0606030504020204" pitchFamily="34" charset="0"/>
                <a:ea typeface="Open Sans" panose="020B0606030504020204" pitchFamily="34" charset="0"/>
                <a:cs typeface="Open Sans" panose="020B0606030504020204" pitchFamily="34" charset="0"/>
              </a:rPr>
              <a:t> (University)</a:t>
            </a:r>
            <a:endParaRPr lang="it-IT"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CasellaDiTesto 9">
            <a:extLst>
              <a:ext uri="{FF2B5EF4-FFF2-40B4-BE49-F238E27FC236}">
                <a16:creationId xmlns:a16="http://schemas.microsoft.com/office/drawing/2014/main" id="{4D1AABB1-D974-6150-7574-C6DF48CA82FF}"/>
              </a:ext>
            </a:extLst>
          </p:cNvPr>
          <p:cNvSpPr txBox="1"/>
          <p:nvPr/>
        </p:nvSpPr>
        <p:spPr>
          <a:xfrm>
            <a:off x="9901274" y="5133312"/>
            <a:ext cx="1973232" cy="1077218"/>
          </a:xfrm>
          <a:prstGeom prst="rect">
            <a:avLst/>
          </a:prstGeom>
          <a:noFill/>
        </p:spPr>
        <p:txBody>
          <a:bodyPr wrap="square" rtlCol="0">
            <a:sp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Regional development agencies, enterprises</a:t>
            </a:r>
            <a:endParaRPr lang="it-IT"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CasellaDiTesto 11">
            <a:extLst>
              <a:ext uri="{FF2B5EF4-FFF2-40B4-BE49-F238E27FC236}">
                <a16:creationId xmlns:a16="http://schemas.microsoft.com/office/drawing/2014/main" id="{7218BE82-7CEF-E559-9E8F-B236CAB24055}"/>
              </a:ext>
            </a:extLst>
          </p:cNvPr>
          <p:cNvSpPr txBox="1"/>
          <p:nvPr/>
        </p:nvSpPr>
        <p:spPr>
          <a:xfrm>
            <a:off x="1344979" y="1705351"/>
            <a:ext cx="6096000" cy="830997"/>
          </a:xfrm>
          <a:prstGeom prst="rect">
            <a:avLst/>
          </a:prstGeom>
          <a:noFill/>
        </p:spPr>
        <p:txBody>
          <a:bodyPr wrap="square">
            <a:spAutoFit/>
          </a:bodyPr>
          <a:lstStyle/>
          <a:p>
            <a:r>
              <a:rPr lang="en-US" sz="1600" dirty="0">
                <a:solidFill>
                  <a:srgbClr val="212121"/>
                </a:solidFill>
                <a:latin typeface="Open Sans" panose="020B0606030504020204" pitchFamily="34" charset="0"/>
                <a:ea typeface="Open Sans" panose="020B0606030504020204" pitchFamily="34" charset="0"/>
                <a:cs typeface="Open Sans" panose="020B0606030504020204" pitchFamily="34" charset="0"/>
              </a:rPr>
              <a:t>T</a:t>
            </a:r>
            <a:r>
              <a:rPr lang="en-US" sz="16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ackle energy poverty and climate change through awareness-raising actions for citizens and policy makers on renewable energies </a:t>
            </a:r>
            <a:endParaRPr lang="it-IT"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Immagine 12">
            <a:extLst>
              <a:ext uri="{FF2B5EF4-FFF2-40B4-BE49-F238E27FC236}">
                <a16:creationId xmlns:a16="http://schemas.microsoft.com/office/drawing/2014/main" id="{9D8EFF88-7129-CA48-0853-742CCF5B1B83}"/>
              </a:ext>
            </a:extLst>
          </p:cNvPr>
          <p:cNvPicPr>
            <a:picLocks noChangeAspect="1"/>
          </p:cNvPicPr>
          <p:nvPr/>
        </p:nvPicPr>
        <p:blipFill>
          <a:blip r:embed="rId7"/>
          <a:stretch>
            <a:fillRect/>
          </a:stretch>
        </p:blipFill>
        <p:spPr>
          <a:xfrm rot="16200000">
            <a:off x="921537" y="1878490"/>
            <a:ext cx="286537" cy="280440"/>
          </a:xfrm>
          <a:prstGeom prst="rect">
            <a:avLst/>
          </a:prstGeom>
        </p:spPr>
      </p:pic>
      <p:sp>
        <p:nvSpPr>
          <p:cNvPr id="15" name="CasellaDiTesto 14">
            <a:extLst>
              <a:ext uri="{FF2B5EF4-FFF2-40B4-BE49-F238E27FC236}">
                <a16:creationId xmlns:a16="http://schemas.microsoft.com/office/drawing/2014/main" id="{CCBC98E9-4F86-3DC3-8F09-4BF03DB9760C}"/>
              </a:ext>
            </a:extLst>
          </p:cNvPr>
          <p:cNvSpPr txBox="1"/>
          <p:nvPr/>
        </p:nvSpPr>
        <p:spPr>
          <a:xfrm>
            <a:off x="1344979" y="2557546"/>
            <a:ext cx="6096000" cy="830997"/>
          </a:xfrm>
          <a:prstGeom prst="rect">
            <a:avLst/>
          </a:prstGeom>
          <a:noFill/>
        </p:spPr>
        <p:txBody>
          <a:bodyPr wrap="square">
            <a:spAutoFit/>
          </a:bodyPr>
          <a:lstStyle/>
          <a:p>
            <a:r>
              <a:rPr lang="en-US" sz="1600" dirty="0">
                <a:solidFill>
                  <a:srgbClr val="212121"/>
                </a:solidFill>
                <a:latin typeface="Open Sans" panose="020B0606030504020204" pitchFamily="34" charset="0"/>
                <a:ea typeface="Open Sans" panose="020B0606030504020204" pitchFamily="34" charset="0"/>
                <a:cs typeface="Open Sans" panose="020B0606030504020204" pitchFamily="34" charset="0"/>
              </a:rPr>
              <a:t>Inform on actions and measures to support and promote collective consumption and energy communities, as instruments to reduce energy costs</a:t>
            </a:r>
            <a:endParaRPr lang="it-IT" sz="16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Immagine 15">
            <a:extLst>
              <a:ext uri="{FF2B5EF4-FFF2-40B4-BE49-F238E27FC236}">
                <a16:creationId xmlns:a16="http://schemas.microsoft.com/office/drawing/2014/main" id="{5D13FE0D-0A2E-9919-78A8-FA54391355EE}"/>
              </a:ext>
            </a:extLst>
          </p:cNvPr>
          <p:cNvPicPr>
            <a:picLocks noChangeAspect="1"/>
          </p:cNvPicPr>
          <p:nvPr/>
        </p:nvPicPr>
        <p:blipFill>
          <a:blip r:embed="rId7"/>
          <a:stretch>
            <a:fillRect/>
          </a:stretch>
        </p:blipFill>
        <p:spPr>
          <a:xfrm rot="16200000">
            <a:off x="891699" y="2714918"/>
            <a:ext cx="286537" cy="280440"/>
          </a:xfrm>
          <a:prstGeom prst="rect">
            <a:avLst/>
          </a:prstGeom>
        </p:spPr>
      </p:pic>
      <p:pic>
        <p:nvPicPr>
          <p:cNvPr id="17" name="Immagine 16">
            <a:extLst>
              <a:ext uri="{FF2B5EF4-FFF2-40B4-BE49-F238E27FC236}">
                <a16:creationId xmlns:a16="http://schemas.microsoft.com/office/drawing/2014/main" id="{26746EC5-DDF9-9D5D-6972-4EAC57B9CE64}"/>
              </a:ext>
            </a:extLst>
          </p:cNvPr>
          <p:cNvPicPr>
            <a:picLocks noChangeAspect="1"/>
          </p:cNvPicPr>
          <p:nvPr/>
        </p:nvPicPr>
        <p:blipFill>
          <a:blip r:embed="rId7"/>
          <a:stretch>
            <a:fillRect/>
          </a:stretch>
        </p:blipFill>
        <p:spPr>
          <a:xfrm rot="16200000">
            <a:off x="882010" y="3551345"/>
            <a:ext cx="286537" cy="280440"/>
          </a:xfrm>
          <a:prstGeom prst="rect">
            <a:avLst/>
          </a:prstGeom>
        </p:spPr>
      </p:pic>
      <p:sp>
        <p:nvSpPr>
          <p:cNvPr id="18" name="CasellaDiTesto 17">
            <a:extLst>
              <a:ext uri="{FF2B5EF4-FFF2-40B4-BE49-F238E27FC236}">
                <a16:creationId xmlns:a16="http://schemas.microsoft.com/office/drawing/2014/main" id="{6E46B2E8-F59B-9D36-15D3-3A2425F2846E}"/>
              </a:ext>
            </a:extLst>
          </p:cNvPr>
          <p:cNvSpPr txBox="1"/>
          <p:nvPr/>
        </p:nvSpPr>
        <p:spPr>
          <a:xfrm>
            <a:off x="1344979" y="3522288"/>
            <a:ext cx="6096000" cy="338554"/>
          </a:xfrm>
          <a:prstGeom prst="rect">
            <a:avLst/>
          </a:prstGeom>
          <a:noFill/>
        </p:spPr>
        <p:txBody>
          <a:bodyPr wrap="square">
            <a:spAutoFit/>
          </a:bodyPr>
          <a:lstStyle/>
          <a:p>
            <a:r>
              <a:rPr lang="en-US" sz="1600" dirty="0">
                <a:solidFill>
                  <a:srgbClr val="212121"/>
                </a:solidFill>
                <a:latin typeface="Open Sans" panose="020B0606030504020204" pitchFamily="34" charset="0"/>
                <a:ea typeface="Open Sans" panose="020B0606030504020204" pitchFamily="34" charset="0"/>
                <a:cs typeface="Open Sans" panose="020B0606030504020204" pitchFamily="34" charset="0"/>
              </a:rPr>
              <a:t>Disseminate and share best practices, experiences exchanges</a:t>
            </a:r>
            <a:endParaRPr lang="it-IT" sz="16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Immagine 18">
            <a:extLst>
              <a:ext uri="{FF2B5EF4-FFF2-40B4-BE49-F238E27FC236}">
                <a16:creationId xmlns:a16="http://schemas.microsoft.com/office/drawing/2014/main" id="{D2ADE73E-EF94-B7E8-8D0A-BB69AEFB7791}"/>
              </a:ext>
            </a:extLst>
          </p:cNvPr>
          <p:cNvPicPr>
            <a:picLocks noChangeAspect="1"/>
          </p:cNvPicPr>
          <p:nvPr/>
        </p:nvPicPr>
        <p:blipFill>
          <a:blip r:embed="rId8"/>
          <a:stretch>
            <a:fillRect/>
          </a:stretch>
        </p:blipFill>
        <p:spPr>
          <a:xfrm>
            <a:off x="1550894" y="5473568"/>
            <a:ext cx="1275148" cy="417290"/>
          </a:xfrm>
          <a:prstGeom prst="rect">
            <a:avLst/>
          </a:prstGeom>
        </p:spPr>
      </p:pic>
      <p:pic>
        <p:nvPicPr>
          <p:cNvPr id="20" name="Immagine 19">
            <a:extLst>
              <a:ext uri="{FF2B5EF4-FFF2-40B4-BE49-F238E27FC236}">
                <a16:creationId xmlns:a16="http://schemas.microsoft.com/office/drawing/2014/main" id="{09919E2C-2808-941A-0E55-35B4D6BED7D0}"/>
              </a:ext>
            </a:extLst>
          </p:cNvPr>
          <p:cNvPicPr>
            <a:picLocks noChangeAspect="1"/>
          </p:cNvPicPr>
          <p:nvPr/>
        </p:nvPicPr>
        <p:blipFill>
          <a:blip r:embed="rId9"/>
          <a:stretch>
            <a:fillRect/>
          </a:stretch>
        </p:blipFill>
        <p:spPr>
          <a:xfrm rot="5400000">
            <a:off x="920796" y="4933102"/>
            <a:ext cx="1367771" cy="107577"/>
          </a:xfrm>
          <a:prstGeom prst="rect">
            <a:avLst/>
          </a:prstGeom>
        </p:spPr>
      </p:pic>
      <p:sp>
        <p:nvSpPr>
          <p:cNvPr id="21" name="CasellaDiTesto 20">
            <a:extLst>
              <a:ext uri="{FF2B5EF4-FFF2-40B4-BE49-F238E27FC236}">
                <a16:creationId xmlns:a16="http://schemas.microsoft.com/office/drawing/2014/main" id="{27C04042-AC87-B9FA-1144-29854E57A14F}"/>
              </a:ext>
            </a:extLst>
          </p:cNvPr>
          <p:cNvSpPr txBox="1"/>
          <p:nvPr/>
        </p:nvSpPr>
        <p:spPr>
          <a:xfrm>
            <a:off x="1690598" y="4262605"/>
            <a:ext cx="1676400" cy="738664"/>
          </a:xfrm>
          <a:prstGeom prst="rect">
            <a:avLst/>
          </a:prstGeom>
          <a:noFill/>
        </p:spPr>
        <p:txBody>
          <a:bodyPr wrap="square" rtlCol="0">
            <a:spAutoFit/>
          </a:bodyPr>
          <a:lstStyle/>
          <a:p>
            <a:pPr algn="l"/>
            <a:r>
              <a:rPr lang="it-IT" sz="14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How? Active </a:t>
            </a:r>
            <a:r>
              <a:rPr lang="it-IT" sz="1400" b="1" dirty="0" err="1">
                <a:solidFill>
                  <a:srgbClr val="95948B"/>
                </a:solidFill>
                <a:latin typeface="Open Sans" panose="020B0606030504020204" pitchFamily="34" charset="0"/>
                <a:ea typeface="Open Sans" panose="020B0606030504020204" pitchFamily="34" charset="0"/>
                <a:cs typeface="Open Sans" panose="020B0606030504020204" pitchFamily="34" charset="0"/>
              </a:rPr>
              <a:t>collaboration</a:t>
            </a:r>
            <a:r>
              <a:rPr lang="it-IT" sz="14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 </a:t>
            </a:r>
          </a:p>
          <a:p>
            <a:pPr algn="l"/>
            <a:r>
              <a:rPr lang="it-IT" sz="14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with stakeholders</a:t>
            </a:r>
          </a:p>
        </p:txBody>
      </p:sp>
    </p:spTree>
    <p:extLst>
      <p:ext uri="{BB962C8B-B14F-4D97-AF65-F5344CB8AC3E}">
        <p14:creationId xmlns:p14="http://schemas.microsoft.com/office/powerpoint/2010/main" val="65103147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1D2DF3EBC7804E8A2B82BBCDA4442D" ma:contentTypeVersion="16" ma:contentTypeDescription="Create a new document." ma:contentTypeScope="" ma:versionID="3c4b638baae15a5b444997fa80192f43">
  <xsd:schema xmlns:xsd="http://www.w3.org/2001/XMLSchema" xmlns:xs="http://www.w3.org/2001/XMLSchema" xmlns:p="http://schemas.microsoft.com/office/2006/metadata/properties" xmlns:ns2="ae1c26e0-bdd1-4ce2-bc5c-b06756f3bce7" xmlns:ns3="75680805-e956-4cde-b5e2-b05f91aa9d1d" targetNamespace="http://schemas.microsoft.com/office/2006/metadata/properties" ma:root="true" ma:fieldsID="50a472baa19f27197de283f39dd7ba95" ns2:_="" ns3:_="">
    <xsd:import namespace="ae1c26e0-bdd1-4ce2-bc5c-b06756f3bce7"/>
    <xsd:import namespace="75680805-e956-4cde-b5e2-b05f91aa9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c26e0-bdd1-4ce2-bc5c-b06756f3b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d59d95-237c-434b-8cac-eab795e7eb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680805-e956-4cde-b5e2-b05f91aa9d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f4ece0-f1e1-4b02-af4b-fb89e0005709}" ma:internalName="TaxCatchAll" ma:showField="CatchAllData" ma:web="75680805-e956-4cde-b5e2-b05f91aa9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5680805-e956-4cde-b5e2-b05f91aa9d1d" xsi:nil="true"/>
    <lcf76f155ced4ddcb4097134ff3c332f xmlns="ae1c26e0-bdd1-4ce2-bc5c-b06756f3bce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21E31-EDBE-42D2-9905-46D6272BE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c26e0-bdd1-4ce2-bc5c-b06756f3bce7"/>
    <ds:schemaRef ds:uri="75680805-e956-4cde-b5e2-b05f91aa9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3FC793-0237-4EB2-9E54-581B2D1B3CF6}">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ae1c26e0-bdd1-4ce2-bc5c-b06756f3bce7"/>
    <ds:schemaRef ds:uri="http://purl.org/dc/dcmitype/"/>
    <ds:schemaRef ds:uri="http://schemas.openxmlformats.org/package/2006/metadata/core-properties"/>
    <ds:schemaRef ds:uri="75680805-e956-4cde-b5e2-b05f91aa9d1d"/>
    <ds:schemaRef ds:uri="http://www.w3.org/XML/1998/namespace"/>
    <ds:schemaRef ds:uri="http://purl.org/dc/terms/"/>
  </ds:schemaRefs>
</ds:datastoreItem>
</file>

<file path=customXml/itemProps3.xml><?xml version="1.0" encoding="utf-8"?>
<ds:datastoreItem xmlns:ds="http://schemas.openxmlformats.org/officeDocument/2006/customXml" ds:itemID="{8EADCADD-F611-4F5C-BD5A-F3C3BD3F8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1216</TotalTime>
  <Words>916</Words>
  <Application>Microsoft Office PowerPoint</Application>
  <PresentationFormat>Widescreen</PresentationFormat>
  <Paragraphs>101</Paragraphs>
  <Slides>11</Slides>
  <Notes>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Open Sans</vt:lpstr>
      <vt:lpstr>Open Sans Semibold</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Giada Spadoni - Sipro spa</cp:lastModifiedBy>
  <cp:revision>18</cp:revision>
  <cp:lastPrinted>2023-05-10T09:08:31Z</cp:lastPrinted>
  <dcterms:created xsi:type="dcterms:W3CDTF">2021-10-28T12:22:03Z</dcterms:created>
  <dcterms:modified xsi:type="dcterms:W3CDTF">2023-05-10T11:24:18Z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0x010100311D2DF3EBC7804E8A2B82BBCDA4442D</vt:lpwstr>
  </property>
  <property fmtid="{D5CDD505-2E9C-101B-9397-08002B2CF9AE}" pid="3" name="MediaServiceImageTags">
    <vt:lpwstr/>
  </property>
</Properties>
</file>