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256" r:id="rId5"/>
    <p:sldId id="291" r:id="rId6"/>
    <p:sldId id="273" r:id="rId7"/>
    <p:sldId id="305" r:id="rId8"/>
    <p:sldId id="307" r:id="rId9"/>
    <p:sldId id="302" r:id="rId10"/>
    <p:sldId id="306" r:id="rId11"/>
    <p:sldId id="30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C21F"/>
    <a:srgbClr val="8DC63F"/>
    <a:srgbClr val="95C11F"/>
    <a:srgbClr val="95948B"/>
    <a:srgbClr val="ADCD65"/>
    <a:srgbClr val="02A984"/>
    <a:srgbClr val="4AB698"/>
    <a:srgbClr val="E31D44"/>
    <a:srgbClr val="EB5C62"/>
    <a:srgbClr val="DAD7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8FCA43-3565-014A-93AB-4FC629EFFEF1}" v="36" dt="2024-09-28T07:37:17.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69"/>
    <p:restoredTop sz="97867"/>
  </p:normalViewPr>
  <p:slideViewPr>
    <p:cSldViewPr snapToGrid="0" snapToObjects="1">
      <p:cViewPr varScale="1">
        <p:scale>
          <a:sx n="111" d="100"/>
          <a:sy n="111" d="100"/>
        </p:scale>
        <p:origin x="848"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70" d="100"/>
          <a:sy n="170" d="100"/>
        </p:scale>
        <p:origin x="735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234C5E-F7D7-2046-B4D3-FEAAD11E33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5943C7-AFFB-0A44-B14A-71AD8E924EF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9BFFEE-02C1-D34F-B368-531E7AF6C298}" type="datetimeFigureOut">
              <a:rPr lang="en-US" smtClean="0"/>
              <a:t>9/28/24</a:t>
            </a:fld>
            <a:endParaRPr lang="en-US"/>
          </a:p>
        </p:txBody>
      </p:sp>
      <p:sp>
        <p:nvSpPr>
          <p:cNvPr id="4" name="Footer Placeholder 3">
            <a:extLst>
              <a:ext uri="{FF2B5EF4-FFF2-40B4-BE49-F238E27FC236}">
                <a16:creationId xmlns:a16="http://schemas.microsoft.com/office/drawing/2014/main" id="{CDA366BF-BC85-4647-9A27-F5DBBF483D8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7A96A0-2516-2641-8F36-69962D37D7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05213F-2B90-9B46-AA6B-5C3A9C1784DF}" type="slidenum">
              <a:rPr lang="en-US" smtClean="0"/>
              <a:t>‹#›</a:t>
            </a:fld>
            <a:endParaRPr lang="en-US"/>
          </a:p>
        </p:txBody>
      </p:sp>
    </p:spTree>
    <p:extLst>
      <p:ext uri="{BB962C8B-B14F-4D97-AF65-F5344CB8AC3E}">
        <p14:creationId xmlns:p14="http://schemas.microsoft.com/office/powerpoint/2010/main" val="4291521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8AFC2-B9AD-9D45-A312-C31134993081}" type="datetimeFigureOut">
              <a:rPr lang="en-LU" smtClean="0"/>
              <a:t>9/28/24</a:t>
            </a:fld>
            <a:endParaRPr lang="en-L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E78849-6A58-5242-AAB8-69E086EC2380}" type="slidenum">
              <a:rPr lang="en-LU" smtClean="0"/>
              <a:t>‹#›</a:t>
            </a:fld>
            <a:endParaRPr lang="en-LU"/>
          </a:p>
        </p:txBody>
      </p:sp>
    </p:spTree>
    <p:extLst>
      <p:ext uri="{BB962C8B-B14F-4D97-AF65-F5344CB8AC3E}">
        <p14:creationId xmlns:p14="http://schemas.microsoft.com/office/powerpoint/2010/main" val="251828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E78849-6A58-5242-AAB8-69E086EC2380}" type="slidenum">
              <a:rPr lang="en-LU" smtClean="0"/>
              <a:t>1</a:t>
            </a:fld>
            <a:endParaRPr lang="en-LU"/>
          </a:p>
        </p:txBody>
      </p:sp>
    </p:spTree>
    <p:extLst>
      <p:ext uri="{BB962C8B-B14F-4D97-AF65-F5344CB8AC3E}">
        <p14:creationId xmlns:p14="http://schemas.microsoft.com/office/powerpoint/2010/main" val="2399395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E78849-6A58-5242-AAB8-69E086EC2380}" type="slidenum">
              <a:rPr lang="en-LU" smtClean="0"/>
              <a:t>2</a:t>
            </a:fld>
            <a:endParaRPr lang="en-LU"/>
          </a:p>
        </p:txBody>
      </p:sp>
    </p:spTree>
    <p:extLst>
      <p:ext uri="{BB962C8B-B14F-4D97-AF65-F5344CB8AC3E}">
        <p14:creationId xmlns:p14="http://schemas.microsoft.com/office/powerpoint/2010/main" val="2216814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fld id="{00E78849-6A58-5242-AAB8-69E086EC2380}" type="slidenum">
              <a:rPr lang="en-LU" smtClean="0"/>
              <a:t>6</a:t>
            </a:fld>
            <a:endParaRPr lang="en-LU"/>
          </a:p>
        </p:txBody>
      </p:sp>
    </p:spTree>
    <p:extLst>
      <p:ext uri="{BB962C8B-B14F-4D97-AF65-F5344CB8AC3E}">
        <p14:creationId xmlns:p14="http://schemas.microsoft.com/office/powerpoint/2010/main" val="233066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Title page">
    <p:spTree>
      <p:nvGrpSpPr>
        <p:cNvPr id="1" name=""/>
        <p:cNvGrpSpPr/>
        <p:nvPr/>
      </p:nvGrpSpPr>
      <p:grpSpPr>
        <a:xfrm>
          <a:off x="0" y="0"/>
          <a:ext cx="0" cy="0"/>
          <a:chOff x="0" y="0"/>
          <a:chExt cx="0" cy="0"/>
        </a:xfrm>
      </p:grpSpPr>
      <p:sp>
        <p:nvSpPr>
          <p:cNvPr id="8" name="PH nr">
            <a:extLst>
              <a:ext uri="{FF2B5EF4-FFF2-40B4-BE49-F238E27FC236}">
                <a16:creationId xmlns:a16="http://schemas.microsoft.com/office/drawing/2014/main" id="{39562968-8106-F841-9635-7E9E4D159A24}"/>
              </a:ext>
            </a:extLst>
          </p:cNvPr>
          <p:cNvSpPr>
            <a:spLocks noGrp="1"/>
          </p:cNvSpPr>
          <p:nvPr>
            <p:ph type="body" sz="quarter" idx="11" hasCustomPrompt="1"/>
          </p:nvPr>
        </p:nvSpPr>
        <p:spPr>
          <a:xfrm>
            <a:off x="6056" y="1787131"/>
            <a:ext cx="3960000" cy="2880000"/>
          </a:xfrm>
        </p:spPr>
        <p:txBody>
          <a:bodyPr>
            <a:noAutofit/>
          </a:bodyPr>
          <a:lstStyle>
            <a:lvl1pPr marL="0" indent="0" algn="r">
              <a:buNone/>
              <a:defRPr sz="19600">
                <a:solidFill>
                  <a:srgbClr val="95948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LU" dirty="0"/>
              <a:t>1.</a:t>
            </a:r>
          </a:p>
        </p:txBody>
      </p:sp>
      <p:sp>
        <p:nvSpPr>
          <p:cNvPr id="9" name="PH Title">
            <a:extLst>
              <a:ext uri="{FF2B5EF4-FFF2-40B4-BE49-F238E27FC236}">
                <a16:creationId xmlns:a16="http://schemas.microsoft.com/office/drawing/2014/main" id="{12814867-7861-A94F-A615-7F86553830A3}"/>
              </a:ext>
            </a:extLst>
          </p:cNvPr>
          <p:cNvSpPr>
            <a:spLocks noGrp="1"/>
          </p:cNvSpPr>
          <p:nvPr>
            <p:ph type="body" sz="quarter" idx="12" hasCustomPrompt="1"/>
          </p:nvPr>
        </p:nvSpPr>
        <p:spPr>
          <a:xfrm>
            <a:off x="4136172" y="1871011"/>
            <a:ext cx="7200000" cy="2880000"/>
          </a:xfrm>
        </p:spPr>
        <p:txBody>
          <a:bodyPr>
            <a:normAutofit/>
          </a:bodyPr>
          <a:lstStyle>
            <a:lvl1pPr marL="0" indent="0">
              <a:lnSpc>
                <a:spcPct val="100000"/>
              </a:lnSpc>
              <a:spcBef>
                <a:spcPts val="0"/>
              </a:spcBef>
              <a:buNone/>
              <a:defRPr sz="4800" b="0" i="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fr-CH" dirty="0" err="1"/>
              <a:t>Chapter</a:t>
            </a:r>
            <a:r>
              <a:rPr lang="fr-CH" dirty="0"/>
              <a:t> </a:t>
            </a:r>
          </a:p>
          <a:p>
            <a:pPr lvl="0"/>
            <a:r>
              <a:rPr lang="en-LU"/>
              <a:t>Title</a:t>
            </a:r>
            <a:endParaRPr lang="en-LU" dirty="0"/>
          </a:p>
        </p:txBody>
      </p:sp>
    </p:spTree>
    <p:extLst>
      <p:ext uri="{BB962C8B-B14F-4D97-AF65-F5344CB8AC3E}">
        <p14:creationId xmlns:p14="http://schemas.microsoft.com/office/powerpoint/2010/main" val="1399555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C563E3-5589-7A4D-913F-2C0DB99C2C6C}"/>
              </a:ext>
            </a:extLst>
          </p:cNvPr>
          <p:cNvSpPr>
            <a:spLocks noGrp="1"/>
          </p:cNvSpPr>
          <p:nvPr>
            <p:ph idx="1"/>
          </p:nvPr>
        </p:nvSpPr>
        <p:spPr/>
        <p:txBody>
          <a:bodyPr/>
          <a:lstStyle>
            <a:lvl1pPr>
              <a:defRPr b="1" i="0" baseline="0">
                <a:latin typeface="Open Sans" panose="020B0606030504020204" pitchFamily="34" charset="0"/>
              </a:defRPr>
            </a:lvl1pPr>
            <a:lvl2pPr>
              <a:defRPr baseline="0">
                <a:latin typeface="Open Sans" panose="020B0606030504020204" pitchFamily="34" charset="0"/>
              </a:defRPr>
            </a:lvl2pPr>
            <a:lvl3pPr>
              <a:defRPr baseline="0">
                <a:latin typeface="Open Sans" panose="020B0606030504020204" pitchFamily="34" charset="0"/>
              </a:defRPr>
            </a:lvl3pPr>
            <a:lvl4pPr>
              <a:defRPr baseline="0">
                <a:latin typeface="Open Sans" panose="020B0606030504020204" pitchFamily="34" charset="0"/>
              </a:defRPr>
            </a:lvl4pPr>
            <a:lvl5pPr>
              <a:defRPr baseline="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itle 8">
            <a:extLst>
              <a:ext uri="{FF2B5EF4-FFF2-40B4-BE49-F238E27FC236}">
                <a16:creationId xmlns:a16="http://schemas.microsoft.com/office/drawing/2014/main" id="{6441D523-8FB1-0741-9A90-3EB7DA5E6C6B}"/>
              </a:ext>
            </a:extLst>
          </p:cNvPr>
          <p:cNvSpPr>
            <a:spLocks noGrp="1"/>
          </p:cNvSpPr>
          <p:nvPr>
            <p:ph type="title"/>
          </p:nvPr>
        </p:nvSpPr>
        <p:spPr/>
        <p:txBody>
          <a:bodyPr>
            <a:normAutofit/>
          </a:bodyPr>
          <a:lstStyle>
            <a:lvl1pPr>
              <a:defRPr sz="3600" baseline="0"/>
            </a:lvl1pPr>
          </a:lstStyle>
          <a:p>
            <a:r>
              <a:rPr lang="en-GB"/>
              <a:t>Click to edit Master title style</a:t>
            </a:r>
            <a:endParaRPr lang="en-US" dirty="0"/>
          </a:p>
        </p:txBody>
      </p:sp>
    </p:spTree>
    <p:extLst>
      <p:ext uri="{BB962C8B-B14F-4D97-AF65-F5344CB8AC3E}">
        <p14:creationId xmlns:p14="http://schemas.microsoft.com/office/powerpoint/2010/main" val="245696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919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240D-F525-4C4B-9C01-A04F319008B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6CFB876-C58C-724F-AB30-DDB121D8C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50049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00A14-D314-0F4D-87E0-282918077907}"/>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6426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E1E204-95BD-C64E-9AF8-3484D6D8E776}"/>
              </a:ext>
            </a:extLst>
          </p:cNvPr>
          <p:cNvSpPr/>
          <p:nvPr userDrawn="1"/>
        </p:nvSpPr>
        <p:spPr>
          <a:xfrm>
            <a:off x="0" y="6655202"/>
            <a:ext cx="12192000" cy="216319"/>
          </a:xfrm>
          <a:prstGeom prst="rect">
            <a:avLst/>
          </a:prstGeom>
          <a:solidFill>
            <a:srgbClr val="ADCD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a:p>
        </p:txBody>
      </p:sp>
      <p:sp>
        <p:nvSpPr>
          <p:cNvPr id="2" name="Title Placeholder 1">
            <a:extLst>
              <a:ext uri="{FF2B5EF4-FFF2-40B4-BE49-F238E27FC236}">
                <a16:creationId xmlns:a16="http://schemas.microsoft.com/office/drawing/2014/main" id="{55790542-D4A0-4449-9B95-7C3D8BCFAA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304ABBD-A6F1-6647-B544-59258C2B02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extBox 7">
            <a:extLst>
              <a:ext uri="{FF2B5EF4-FFF2-40B4-BE49-F238E27FC236}">
                <a16:creationId xmlns:a16="http://schemas.microsoft.com/office/drawing/2014/main" id="{58CBB389-1FC5-9241-8F0E-5EFE45C6A136}"/>
              </a:ext>
            </a:extLst>
          </p:cNvPr>
          <p:cNvSpPr txBox="1"/>
          <p:nvPr userDrawn="1"/>
        </p:nvSpPr>
        <p:spPr>
          <a:xfrm>
            <a:off x="11043090" y="-5631"/>
            <a:ext cx="1152220" cy="276999"/>
          </a:xfrm>
          <a:prstGeom prst="rect">
            <a:avLst/>
          </a:prstGeom>
          <a:solidFill>
            <a:schemeClr val="tx1"/>
          </a:solidFill>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SLIDE </a:t>
            </a:r>
            <a:fld id="{4835AFB5-5EA9-C74E-A07C-DC34F95845EC}" type="slidenum">
              <a:rPr lang="en-US" sz="1200" b="1" smtClean="0">
                <a:solidFill>
                  <a:schemeClr val="bg1"/>
                </a:solidFill>
                <a:latin typeface="Open Sans" panose="020B0606030504020204" pitchFamily="34" charset="0"/>
                <a:ea typeface="Open Sans" panose="020B0606030504020204" pitchFamily="34" charset="0"/>
                <a:cs typeface="Open Sans" panose="020B0606030504020204" pitchFamily="34" charset="0"/>
              </a:rPr>
              <a:t>‹#›</a:t>
            </a:fld>
            <a:endPar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Graphic 11">
            <a:extLst>
              <a:ext uri="{FF2B5EF4-FFF2-40B4-BE49-F238E27FC236}">
                <a16:creationId xmlns:a16="http://schemas.microsoft.com/office/drawing/2014/main" id="{75A039BC-8FD7-7749-A038-07FB45CF9C9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883788" y="6655202"/>
            <a:ext cx="1308212" cy="216319"/>
          </a:xfrm>
          <a:prstGeom prst="rect">
            <a:avLst/>
          </a:prstGeom>
        </p:spPr>
      </p:pic>
    </p:spTree>
    <p:extLst>
      <p:ext uri="{BB962C8B-B14F-4D97-AF65-F5344CB8AC3E}">
        <p14:creationId xmlns:p14="http://schemas.microsoft.com/office/powerpoint/2010/main" val="1913419296"/>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55" r:id="rId3"/>
    <p:sldLayoutId id="2147483649" r:id="rId4"/>
    <p:sldLayoutId id="2147483654" r:id="rId5"/>
  </p:sldLayoutIdLst>
  <p:txStyles>
    <p:titleStyle>
      <a:lvl1pPr algn="l" defTabSz="914400" rtl="0" eaLnBrk="1" latinLnBrk="0" hangingPunct="1">
        <a:lnSpc>
          <a:spcPct val="90000"/>
        </a:lnSpc>
        <a:spcBef>
          <a:spcPct val="0"/>
        </a:spcBef>
        <a:buNone/>
        <a:defRPr sz="4400" b="1" i="0" kern="1200" baseline="0">
          <a:solidFill>
            <a:schemeClr val="tx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hyperlink" Target="https://www.elverum.kommune.no/" TargetMode="External"/><Relationship Id="rId3" Type="http://schemas.openxmlformats.org/officeDocument/2006/relationships/image" Target="../media/image10.png"/><Relationship Id="rId7" Type="http://schemas.openxmlformats.org/officeDocument/2006/relationships/hyperlink" Target="https://starazagora.bg/" TargetMode="External"/><Relationship Id="rId12" Type="http://schemas.openxmlformats.org/officeDocument/2006/relationships/hyperlink" Target="https://galwaycity.ie/" TargetMode="External"/><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hyperlink" Target="http://comune.torino.it/" TargetMode="External"/><Relationship Id="rId11" Type="http://schemas.openxmlformats.org/officeDocument/2006/relationships/hyperlink" Target="https://www.geel.be/" TargetMode="External"/><Relationship Id="rId5" Type="http://schemas.openxmlformats.org/officeDocument/2006/relationships/hyperlink" Target="https://www.lic.lt/" TargetMode="External"/><Relationship Id="rId10" Type="http://schemas.openxmlformats.org/officeDocument/2006/relationships/hyperlink" Target="https://panevezys.lt/lt/titulinis.html" TargetMode="External"/><Relationship Id="rId4" Type="http://schemas.openxmlformats.org/officeDocument/2006/relationships/image" Target="../media/image11.svg"/><Relationship Id="rId9" Type="http://schemas.openxmlformats.org/officeDocument/2006/relationships/hyperlink" Target="https://www.unito.i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9Um2Wtna1kg?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74545DC-7A01-8B48-A493-6C19089DA7EB}"/>
              </a:ext>
            </a:extLst>
          </p:cNvPr>
          <p:cNvPicPr>
            <a:picLocks noChangeAspect="1"/>
          </p:cNvPicPr>
          <p:nvPr/>
        </p:nvPicPr>
        <p:blipFill>
          <a:blip r:embed="rId3"/>
          <a:srcRect/>
          <a:stretch/>
        </p:blipFill>
        <p:spPr>
          <a:xfrm>
            <a:off x="659814" y="349392"/>
            <a:ext cx="5958247" cy="2138857"/>
          </a:xfrm>
          <a:prstGeom prst="rect">
            <a:avLst/>
          </a:prstGeom>
        </p:spPr>
      </p:pic>
      <p:sp>
        <p:nvSpPr>
          <p:cNvPr id="6" name="TextBox 5">
            <a:extLst>
              <a:ext uri="{FF2B5EF4-FFF2-40B4-BE49-F238E27FC236}">
                <a16:creationId xmlns:a16="http://schemas.microsoft.com/office/drawing/2014/main" id="{B40D364B-01C8-1F9B-7863-1E6614E174E5}"/>
              </a:ext>
            </a:extLst>
          </p:cNvPr>
          <p:cNvSpPr txBox="1"/>
          <p:nvPr/>
        </p:nvSpPr>
        <p:spPr>
          <a:xfrm>
            <a:off x="971501" y="5914507"/>
            <a:ext cx="3123068" cy="276999"/>
          </a:xfrm>
          <a:prstGeom prst="rect">
            <a:avLst/>
          </a:prstGeom>
          <a:solidFill>
            <a:srgbClr val="95C11F"/>
          </a:solidFill>
        </p:spPr>
        <p:txBody>
          <a:bodyPr wrap="square" rtlCol="0">
            <a:spAutoFit/>
          </a:bodyPr>
          <a:lstStyle/>
          <a:p>
            <a:pPr algn="ctr"/>
            <a:r>
              <a:rPr lang="en-US"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Get to know the project!</a:t>
            </a:r>
          </a:p>
        </p:txBody>
      </p:sp>
      <p:sp>
        <p:nvSpPr>
          <p:cNvPr id="8" name="Subtitle 2">
            <a:extLst>
              <a:ext uri="{FF2B5EF4-FFF2-40B4-BE49-F238E27FC236}">
                <a16:creationId xmlns:a16="http://schemas.microsoft.com/office/drawing/2014/main" id="{42CB5B61-813A-D760-8800-6F3EC8037F85}"/>
              </a:ext>
            </a:extLst>
          </p:cNvPr>
          <p:cNvSpPr txBox="1">
            <a:spLocks/>
          </p:cNvSpPr>
          <p:nvPr/>
        </p:nvSpPr>
        <p:spPr>
          <a:xfrm>
            <a:off x="849204" y="2763588"/>
            <a:ext cx="9144000" cy="16061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6600" b="1" dirty="0">
                <a:ea typeface="Open Sans" panose="020B0606030504020204" pitchFamily="34" charset="0"/>
                <a:cs typeface="Open Sans" panose="020B0606030504020204" pitchFamily="34" charset="0"/>
              </a:rPr>
              <a:t>KEY FACTS ABOUT </a:t>
            </a:r>
          </a:p>
          <a:p>
            <a:pPr marL="0" indent="0">
              <a:lnSpc>
                <a:spcPct val="100000"/>
              </a:lnSpc>
              <a:spcBef>
                <a:spcPts val="0"/>
              </a:spcBef>
              <a:buNone/>
            </a:pPr>
            <a:r>
              <a:rPr lang="en-GB" sz="6600" b="1" dirty="0">
                <a:solidFill>
                  <a:srgbClr val="95C21F"/>
                </a:solidFill>
                <a:ea typeface="Open Sans" panose="020B0606030504020204" pitchFamily="34" charset="0"/>
                <a:cs typeface="Open Sans" panose="020B0606030504020204" pitchFamily="34" charset="0"/>
              </a:rPr>
              <a:t>NEBA</a:t>
            </a:r>
            <a:endParaRPr lang="en-US" sz="6600" dirty="0">
              <a:solidFill>
                <a:srgbClr val="95C21F"/>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8688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0CE58F-7340-024C-A918-1CD58D840FE3}"/>
              </a:ext>
            </a:extLst>
          </p:cNvPr>
          <p:cNvSpPr/>
          <p:nvPr/>
        </p:nvSpPr>
        <p:spPr>
          <a:xfrm>
            <a:off x="1137998" y="1921592"/>
            <a:ext cx="10045195" cy="2256067"/>
          </a:xfrm>
          <a:prstGeom prst="rect">
            <a:avLst/>
          </a:prstGeom>
        </p:spPr>
        <p:txBody>
          <a:bodyPr wrap="square">
            <a:spAutoFit/>
          </a:bodyPr>
          <a:lstStyle/>
          <a:p>
            <a:pPr algn="ctr">
              <a:lnSpc>
                <a:spcPct val="120000"/>
              </a:lnSpc>
              <a:spcBef>
                <a:spcPts val="1200"/>
              </a:spcBef>
              <a:spcAft>
                <a:spcPts val="600"/>
              </a:spcAft>
            </a:pPr>
            <a:r>
              <a:rPr lang="en-GB" sz="4000" dirty="0">
                <a:latin typeface="Open Sans" panose="020B0606030504020204" pitchFamily="34" charset="0"/>
                <a:ea typeface="Open Sans" panose="020B0606030504020204" pitchFamily="34" charset="0"/>
                <a:cs typeface="Open Sans" panose="020B0606030504020204" pitchFamily="34" charset="0"/>
              </a:rPr>
              <a:t>Supporting the integration of </a:t>
            </a:r>
            <a:r>
              <a:rPr lang="en-GB" sz="4000" b="1" dirty="0">
                <a:solidFill>
                  <a:srgbClr val="95C21F"/>
                </a:solidFill>
                <a:latin typeface="Open Sans" panose="020B0606030504020204" pitchFamily="34" charset="0"/>
                <a:ea typeface="Open Sans" panose="020B0606030504020204" pitchFamily="34" charset="0"/>
                <a:cs typeface="Open Sans" panose="020B0606030504020204" pitchFamily="34" charset="0"/>
              </a:rPr>
              <a:t>New European Bauhaus</a:t>
            </a:r>
            <a:r>
              <a:rPr lang="en-GB" sz="4000" dirty="0">
                <a:solidFill>
                  <a:srgbClr val="95C21F"/>
                </a:solidFill>
                <a:latin typeface="Open Sans" panose="020B0606030504020204" pitchFamily="34" charset="0"/>
                <a:ea typeface="Open Sans" panose="020B0606030504020204" pitchFamily="34" charset="0"/>
                <a:cs typeface="Open Sans" panose="020B0606030504020204" pitchFamily="34" charset="0"/>
              </a:rPr>
              <a:t> </a:t>
            </a:r>
            <a:r>
              <a:rPr lang="en-GB" sz="4000" dirty="0">
                <a:latin typeface="Open Sans" panose="020B0606030504020204" pitchFamily="34" charset="0"/>
                <a:ea typeface="Open Sans" panose="020B0606030504020204" pitchFamily="34" charset="0"/>
                <a:cs typeface="Open Sans" panose="020B0606030504020204" pitchFamily="34" charset="0"/>
              </a:rPr>
              <a:t>values and principles into the regional planning processes</a:t>
            </a:r>
          </a:p>
        </p:txBody>
      </p:sp>
    </p:spTree>
    <p:extLst>
      <p:ext uri="{BB962C8B-B14F-4D97-AF65-F5344CB8AC3E}">
        <p14:creationId xmlns:p14="http://schemas.microsoft.com/office/powerpoint/2010/main" val="1534542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1F9F7C-EB6C-B84C-9531-356B037FEA56}"/>
              </a:ext>
            </a:extLst>
          </p:cNvPr>
          <p:cNvSpPr>
            <a:spLocks noGrp="1"/>
          </p:cNvSpPr>
          <p:nvPr>
            <p:ph type="subTitle" idx="1"/>
          </p:nvPr>
        </p:nvSpPr>
        <p:spPr>
          <a:xfrm>
            <a:off x="864097" y="758365"/>
            <a:ext cx="8149273" cy="838866"/>
          </a:xfrm>
        </p:spPr>
        <p:txBody>
          <a:bodyPr>
            <a:noAutofit/>
          </a:bodyPr>
          <a:lstStyle/>
          <a:p>
            <a:pPr algn="l"/>
            <a:r>
              <a:rPr lang="en-GB" sz="3600" b="1" dirty="0">
                <a:latin typeface="Open Sans" panose="020B0606030504020204" pitchFamily="34" charset="0"/>
                <a:ea typeface="Open Sans" panose="020B0606030504020204" pitchFamily="34" charset="0"/>
                <a:cs typeface="Open Sans" panose="020B0606030504020204" pitchFamily="34" charset="0"/>
              </a:rPr>
              <a:t>NEBA </a:t>
            </a:r>
            <a:r>
              <a:rPr lang="en-GB" sz="3600" dirty="0">
                <a:solidFill>
                  <a:srgbClr val="95948B"/>
                </a:solidFill>
                <a:latin typeface="Open Sans" panose="020B0606030504020204" pitchFamily="34" charset="0"/>
                <a:ea typeface="Open Sans" panose="020B0606030504020204" pitchFamily="34" charset="0"/>
                <a:cs typeface="Open Sans" panose="020B0606030504020204" pitchFamily="34" charset="0"/>
              </a:rPr>
              <a:t>at a glance</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0573E3DC-917C-7545-A4AA-C429D5514447}"/>
              </a:ext>
            </a:extLst>
          </p:cNvPr>
          <p:cNvSpPr/>
          <p:nvPr/>
        </p:nvSpPr>
        <p:spPr>
          <a:xfrm>
            <a:off x="860365" y="1754602"/>
            <a:ext cx="4935626" cy="3877985"/>
          </a:xfrm>
          <a:prstGeom prst="rect">
            <a:avLst/>
          </a:prstGeom>
        </p:spPr>
        <p:txBody>
          <a:bodyPr wrap="square">
            <a:spAutoFit/>
          </a:bodyPr>
          <a:lstStyle/>
          <a:p>
            <a:r>
              <a:rPr lang="en-GB" sz="1600" b="1" dirty="0">
                <a:solidFill>
                  <a:srgbClr val="95C11F"/>
                </a:solidFill>
                <a:latin typeface="Open Sans" panose="020B0606030504020204" pitchFamily="34" charset="0"/>
                <a:ea typeface="Open Sans" panose="020B0606030504020204" pitchFamily="34" charset="0"/>
                <a:cs typeface="Open Sans" panose="020B0606030504020204" pitchFamily="34" charset="0"/>
              </a:rPr>
              <a:t>Empowering regions with enriching, sustainable, and inclusive territorial planning for a resilient future, inspired by </a:t>
            </a:r>
            <a:r>
              <a:rPr lang="en-GB" sz="1600" b="1" dirty="0">
                <a:solidFill>
                  <a:srgbClr val="95C21F"/>
                </a:solidFill>
                <a:latin typeface="Open Sans" panose="020B0606030504020204" pitchFamily="34" charset="0"/>
                <a:ea typeface="Open Sans" panose="020B0606030504020204" pitchFamily="34" charset="0"/>
                <a:cs typeface="Open Sans" panose="020B0606030504020204" pitchFamily="34" charset="0"/>
              </a:rPr>
              <a:t>New European Bauhaus</a:t>
            </a:r>
            <a:r>
              <a:rPr lang="en-GB" sz="1600" b="1" dirty="0">
                <a:solidFill>
                  <a:srgbClr val="95C11F"/>
                </a:solidFill>
                <a:latin typeface="Open Sans" panose="020B0606030504020204" pitchFamily="34" charset="0"/>
                <a:ea typeface="Open Sans" panose="020B0606030504020204" pitchFamily="34" charset="0"/>
                <a:cs typeface="Open Sans" panose="020B0606030504020204" pitchFamily="34" charset="0"/>
              </a:rPr>
              <a:t>. </a:t>
            </a:r>
          </a:p>
          <a:p>
            <a:endParaRPr lang="en-US" sz="2800" b="1" dirty="0">
              <a:solidFill>
                <a:srgbClr val="95948B"/>
              </a:solidFill>
              <a:latin typeface="Open Sans" panose="020B0606030504020204" pitchFamily="34" charset="0"/>
              <a:ea typeface="Open Sans" panose="020B0606030504020204" pitchFamily="34" charset="0"/>
              <a:cs typeface="Open Sans" panose="020B0606030504020204" pitchFamily="34" charset="0"/>
            </a:endParaRPr>
          </a:p>
          <a:p>
            <a:r>
              <a:rPr lang="en-GB" sz="1400" dirty="0">
                <a:effectLst/>
                <a:latin typeface="Helvetica Neue" panose="02000503000000020004" pitchFamily="2" charset="0"/>
              </a:rPr>
              <a:t>NEBA aims to incorporate the values and principles of NEB into territorial planning processes to maximise benefits for local communities and the environment. </a:t>
            </a:r>
          </a:p>
          <a:p>
            <a:endParaRPr lang="en-GB" sz="1400" dirty="0">
              <a:latin typeface="Helvetica Neue" panose="02000503000000020004" pitchFamily="2" charset="0"/>
            </a:endParaRPr>
          </a:p>
          <a:p>
            <a:r>
              <a:rPr lang="en-GB" sz="1400" dirty="0">
                <a:effectLst/>
                <a:latin typeface="Helvetica Neue" panose="02000503000000020004" pitchFamily="2" charset="0"/>
              </a:rPr>
              <a:t>As the impacts of climate change become increasingly evident, there is a growing imperative not only to devise environmentally friendly technological solutions but also to ensure the active involvement of citizens and communities in addressing these challenges, thereby promoting social justice and fostering local participation in addressing global issues.</a:t>
            </a:r>
          </a:p>
        </p:txBody>
      </p:sp>
      <p:sp>
        <p:nvSpPr>
          <p:cNvPr id="2" name="Freeform 1">
            <a:extLst>
              <a:ext uri="{FF2B5EF4-FFF2-40B4-BE49-F238E27FC236}">
                <a16:creationId xmlns:a16="http://schemas.microsoft.com/office/drawing/2014/main" id="{6B9AA326-CCDD-01EB-C993-2852B5B89061}"/>
              </a:ext>
            </a:extLst>
          </p:cNvPr>
          <p:cNvSpPr>
            <a:spLocks/>
          </p:cNvSpPr>
          <p:nvPr/>
        </p:nvSpPr>
        <p:spPr>
          <a:xfrm>
            <a:off x="6755305" y="888447"/>
            <a:ext cx="5793946" cy="5081106"/>
          </a:xfrm>
          <a:custGeom>
            <a:avLst/>
            <a:gdLst>
              <a:gd name="connsiteX0" fmla="*/ 256493 w 942905"/>
              <a:gd name="connsiteY0" fmla="*/ 826898 h 826898"/>
              <a:gd name="connsiteX1" fmla="*/ 220656 w 942905"/>
              <a:gd name="connsiteY1" fmla="*/ 806273 h 826898"/>
              <a:gd name="connsiteX2" fmla="*/ 5448 w 942905"/>
              <a:gd name="connsiteY2" fmla="*/ 434075 h 826898"/>
              <a:gd name="connsiteX3" fmla="*/ 5448 w 942905"/>
              <a:gd name="connsiteY3" fmla="*/ 392824 h 826898"/>
              <a:gd name="connsiteX4" fmla="*/ 220656 w 942905"/>
              <a:gd name="connsiteY4" fmla="*/ 20625 h 826898"/>
              <a:gd name="connsiteX5" fmla="*/ 256493 w 942905"/>
              <a:gd name="connsiteY5" fmla="*/ 0 h 826898"/>
              <a:gd name="connsiteX6" fmla="*/ 686816 w 942905"/>
              <a:gd name="connsiteY6" fmla="*/ 0 h 826898"/>
              <a:gd name="connsiteX7" fmla="*/ 722558 w 942905"/>
              <a:gd name="connsiteY7" fmla="*/ 20625 h 826898"/>
              <a:gd name="connsiteX8" fmla="*/ 937389 w 942905"/>
              <a:gd name="connsiteY8" fmla="*/ 392824 h 826898"/>
              <a:gd name="connsiteX9" fmla="*/ 937389 w 942905"/>
              <a:gd name="connsiteY9" fmla="*/ 434075 h 826898"/>
              <a:gd name="connsiteX10" fmla="*/ 722558 w 942905"/>
              <a:gd name="connsiteY10" fmla="*/ 806273 h 826898"/>
              <a:gd name="connsiteX11" fmla="*/ 686816 w 942905"/>
              <a:gd name="connsiteY11" fmla="*/ 826898 h 82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05" h="826898">
                <a:moveTo>
                  <a:pt x="256493" y="826898"/>
                </a:moveTo>
                <a:cubicBezTo>
                  <a:pt x="241723" y="826882"/>
                  <a:pt x="228075" y="819028"/>
                  <a:pt x="220656" y="806273"/>
                </a:cubicBezTo>
                <a:lnTo>
                  <a:pt x="5448" y="434075"/>
                </a:lnTo>
                <a:cubicBezTo>
                  <a:pt x="-1816" y="421281"/>
                  <a:pt x="-1816" y="405617"/>
                  <a:pt x="5448" y="392824"/>
                </a:cubicBezTo>
                <a:lnTo>
                  <a:pt x="220656" y="20625"/>
                </a:lnTo>
                <a:cubicBezTo>
                  <a:pt x="228075" y="7871"/>
                  <a:pt x="241723" y="16"/>
                  <a:pt x="256493" y="0"/>
                </a:cubicBezTo>
                <a:lnTo>
                  <a:pt x="686816" y="0"/>
                </a:lnTo>
                <a:cubicBezTo>
                  <a:pt x="701557" y="30"/>
                  <a:pt x="715171" y="7886"/>
                  <a:pt x="722558" y="20625"/>
                </a:cubicBezTo>
                <a:lnTo>
                  <a:pt x="937389" y="392824"/>
                </a:lnTo>
                <a:cubicBezTo>
                  <a:pt x="944745" y="405592"/>
                  <a:pt x="944745" y="421307"/>
                  <a:pt x="937389" y="434075"/>
                </a:cubicBezTo>
                <a:lnTo>
                  <a:pt x="722558" y="806273"/>
                </a:lnTo>
                <a:cubicBezTo>
                  <a:pt x="715171" y="819013"/>
                  <a:pt x="701557" y="826868"/>
                  <a:pt x="686816" y="826898"/>
                </a:cubicBezTo>
                <a:close/>
              </a:path>
            </a:pathLst>
          </a:custGeom>
          <a:blipFill dpi="0" rotWithShape="1">
            <a:blip r:embed="rId2">
              <a:extLst>
                <a:ext uri="{28A0092B-C50C-407E-A947-70E740481C1C}">
                  <a14:useLocalDpi xmlns:a14="http://schemas.microsoft.com/office/drawing/2010/main"/>
                </a:ext>
              </a:extLst>
            </a:blip>
            <a:srcRect/>
            <a:stretch>
              <a:fillRect b="380"/>
            </a:stretch>
          </a:blipFill>
          <a:ln w="28575" cap="flat">
            <a:solidFill>
              <a:schemeClr val="bg1"/>
            </a:solidFill>
            <a:prstDash val="solid"/>
            <a:miter/>
          </a:ln>
        </p:spPr>
        <p:txBody>
          <a:bodyPr rtlCol="0" anchor="ctr"/>
          <a:lstStyle/>
          <a:p>
            <a:endParaRPr lang="en-LU" dirty="0"/>
          </a:p>
        </p:txBody>
      </p:sp>
      <p:pic>
        <p:nvPicPr>
          <p:cNvPr id="4" name="Graphic 3">
            <a:extLst>
              <a:ext uri="{FF2B5EF4-FFF2-40B4-BE49-F238E27FC236}">
                <a16:creationId xmlns:a16="http://schemas.microsoft.com/office/drawing/2014/main" id="{24AEFFAD-CF67-ACDA-B46A-6E91F7CAC4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5992" y="3862686"/>
            <a:ext cx="2412825" cy="2123286"/>
          </a:xfrm>
          <a:prstGeom prst="rect">
            <a:avLst/>
          </a:prstGeom>
        </p:spPr>
      </p:pic>
      <p:sp>
        <p:nvSpPr>
          <p:cNvPr id="5" name="Rectangle 4">
            <a:extLst>
              <a:ext uri="{FF2B5EF4-FFF2-40B4-BE49-F238E27FC236}">
                <a16:creationId xmlns:a16="http://schemas.microsoft.com/office/drawing/2014/main" id="{19D115A2-13D3-3E4C-3A25-D34BA967E3E5}"/>
              </a:ext>
            </a:extLst>
          </p:cNvPr>
          <p:cNvSpPr/>
          <p:nvPr/>
        </p:nvSpPr>
        <p:spPr>
          <a:xfrm>
            <a:off x="5989503" y="4461228"/>
            <a:ext cx="2025801" cy="523220"/>
          </a:xfrm>
          <a:prstGeom prst="rect">
            <a:avLst/>
          </a:prstGeom>
        </p:spPr>
        <p:txBody>
          <a:bodyPr wrap="square">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1.649 </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 EUR</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6D7B6668-55B3-10FF-8D03-584CD78EAD04}"/>
              </a:ext>
            </a:extLst>
          </p:cNvPr>
          <p:cNvSpPr txBox="1"/>
          <p:nvPr/>
        </p:nvSpPr>
        <p:spPr>
          <a:xfrm>
            <a:off x="6507427" y="4213934"/>
            <a:ext cx="972598" cy="27979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TOTAL</a:t>
            </a:r>
          </a:p>
        </p:txBody>
      </p:sp>
      <p:pic>
        <p:nvPicPr>
          <p:cNvPr id="11" name="Graphic 10">
            <a:extLst>
              <a:ext uri="{FF2B5EF4-FFF2-40B4-BE49-F238E27FC236}">
                <a16:creationId xmlns:a16="http://schemas.microsoft.com/office/drawing/2014/main" id="{6D9203F4-6C5A-3187-9891-FF63B2646D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5229" y="4984448"/>
            <a:ext cx="1000149" cy="1111277"/>
          </a:xfrm>
          <a:prstGeom prst="rect">
            <a:avLst/>
          </a:prstGeom>
        </p:spPr>
      </p:pic>
    </p:spTree>
    <p:extLst>
      <p:ext uri="{BB962C8B-B14F-4D97-AF65-F5344CB8AC3E}">
        <p14:creationId xmlns:p14="http://schemas.microsoft.com/office/powerpoint/2010/main" val="1525459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27C88-B49C-A099-6D2F-56A814817BC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4721CFF-216A-E39B-DAB0-BA69BF2300A9}"/>
              </a:ext>
            </a:extLst>
          </p:cNvPr>
          <p:cNvSpPr>
            <a:spLocks noGrp="1"/>
          </p:cNvSpPr>
          <p:nvPr>
            <p:ph type="subTitle" idx="1"/>
          </p:nvPr>
        </p:nvSpPr>
        <p:spPr>
          <a:xfrm>
            <a:off x="864097" y="758365"/>
            <a:ext cx="8149273" cy="838866"/>
          </a:xfrm>
        </p:spPr>
        <p:txBody>
          <a:bodyPr>
            <a:noAutofit/>
          </a:bodyPr>
          <a:lstStyle/>
          <a:p>
            <a:pPr algn="l"/>
            <a:r>
              <a:rPr lang="en-GB" sz="3600" b="1" dirty="0">
                <a:latin typeface="Open Sans" panose="020B0606030504020204" pitchFamily="34" charset="0"/>
                <a:ea typeface="Open Sans" panose="020B0606030504020204" pitchFamily="34" charset="0"/>
                <a:cs typeface="Open Sans" panose="020B0606030504020204" pitchFamily="34" charset="0"/>
              </a:rPr>
              <a:t>PARTNERSHIP</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7E08D6EE-3918-BDB9-DCA0-DCFE38C92283}"/>
              </a:ext>
            </a:extLst>
          </p:cNvPr>
          <p:cNvGrpSpPr/>
          <p:nvPr/>
        </p:nvGrpSpPr>
        <p:grpSpPr>
          <a:xfrm>
            <a:off x="5662569" y="589952"/>
            <a:ext cx="6529431" cy="6036111"/>
            <a:chOff x="5662569" y="589952"/>
            <a:chExt cx="6529431" cy="6036111"/>
          </a:xfrm>
        </p:grpSpPr>
        <p:pic>
          <p:nvPicPr>
            <p:cNvPr id="6" name="Picture 5" descr="A map of europe with grey and white colors">
              <a:extLst>
                <a:ext uri="{FF2B5EF4-FFF2-40B4-BE49-F238E27FC236}">
                  <a16:creationId xmlns:a16="http://schemas.microsoft.com/office/drawing/2014/main" id="{9C3C0E81-815F-DC7C-E41B-D35E5AE52CF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662569" y="589952"/>
              <a:ext cx="6529431" cy="6036111"/>
            </a:xfrm>
            <a:prstGeom prst="rect">
              <a:avLst/>
            </a:prstGeom>
          </p:spPr>
        </p:pic>
        <p:pic>
          <p:nvPicPr>
            <p:cNvPr id="7" name="Graphic 6">
              <a:extLst>
                <a:ext uri="{FF2B5EF4-FFF2-40B4-BE49-F238E27FC236}">
                  <a16:creationId xmlns:a16="http://schemas.microsoft.com/office/drawing/2014/main" id="{44EA705B-543B-931F-443A-00275447F3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62967" y="3104300"/>
              <a:ext cx="285543" cy="430911"/>
            </a:xfrm>
            <a:prstGeom prst="rect">
              <a:avLst/>
            </a:prstGeom>
          </p:spPr>
        </p:pic>
        <p:pic>
          <p:nvPicPr>
            <p:cNvPr id="8" name="Graphic 7">
              <a:extLst>
                <a:ext uri="{FF2B5EF4-FFF2-40B4-BE49-F238E27FC236}">
                  <a16:creationId xmlns:a16="http://schemas.microsoft.com/office/drawing/2014/main" id="{00835605-5CFE-EB8C-2506-2BB4DE401D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60108" y="2998088"/>
              <a:ext cx="285543" cy="430911"/>
            </a:xfrm>
            <a:prstGeom prst="rect">
              <a:avLst/>
            </a:prstGeom>
          </p:spPr>
        </p:pic>
        <p:pic>
          <p:nvPicPr>
            <p:cNvPr id="10" name="Graphic 9">
              <a:extLst>
                <a:ext uri="{FF2B5EF4-FFF2-40B4-BE49-F238E27FC236}">
                  <a16:creationId xmlns:a16="http://schemas.microsoft.com/office/drawing/2014/main" id="{E618806B-1C57-594B-F235-B915E4800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26500" y="4708143"/>
              <a:ext cx="285543" cy="430911"/>
            </a:xfrm>
            <a:prstGeom prst="rect">
              <a:avLst/>
            </a:prstGeom>
          </p:spPr>
        </p:pic>
        <p:pic>
          <p:nvPicPr>
            <p:cNvPr id="12" name="Graphic 11">
              <a:extLst>
                <a:ext uri="{FF2B5EF4-FFF2-40B4-BE49-F238E27FC236}">
                  <a16:creationId xmlns:a16="http://schemas.microsoft.com/office/drawing/2014/main" id="{04C87E0A-D94F-DD68-0990-F12E1D8DE6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1361" y="3213544"/>
              <a:ext cx="285543" cy="430911"/>
            </a:xfrm>
            <a:prstGeom prst="rect">
              <a:avLst/>
            </a:prstGeom>
          </p:spPr>
        </p:pic>
        <p:pic>
          <p:nvPicPr>
            <p:cNvPr id="15" name="Graphic 14">
              <a:extLst>
                <a:ext uri="{FF2B5EF4-FFF2-40B4-BE49-F238E27FC236}">
                  <a16:creationId xmlns:a16="http://schemas.microsoft.com/office/drawing/2014/main" id="{E7AAB5AE-6F27-BA96-2B93-4D9D96E92D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4981" y="3694789"/>
              <a:ext cx="285543" cy="430911"/>
            </a:xfrm>
            <a:prstGeom prst="rect">
              <a:avLst/>
            </a:prstGeom>
          </p:spPr>
        </p:pic>
        <p:pic>
          <p:nvPicPr>
            <p:cNvPr id="16" name="Graphic 15">
              <a:extLst>
                <a:ext uri="{FF2B5EF4-FFF2-40B4-BE49-F238E27FC236}">
                  <a16:creationId xmlns:a16="http://schemas.microsoft.com/office/drawing/2014/main" id="{561449D3-DB66-1BDC-D3B0-BB80E59247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0878" y="2465711"/>
              <a:ext cx="285543" cy="430911"/>
            </a:xfrm>
            <a:prstGeom prst="rect">
              <a:avLst/>
            </a:prstGeom>
          </p:spPr>
        </p:pic>
        <p:pic>
          <p:nvPicPr>
            <p:cNvPr id="17" name="Graphic 16">
              <a:extLst>
                <a:ext uri="{FF2B5EF4-FFF2-40B4-BE49-F238E27FC236}">
                  <a16:creationId xmlns:a16="http://schemas.microsoft.com/office/drawing/2014/main" id="{CC961627-2646-C904-4E0B-0EBA0EC512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16567" y="4492106"/>
              <a:ext cx="285543" cy="430911"/>
            </a:xfrm>
            <a:prstGeom prst="rect">
              <a:avLst/>
            </a:prstGeom>
          </p:spPr>
        </p:pic>
      </p:grpSp>
      <p:sp>
        <p:nvSpPr>
          <p:cNvPr id="19" name="Rectangle 18">
            <a:extLst>
              <a:ext uri="{FF2B5EF4-FFF2-40B4-BE49-F238E27FC236}">
                <a16:creationId xmlns:a16="http://schemas.microsoft.com/office/drawing/2014/main" id="{4388A2F7-E601-0C15-7C50-22E5328238DC}"/>
              </a:ext>
            </a:extLst>
          </p:cNvPr>
          <p:cNvSpPr/>
          <p:nvPr/>
        </p:nvSpPr>
        <p:spPr>
          <a:xfrm>
            <a:off x="860364" y="1754602"/>
            <a:ext cx="6131040" cy="3508653"/>
          </a:xfrm>
          <a:prstGeom prst="rect">
            <a:avLst/>
          </a:prstGeom>
        </p:spPr>
        <p:txBody>
          <a:bodyPr wrap="square">
            <a:spAutoFit/>
          </a:bodyPr>
          <a:lstStyle/>
          <a:p>
            <a:r>
              <a:rPr lang="en-GB" sz="1600" dirty="0">
                <a:effectLst/>
                <a:latin typeface="Open Sans" panose="020B0606030504020204" pitchFamily="34" charset="0"/>
                <a:ea typeface="Open Sans" panose="020B0606030504020204" pitchFamily="34" charset="0"/>
                <a:cs typeface="Open Sans" panose="020B0606030504020204" pitchFamily="34" charset="0"/>
              </a:rPr>
              <a:t>LEAD PARTNER: </a:t>
            </a:r>
          </a:p>
          <a:p>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p>
            <a:r>
              <a:rPr lang="en-GB" sz="1600" dirty="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LITHUANIAN INNOVATION CENTRE</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dirty="0">
                <a:effectLst/>
                <a:latin typeface="Open Sans" panose="020B0606030504020204" pitchFamily="34" charset="0"/>
                <a:ea typeface="Open Sans" panose="020B0606030504020204" pitchFamily="34" charset="0"/>
                <a:cs typeface="Open Sans" panose="020B0606030504020204" pitchFamily="34" charset="0"/>
              </a:rPr>
              <a:t>PARTNERS: </a:t>
            </a:r>
          </a:p>
          <a:p>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dirty="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CITY OF TURIN</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p>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STARA ZAGORA MUNICIPALITY</a:t>
            </a:r>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dirty="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ELVERUM MUNICIPALI</a:t>
            </a:r>
            <a:r>
              <a:rPr lang="en-GB" sz="1600" dirty="0">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TY</a:t>
            </a:r>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dirty="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UNIVERSITY OF TURIN</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p>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PANEVĖŽYS CITY MUNICIPALITY ADMINISTRATION</a:t>
            </a:r>
            <a:endParaRPr lang="en-GB" sz="1600" dirty="0">
              <a:latin typeface="Open Sans" panose="020B0606030504020204" pitchFamily="34" charset="0"/>
              <a:ea typeface="Open Sans" panose="020B0606030504020204" pitchFamily="34" charset="0"/>
              <a:cs typeface="Open Sans" panose="020B0606030504020204" pitchFamily="34" charset="0"/>
            </a:endParaRPr>
          </a:p>
          <a:p>
            <a:r>
              <a:rPr lang="en-GB" sz="1600" dirty="0">
                <a:effectLst/>
                <a:latin typeface="Open Sans" panose="020B0606030504020204" pitchFamily="34" charset="0"/>
                <a:ea typeface="Open Sans" panose="020B0606030504020204" pitchFamily="34" charset="0"/>
                <a:cs typeface="Open Sans" panose="020B0606030504020204" pitchFamily="34" charset="0"/>
              </a:rPr>
              <a:t>🇧🇪 </a:t>
            </a:r>
            <a:r>
              <a:rPr lang="en-GB" sz="1600" dirty="0">
                <a:effectLst/>
                <a:latin typeface="Open Sans" panose="020B0606030504020204" pitchFamily="34" charset="0"/>
                <a:ea typeface="Open Sans" panose="020B0606030504020204" pitchFamily="34" charset="0"/>
                <a:cs typeface="Open Sans" panose="020B0606030504020204" pitchFamily="34" charset="0"/>
                <a:hlinkClick r:id="rId11">
                  <a:extLst>
                    <a:ext uri="{A12FA001-AC4F-418D-AE19-62706E023703}">
                      <ahyp:hlinkClr xmlns:ahyp="http://schemas.microsoft.com/office/drawing/2018/hyperlinkcolor" val="tx"/>
                    </a:ext>
                  </a:extLst>
                </a:hlinkClick>
              </a:rPr>
              <a:t>CITY OF GEEL</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p>
            <a:r>
              <a:rPr lang="en-GB" sz="1600" dirty="0">
                <a:latin typeface="Open Sans" panose="020B0606030504020204" pitchFamily="34" charset="0"/>
                <a:ea typeface="Open Sans" panose="020B0606030504020204" pitchFamily="34" charset="0"/>
                <a:cs typeface="Open Sans" panose="020B0606030504020204" pitchFamily="34" charset="0"/>
              </a:rPr>
              <a:t>🇮🇪 </a:t>
            </a:r>
            <a:r>
              <a:rPr lang="en-GB" sz="1600" dirty="0">
                <a:latin typeface="Open Sans" panose="020B0606030504020204" pitchFamily="34" charset="0"/>
                <a:ea typeface="Open Sans" panose="020B0606030504020204" pitchFamily="34" charset="0"/>
                <a:cs typeface="Open Sans" panose="020B0606030504020204" pitchFamily="34" charset="0"/>
                <a:hlinkClick r:id="rId12">
                  <a:extLst>
                    <a:ext uri="{A12FA001-AC4F-418D-AE19-62706E023703}">
                      <ahyp:hlinkClr xmlns:ahyp="http://schemas.microsoft.com/office/drawing/2018/hyperlinkcolor" val="tx"/>
                    </a:ext>
                  </a:extLst>
                </a:hlinkClick>
              </a:rPr>
              <a:t>GALWAY CITY COUNCIL</a:t>
            </a:r>
            <a:endParaRPr lang="en-GB" sz="1600" dirty="0">
              <a:effectLst/>
              <a:latin typeface="Open Sans" panose="020B0606030504020204" pitchFamily="34" charset="0"/>
              <a:ea typeface="Open Sans" panose="020B0606030504020204" pitchFamily="34" charset="0"/>
              <a:cs typeface="Open Sans" panose="020B0606030504020204" pitchFamily="34" charset="0"/>
            </a:endParaRPr>
          </a:p>
          <a:p>
            <a:endParaRPr lang="en-GB" sz="1400" dirty="0">
              <a:effectLst/>
              <a:latin typeface="Helvetica Neue" panose="02000503000000020004" pitchFamily="2" charset="0"/>
            </a:endParaRPr>
          </a:p>
        </p:txBody>
      </p:sp>
    </p:spTree>
    <p:extLst>
      <p:ext uri="{BB962C8B-B14F-4D97-AF65-F5344CB8AC3E}">
        <p14:creationId xmlns:p14="http://schemas.microsoft.com/office/powerpoint/2010/main" val="2632079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DFE9F-0501-69D8-BD12-FDD6FFA5677C}"/>
              </a:ext>
            </a:extLst>
          </p:cNvPr>
          <p:cNvSpPr>
            <a:spLocks noGrp="1"/>
          </p:cNvSpPr>
          <p:nvPr>
            <p:ph type="ctrTitle"/>
          </p:nvPr>
        </p:nvSpPr>
        <p:spPr>
          <a:xfrm>
            <a:off x="1524000" y="587973"/>
            <a:ext cx="9144000" cy="647060"/>
          </a:xfrm>
        </p:spPr>
        <p:txBody>
          <a:bodyPr anchor="t">
            <a:normAutofit/>
          </a:bodyPr>
          <a:lstStyle/>
          <a:p>
            <a:r>
              <a:rPr lang="lt-LT" sz="3600" dirty="0"/>
              <a:t>MEET THE TEAM</a:t>
            </a:r>
          </a:p>
        </p:txBody>
      </p:sp>
      <p:pic>
        <p:nvPicPr>
          <p:cNvPr id="5" name="Picture 4">
            <a:extLst>
              <a:ext uri="{FF2B5EF4-FFF2-40B4-BE49-F238E27FC236}">
                <a16:creationId xmlns:a16="http://schemas.microsoft.com/office/drawing/2014/main" id="{24FA77E2-7F4E-7ADA-8795-64C0A36B8AE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29270" y="1285835"/>
            <a:ext cx="4316689" cy="3075710"/>
          </a:xfrm>
          <a:prstGeom prst="rect">
            <a:avLst/>
          </a:prstGeom>
        </p:spPr>
      </p:pic>
      <p:pic>
        <p:nvPicPr>
          <p:cNvPr id="7" name="Picture 6">
            <a:extLst>
              <a:ext uri="{FF2B5EF4-FFF2-40B4-BE49-F238E27FC236}">
                <a16:creationId xmlns:a16="http://schemas.microsoft.com/office/drawing/2014/main" id="{ABF34774-A17C-22BB-81C9-79A989AAFF3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544368" y="1285835"/>
            <a:ext cx="4316689" cy="3075710"/>
          </a:xfrm>
          <a:prstGeom prst="rect">
            <a:avLst/>
          </a:prstGeom>
        </p:spPr>
      </p:pic>
      <p:pic>
        <p:nvPicPr>
          <p:cNvPr id="9" name="Picture 8">
            <a:extLst>
              <a:ext uri="{FF2B5EF4-FFF2-40B4-BE49-F238E27FC236}">
                <a16:creationId xmlns:a16="http://schemas.microsoft.com/office/drawing/2014/main" id="{C5319296-51B4-CF31-2F36-71E634E6FC8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59466" y="1285835"/>
            <a:ext cx="3097069" cy="3075710"/>
          </a:xfrm>
          <a:prstGeom prst="rect">
            <a:avLst/>
          </a:prstGeom>
        </p:spPr>
      </p:pic>
      <p:pic>
        <p:nvPicPr>
          <p:cNvPr id="11" name="Picture 10">
            <a:extLst>
              <a:ext uri="{FF2B5EF4-FFF2-40B4-BE49-F238E27FC236}">
                <a16:creationId xmlns:a16="http://schemas.microsoft.com/office/drawing/2014/main" id="{1382BFEA-561A-D592-F1F3-04FC616C8DC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29270" y="4595486"/>
            <a:ext cx="2336800" cy="1997083"/>
          </a:xfrm>
          <a:prstGeom prst="rect">
            <a:avLst/>
          </a:prstGeom>
        </p:spPr>
      </p:pic>
      <p:pic>
        <p:nvPicPr>
          <p:cNvPr id="13" name="Picture 12">
            <a:extLst>
              <a:ext uri="{FF2B5EF4-FFF2-40B4-BE49-F238E27FC236}">
                <a16:creationId xmlns:a16="http://schemas.microsoft.com/office/drawing/2014/main" id="{8EC4EAF0-450C-86DA-E9E5-941B8DC2B41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87612" y="4492771"/>
            <a:ext cx="2001324" cy="2001324"/>
          </a:xfrm>
          <a:prstGeom prst="rect">
            <a:avLst/>
          </a:prstGeom>
        </p:spPr>
      </p:pic>
      <p:pic>
        <p:nvPicPr>
          <p:cNvPr id="15" name="Picture 14">
            <a:extLst>
              <a:ext uri="{FF2B5EF4-FFF2-40B4-BE49-F238E27FC236}">
                <a16:creationId xmlns:a16="http://schemas.microsoft.com/office/drawing/2014/main" id="{2A2E9068-F129-599B-D26D-C89E5AE0AF5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687346" y="4492772"/>
            <a:ext cx="2001324" cy="2003662"/>
          </a:xfrm>
          <a:prstGeom prst="rect">
            <a:avLst/>
          </a:prstGeom>
        </p:spPr>
      </p:pic>
      <p:pic>
        <p:nvPicPr>
          <p:cNvPr id="19" name="Picture 18">
            <a:extLst>
              <a:ext uri="{FF2B5EF4-FFF2-40B4-BE49-F238E27FC236}">
                <a16:creationId xmlns:a16="http://schemas.microsoft.com/office/drawing/2014/main" id="{90E920D4-F8A2-395E-EAA3-DD2672DEB504}"/>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787079" y="4497012"/>
            <a:ext cx="2110044" cy="2001324"/>
          </a:xfrm>
          <a:prstGeom prst="rect">
            <a:avLst/>
          </a:prstGeom>
        </p:spPr>
      </p:pic>
      <p:pic>
        <p:nvPicPr>
          <p:cNvPr id="21" name="Picture 20">
            <a:extLst>
              <a:ext uri="{FF2B5EF4-FFF2-40B4-BE49-F238E27FC236}">
                <a16:creationId xmlns:a16="http://schemas.microsoft.com/office/drawing/2014/main" id="{2BAB76B9-0A06-1C09-731C-5FF320D0DD2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994795" y="4510821"/>
            <a:ext cx="1486942" cy="1983273"/>
          </a:xfrm>
          <a:prstGeom prst="rect">
            <a:avLst/>
          </a:prstGeom>
        </p:spPr>
      </p:pic>
      <p:pic>
        <p:nvPicPr>
          <p:cNvPr id="23" name="Picture 22">
            <a:extLst>
              <a:ext uri="{FF2B5EF4-FFF2-40B4-BE49-F238E27FC236}">
                <a16:creationId xmlns:a16="http://schemas.microsoft.com/office/drawing/2014/main" id="{B5D7F8BD-27FE-3BAE-8ACB-39D2753E2CC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569593" y="4510821"/>
            <a:ext cx="1486942" cy="1983273"/>
          </a:xfrm>
          <a:prstGeom prst="rect">
            <a:avLst/>
          </a:prstGeom>
        </p:spPr>
      </p:pic>
    </p:spTree>
    <p:extLst>
      <p:ext uri="{BB962C8B-B14F-4D97-AF65-F5344CB8AC3E}">
        <p14:creationId xmlns:p14="http://schemas.microsoft.com/office/powerpoint/2010/main" val="217672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45000200-37B2-714F-A803-8E0E7A7E9EED}"/>
              </a:ext>
            </a:extLst>
          </p:cNvPr>
          <p:cNvSpPr>
            <a:spLocks noChangeAspect="1"/>
          </p:cNvSpPr>
          <p:nvPr/>
        </p:nvSpPr>
        <p:spPr>
          <a:xfrm>
            <a:off x="5688505" y="920437"/>
            <a:ext cx="5793946" cy="5081106"/>
          </a:xfrm>
          <a:custGeom>
            <a:avLst/>
            <a:gdLst>
              <a:gd name="connsiteX0" fmla="*/ 256493 w 942905"/>
              <a:gd name="connsiteY0" fmla="*/ 826898 h 826898"/>
              <a:gd name="connsiteX1" fmla="*/ 220656 w 942905"/>
              <a:gd name="connsiteY1" fmla="*/ 806273 h 826898"/>
              <a:gd name="connsiteX2" fmla="*/ 5448 w 942905"/>
              <a:gd name="connsiteY2" fmla="*/ 434075 h 826898"/>
              <a:gd name="connsiteX3" fmla="*/ 5448 w 942905"/>
              <a:gd name="connsiteY3" fmla="*/ 392824 h 826898"/>
              <a:gd name="connsiteX4" fmla="*/ 220656 w 942905"/>
              <a:gd name="connsiteY4" fmla="*/ 20625 h 826898"/>
              <a:gd name="connsiteX5" fmla="*/ 256493 w 942905"/>
              <a:gd name="connsiteY5" fmla="*/ 0 h 826898"/>
              <a:gd name="connsiteX6" fmla="*/ 686816 w 942905"/>
              <a:gd name="connsiteY6" fmla="*/ 0 h 826898"/>
              <a:gd name="connsiteX7" fmla="*/ 722558 w 942905"/>
              <a:gd name="connsiteY7" fmla="*/ 20625 h 826898"/>
              <a:gd name="connsiteX8" fmla="*/ 937389 w 942905"/>
              <a:gd name="connsiteY8" fmla="*/ 392824 h 826898"/>
              <a:gd name="connsiteX9" fmla="*/ 937389 w 942905"/>
              <a:gd name="connsiteY9" fmla="*/ 434075 h 826898"/>
              <a:gd name="connsiteX10" fmla="*/ 722558 w 942905"/>
              <a:gd name="connsiteY10" fmla="*/ 806273 h 826898"/>
              <a:gd name="connsiteX11" fmla="*/ 686816 w 942905"/>
              <a:gd name="connsiteY11" fmla="*/ 826898 h 82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05" h="826898">
                <a:moveTo>
                  <a:pt x="256493" y="826898"/>
                </a:moveTo>
                <a:cubicBezTo>
                  <a:pt x="241723" y="826882"/>
                  <a:pt x="228075" y="819028"/>
                  <a:pt x="220656" y="806273"/>
                </a:cubicBezTo>
                <a:lnTo>
                  <a:pt x="5448" y="434075"/>
                </a:lnTo>
                <a:cubicBezTo>
                  <a:pt x="-1816" y="421281"/>
                  <a:pt x="-1816" y="405617"/>
                  <a:pt x="5448" y="392824"/>
                </a:cubicBezTo>
                <a:lnTo>
                  <a:pt x="220656" y="20625"/>
                </a:lnTo>
                <a:cubicBezTo>
                  <a:pt x="228075" y="7871"/>
                  <a:pt x="241723" y="16"/>
                  <a:pt x="256493" y="0"/>
                </a:cubicBezTo>
                <a:lnTo>
                  <a:pt x="686816" y="0"/>
                </a:lnTo>
                <a:cubicBezTo>
                  <a:pt x="701557" y="30"/>
                  <a:pt x="715171" y="7886"/>
                  <a:pt x="722558" y="20625"/>
                </a:cubicBezTo>
                <a:lnTo>
                  <a:pt x="937389" y="392824"/>
                </a:lnTo>
                <a:cubicBezTo>
                  <a:pt x="944745" y="405592"/>
                  <a:pt x="944745" y="421307"/>
                  <a:pt x="937389" y="434075"/>
                </a:cubicBezTo>
                <a:lnTo>
                  <a:pt x="722558" y="806273"/>
                </a:lnTo>
                <a:cubicBezTo>
                  <a:pt x="715171" y="819013"/>
                  <a:pt x="701557" y="826868"/>
                  <a:pt x="686816" y="826898"/>
                </a:cubicBezTo>
                <a:close/>
              </a:path>
            </a:pathLst>
          </a:custGeom>
          <a:blipFill dpi="0" rotWithShape="1">
            <a:blip r:embed="rId3">
              <a:extLst>
                <a:ext uri="{28A0092B-C50C-407E-A947-70E740481C1C}">
                  <a14:useLocalDpi xmlns:a14="http://schemas.microsoft.com/office/drawing/2010/main"/>
                </a:ext>
              </a:extLst>
            </a:blip>
            <a:srcRect/>
            <a:stretch>
              <a:fillRect r="49" b="391"/>
            </a:stretch>
          </a:blipFill>
          <a:ln w="28575" cap="flat">
            <a:solidFill>
              <a:schemeClr val="bg1"/>
            </a:solidFill>
            <a:prstDash val="solid"/>
            <a:miter/>
          </a:ln>
        </p:spPr>
        <p:txBody>
          <a:bodyPr rtlCol="0" anchor="ctr"/>
          <a:lstStyle/>
          <a:p>
            <a:endParaRPr lang="en-LU" dirty="0"/>
          </a:p>
        </p:txBody>
      </p:sp>
      <p:sp>
        <p:nvSpPr>
          <p:cNvPr id="26" name="Subtitle 2">
            <a:extLst>
              <a:ext uri="{FF2B5EF4-FFF2-40B4-BE49-F238E27FC236}">
                <a16:creationId xmlns:a16="http://schemas.microsoft.com/office/drawing/2014/main" id="{FDF4855A-251A-0A44-A4F1-1CCDF6170ED8}"/>
              </a:ext>
            </a:extLst>
          </p:cNvPr>
          <p:cNvSpPr txBox="1">
            <a:spLocks/>
          </p:cNvSpPr>
          <p:nvPr/>
        </p:nvSpPr>
        <p:spPr>
          <a:xfrm>
            <a:off x="864097" y="758365"/>
            <a:ext cx="8149273" cy="6541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latin typeface="Open Sans" panose="020B0606030504020204" pitchFamily="34" charset="0"/>
                <a:ea typeface="Open Sans" panose="020B0606030504020204" pitchFamily="34" charset="0"/>
                <a:cs typeface="Open Sans" panose="020B0606030504020204" pitchFamily="34" charset="0"/>
              </a:rPr>
              <a:t>WHAT will NEBA </a:t>
            </a:r>
            <a:r>
              <a:rPr lang="en-US" sz="3600" b="1" dirty="0">
                <a:solidFill>
                  <a:srgbClr val="95C21F"/>
                </a:solidFill>
                <a:latin typeface="Open Sans" panose="020B0606030504020204" pitchFamily="34" charset="0"/>
                <a:ea typeface="Open Sans" panose="020B0606030504020204" pitchFamily="34" charset="0"/>
                <a:cs typeface="Open Sans" panose="020B0606030504020204" pitchFamily="34" charset="0"/>
              </a:rPr>
              <a:t>change</a:t>
            </a:r>
            <a:r>
              <a:rPr lang="en-US" sz="3600" b="1" dirty="0">
                <a:latin typeface="Open Sans" panose="020B0606030504020204" pitchFamily="34" charset="0"/>
                <a:ea typeface="Open Sans" panose="020B0606030504020204" pitchFamily="34" charset="0"/>
                <a:cs typeface="Open Sans" panose="020B0606030504020204" pitchFamily="34" charset="0"/>
              </a:rPr>
              <a:t>?</a:t>
            </a:r>
          </a:p>
        </p:txBody>
      </p:sp>
      <p:sp>
        <p:nvSpPr>
          <p:cNvPr id="23" name="Rectangle 22">
            <a:extLst>
              <a:ext uri="{FF2B5EF4-FFF2-40B4-BE49-F238E27FC236}">
                <a16:creationId xmlns:a16="http://schemas.microsoft.com/office/drawing/2014/main" id="{B56F6887-8E7F-E649-9141-82A3C283C130}"/>
              </a:ext>
            </a:extLst>
          </p:cNvPr>
          <p:cNvSpPr/>
          <p:nvPr/>
        </p:nvSpPr>
        <p:spPr>
          <a:xfrm>
            <a:off x="928272" y="2004662"/>
            <a:ext cx="4129454" cy="3539430"/>
          </a:xfrm>
          <a:prstGeom prst="rect">
            <a:avLst/>
          </a:prstGeom>
        </p:spPr>
        <p:txBody>
          <a:bodyPr wrap="square">
            <a:spAutoFit/>
          </a:bodyPr>
          <a:lstStyle/>
          <a:p>
            <a:pPr algn="l"/>
            <a:r>
              <a:rPr lang="en-GB" sz="1600" b="0" i="0" u="none" strike="noStrike" dirty="0">
                <a:solidFill>
                  <a:srgbClr val="292929"/>
                </a:solidFill>
                <a:effectLst/>
                <a:latin typeface="open sans" panose="020B0606030504020204" pitchFamily="34" charset="0"/>
              </a:rPr>
              <a:t>By bringing together regions with different experiences of NEB application and their unique local backgrounds, NEBA will explore the best practices and ensure interregional cooperation synergies in integrating NEB values and principles into regional planning </a:t>
            </a:r>
            <a:r>
              <a:rPr lang="en-GB" sz="1600" b="0" i="0" u="none" strike="noStrike" dirty="0">
                <a:solidFill>
                  <a:srgbClr val="292929"/>
                </a:solidFill>
                <a:effectLst/>
                <a:latin typeface="Open Sans" panose="020B0606030504020204" pitchFamily="34" charset="0"/>
                <a:ea typeface="Open Sans" panose="020B0606030504020204" pitchFamily="34" charset="0"/>
                <a:cs typeface="Open Sans" panose="020B0606030504020204" pitchFamily="34" charset="0"/>
              </a:rPr>
              <a:t>processes</a:t>
            </a:r>
            <a:r>
              <a:rPr lang="en-GB" sz="1600" b="0" i="0" u="none" strike="noStrike" dirty="0">
                <a:solidFill>
                  <a:srgbClr val="292929"/>
                </a:solidFill>
                <a:effectLst/>
                <a:latin typeface="open sans" panose="020B0606030504020204" pitchFamily="34" charset="0"/>
              </a:rPr>
              <a:t>. </a:t>
            </a:r>
          </a:p>
          <a:p>
            <a:pPr algn="l"/>
            <a:endParaRPr lang="en-GB" sz="1600" dirty="0">
              <a:solidFill>
                <a:srgbClr val="292929"/>
              </a:solidFill>
              <a:latin typeface="open sans" panose="020B0606030504020204" pitchFamily="34" charset="0"/>
            </a:endParaRPr>
          </a:p>
          <a:p>
            <a:pPr algn="l"/>
            <a:r>
              <a:rPr lang="en-GB" sz="1600" b="0" i="0" u="none" strike="noStrike" dirty="0">
                <a:solidFill>
                  <a:srgbClr val="292929"/>
                </a:solidFill>
                <a:effectLst/>
                <a:latin typeface="open sans" panose="020B0606030504020204" pitchFamily="34" charset="0"/>
              </a:rPr>
              <a:t>NEBA will </a:t>
            </a:r>
            <a:r>
              <a:rPr lang="en-GB" sz="1600" b="1" i="0" u="none" strike="noStrike" dirty="0">
                <a:solidFill>
                  <a:srgbClr val="292929"/>
                </a:solidFill>
                <a:effectLst/>
                <a:latin typeface="open sans" panose="020B0606030504020204" pitchFamily="34" charset="0"/>
              </a:rPr>
              <a:t>empower regions</a:t>
            </a:r>
            <a:r>
              <a:rPr lang="en-GB" sz="1600" b="0" i="0" u="none" strike="noStrike" dirty="0">
                <a:solidFill>
                  <a:srgbClr val="292929"/>
                </a:solidFill>
                <a:effectLst/>
                <a:latin typeface="open sans" panose="020B0606030504020204" pitchFamily="34" charset="0"/>
              </a:rPr>
              <a:t> to </a:t>
            </a:r>
            <a:r>
              <a:rPr lang="en-GB" sz="1600" b="1" i="0" u="none" strike="noStrike" dirty="0">
                <a:solidFill>
                  <a:srgbClr val="292929"/>
                </a:solidFill>
                <a:effectLst/>
                <a:latin typeface="open sans" panose="020B0606030504020204" pitchFamily="34" charset="0"/>
              </a:rPr>
              <a:t>rethink</a:t>
            </a:r>
            <a:r>
              <a:rPr lang="en-GB" sz="1600" b="0" i="0" u="none" strike="noStrike" dirty="0">
                <a:solidFill>
                  <a:srgbClr val="292929"/>
                </a:solidFill>
                <a:effectLst/>
                <a:latin typeface="open sans" panose="020B0606030504020204" pitchFamily="34" charset="0"/>
              </a:rPr>
              <a:t> their territorial planning instruments and </a:t>
            </a:r>
            <a:r>
              <a:rPr lang="en-GB" sz="1600" b="1" i="0" u="none" strike="noStrike" dirty="0">
                <a:solidFill>
                  <a:srgbClr val="292929"/>
                </a:solidFill>
                <a:effectLst/>
                <a:latin typeface="open sans" panose="020B0606030504020204" pitchFamily="34" charset="0"/>
              </a:rPr>
              <a:t>improve</a:t>
            </a:r>
            <a:r>
              <a:rPr lang="en-GB" sz="1600" b="0" i="0" u="none" strike="noStrike" dirty="0">
                <a:solidFill>
                  <a:srgbClr val="292929"/>
                </a:solidFill>
                <a:effectLst/>
                <a:latin typeface="open sans" panose="020B0606030504020204" pitchFamily="34" charset="0"/>
              </a:rPr>
              <a:t> them so that new initiatives are enriching, sustainable and inclusive.</a:t>
            </a:r>
          </a:p>
        </p:txBody>
      </p:sp>
      <p:sp>
        <p:nvSpPr>
          <p:cNvPr id="25" name="Rectangle 24">
            <a:extLst>
              <a:ext uri="{FF2B5EF4-FFF2-40B4-BE49-F238E27FC236}">
                <a16:creationId xmlns:a16="http://schemas.microsoft.com/office/drawing/2014/main" id="{B71113C4-08DA-974E-B499-20B5278C4F31}"/>
              </a:ext>
            </a:extLst>
          </p:cNvPr>
          <p:cNvSpPr/>
          <p:nvPr/>
        </p:nvSpPr>
        <p:spPr>
          <a:xfrm>
            <a:off x="4922703" y="4493218"/>
            <a:ext cx="2025801" cy="523220"/>
          </a:xfrm>
          <a:prstGeom prst="rect">
            <a:avLst/>
          </a:prstGeom>
        </p:spPr>
        <p:txBody>
          <a:bodyPr wrap="square">
            <a:spAutoFit/>
          </a:bodyPr>
          <a:lstStyle/>
          <a:p>
            <a:pPr algn="ct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1.649 </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 EUR</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D7990A23-FF50-6542-820C-2ED71BDA1C93}"/>
              </a:ext>
            </a:extLst>
          </p:cNvPr>
          <p:cNvSpPr txBox="1"/>
          <p:nvPr/>
        </p:nvSpPr>
        <p:spPr>
          <a:xfrm>
            <a:off x="5440627" y="4245924"/>
            <a:ext cx="972598" cy="27979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TOTAL</a:t>
            </a:r>
          </a:p>
        </p:txBody>
      </p:sp>
      <p:pic>
        <p:nvPicPr>
          <p:cNvPr id="10" name="Graphic 9">
            <a:extLst>
              <a:ext uri="{FF2B5EF4-FFF2-40B4-BE49-F238E27FC236}">
                <a16:creationId xmlns:a16="http://schemas.microsoft.com/office/drawing/2014/main" id="{350FBA8D-6BC9-3BDE-0885-6AC87A2BDB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39514" y="5051650"/>
            <a:ext cx="1000149" cy="1111277"/>
          </a:xfrm>
          <a:prstGeom prst="rect">
            <a:avLst/>
          </a:prstGeom>
        </p:spPr>
      </p:pic>
    </p:spTree>
    <p:extLst>
      <p:ext uri="{BB962C8B-B14F-4D97-AF65-F5344CB8AC3E}">
        <p14:creationId xmlns:p14="http://schemas.microsoft.com/office/powerpoint/2010/main" val="3051886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descr="NEBA Introduction video">
            <a:hlinkClick r:id="" action="ppaction://media"/>
            <a:extLst>
              <a:ext uri="{FF2B5EF4-FFF2-40B4-BE49-F238E27FC236}">
                <a16:creationId xmlns:a16="http://schemas.microsoft.com/office/drawing/2014/main" id="{983827A6-AF31-1D44-7676-8FB252CF11B6}"/>
              </a:ext>
            </a:extLst>
          </p:cNvPr>
          <p:cNvPicPr>
            <a:picLocks noRot="1" noChangeAspect="1"/>
          </p:cNvPicPr>
          <p:nvPr>
            <a:videoFile r:link="rId1"/>
          </p:nvPr>
        </p:nvPicPr>
        <p:blipFill>
          <a:blip r:embed="rId3"/>
          <a:stretch>
            <a:fillRect/>
          </a:stretch>
        </p:blipFill>
        <p:spPr>
          <a:xfrm>
            <a:off x="1066800" y="560917"/>
            <a:ext cx="10176933" cy="5749967"/>
          </a:xfrm>
          <a:prstGeom prst="rect">
            <a:avLst/>
          </a:prstGeom>
        </p:spPr>
      </p:pic>
    </p:spTree>
    <p:extLst>
      <p:ext uri="{BB962C8B-B14F-4D97-AF65-F5344CB8AC3E}">
        <p14:creationId xmlns:p14="http://schemas.microsoft.com/office/powerpoint/2010/main" val="296053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ED370D8-3A69-8A4A-9F45-5FC49EBF4045}"/>
              </a:ext>
            </a:extLst>
          </p:cNvPr>
          <p:cNvSpPr>
            <a:spLocks noGrp="1"/>
          </p:cNvSpPr>
          <p:nvPr>
            <p:ph type="subTitle" idx="1"/>
          </p:nvPr>
        </p:nvSpPr>
        <p:spPr>
          <a:xfrm>
            <a:off x="857771" y="2093027"/>
            <a:ext cx="11100681" cy="2702001"/>
          </a:xfrm>
        </p:spPr>
        <p:txBody>
          <a:bodyPr>
            <a:noAutofit/>
          </a:bodyPr>
          <a:lstStyle/>
          <a:p>
            <a:pPr algn="l"/>
            <a:r>
              <a:rPr lang="en-US" sz="7200" b="1" dirty="0">
                <a:latin typeface="Open Sans" panose="020B0606030504020204" pitchFamily="34" charset="0"/>
                <a:ea typeface="Open Sans" panose="020B0606030504020204" pitchFamily="34" charset="0"/>
                <a:cs typeface="Open Sans" panose="020B0606030504020204" pitchFamily="34" charset="0"/>
              </a:rPr>
              <a:t>Thank you!</a:t>
            </a:r>
          </a:p>
          <a:p>
            <a:pPr algn="l">
              <a:lnSpc>
                <a:spcPct val="100000"/>
              </a:lnSpc>
              <a:spcBef>
                <a:spcPts val="0"/>
              </a:spcBef>
            </a:pPr>
            <a:r>
              <a:rPr lang="en-US" sz="3600" b="1" dirty="0">
                <a:solidFill>
                  <a:srgbClr val="95C21F"/>
                </a:solidFill>
                <a:latin typeface="Open Sans" panose="020B0606030504020204" pitchFamily="34" charset="0"/>
                <a:ea typeface="Open Sans" panose="020B0606030504020204" pitchFamily="34" charset="0"/>
                <a:cs typeface="Open Sans" panose="020B0606030504020204" pitchFamily="34" charset="0"/>
              </a:rPr>
              <a:t>Keen to lea</a:t>
            </a:r>
            <a:r>
              <a:rPr lang="en-US" sz="3600" b="1" dirty="0">
                <a:solidFill>
                  <a:srgbClr val="95C21F"/>
                </a:solidFill>
                <a:ea typeface="Open Sans" panose="020B0606030504020204" pitchFamily="34" charset="0"/>
                <a:cs typeface="Open Sans" panose="020B0606030504020204" pitchFamily="34" charset="0"/>
              </a:rPr>
              <a:t>rn more? </a:t>
            </a:r>
          </a:p>
          <a:p>
            <a:pPr algn="l">
              <a:lnSpc>
                <a:spcPct val="100000"/>
              </a:lnSpc>
              <a:spcBef>
                <a:spcPts val="0"/>
              </a:spcBef>
            </a:pPr>
            <a:r>
              <a:rPr lang="en-US" sz="3600" b="1" dirty="0">
                <a:solidFill>
                  <a:srgbClr val="95C21F"/>
                </a:solidFill>
                <a:ea typeface="Open Sans" panose="020B0606030504020204" pitchFamily="34" charset="0"/>
                <a:cs typeface="Open Sans" panose="020B0606030504020204" pitchFamily="34" charset="0"/>
              </a:rPr>
              <a:t>Find us online</a:t>
            </a:r>
            <a:endParaRPr lang="en-US" sz="3600" b="1" dirty="0">
              <a:solidFill>
                <a:srgbClr val="95C21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9D2A340-D7B1-9F0C-453D-3CB5617B2A6C}"/>
              </a:ext>
            </a:extLst>
          </p:cNvPr>
          <p:cNvSpPr txBox="1"/>
          <p:nvPr/>
        </p:nvSpPr>
        <p:spPr>
          <a:xfrm>
            <a:off x="857771" y="4924818"/>
            <a:ext cx="5260710" cy="338554"/>
          </a:xfrm>
          <a:prstGeom prst="rect">
            <a:avLst/>
          </a:prstGeom>
          <a:solidFill>
            <a:srgbClr val="95C11F"/>
          </a:solidFill>
        </p:spPr>
        <p:txBody>
          <a:bodyPr wrap="square" rtlCol="0">
            <a:spAutoFit/>
          </a:bodyPr>
          <a:lstStyle/>
          <a:p>
            <a:pPr algn="ctr"/>
            <a:r>
              <a:rPr lang="en-US"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www.interregeurope.eu</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/NEBA</a:t>
            </a:r>
          </a:p>
        </p:txBody>
      </p:sp>
      <p:sp>
        <p:nvSpPr>
          <p:cNvPr id="6" name="TextBox 5">
            <a:extLst>
              <a:ext uri="{FF2B5EF4-FFF2-40B4-BE49-F238E27FC236}">
                <a16:creationId xmlns:a16="http://schemas.microsoft.com/office/drawing/2014/main" id="{50C076BE-F24A-B053-53D6-AAA131D01BDF}"/>
              </a:ext>
            </a:extLst>
          </p:cNvPr>
          <p:cNvSpPr txBox="1"/>
          <p:nvPr/>
        </p:nvSpPr>
        <p:spPr>
          <a:xfrm>
            <a:off x="857771" y="5393161"/>
            <a:ext cx="5260710" cy="584775"/>
          </a:xfrm>
          <a:prstGeom prst="rect">
            <a:avLst/>
          </a:prstGeom>
          <a:solidFill>
            <a:srgbClr val="95C11F"/>
          </a:solid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https://</a:t>
            </a:r>
            <a:r>
              <a:rPr lang="en-US"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www.linkedin.com</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/company/</a:t>
            </a:r>
            <a:r>
              <a:rPr lang="en-US"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neba</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-new-</a:t>
            </a:r>
            <a:r>
              <a:rPr lang="en-US"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european</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1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bauhaus</a:t>
            </a: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-initiative/</a:t>
            </a:r>
          </a:p>
        </p:txBody>
      </p:sp>
      <p:sp>
        <p:nvSpPr>
          <p:cNvPr id="7" name="Freeform 6">
            <a:extLst>
              <a:ext uri="{FF2B5EF4-FFF2-40B4-BE49-F238E27FC236}">
                <a16:creationId xmlns:a16="http://schemas.microsoft.com/office/drawing/2014/main" id="{51BF53D0-FD9D-D528-080F-FC144B10821E}"/>
              </a:ext>
            </a:extLst>
          </p:cNvPr>
          <p:cNvSpPr>
            <a:spLocks noChangeAspect="1"/>
          </p:cNvSpPr>
          <p:nvPr/>
        </p:nvSpPr>
        <p:spPr>
          <a:xfrm>
            <a:off x="6164506" y="312055"/>
            <a:ext cx="5793946" cy="5081106"/>
          </a:xfrm>
          <a:custGeom>
            <a:avLst/>
            <a:gdLst>
              <a:gd name="connsiteX0" fmla="*/ 256493 w 942905"/>
              <a:gd name="connsiteY0" fmla="*/ 826898 h 826898"/>
              <a:gd name="connsiteX1" fmla="*/ 220656 w 942905"/>
              <a:gd name="connsiteY1" fmla="*/ 806273 h 826898"/>
              <a:gd name="connsiteX2" fmla="*/ 5448 w 942905"/>
              <a:gd name="connsiteY2" fmla="*/ 434075 h 826898"/>
              <a:gd name="connsiteX3" fmla="*/ 5448 w 942905"/>
              <a:gd name="connsiteY3" fmla="*/ 392824 h 826898"/>
              <a:gd name="connsiteX4" fmla="*/ 220656 w 942905"/>
              <a:gd name="connsiteY4" fmla="*/ 20625 h 826898"/>
              <a:gd name="connsiteX5" fmla="*/ 256493 w 942905"/>
              <a:gd name="connsiteY5" fmla="*/ 0 h 826898"/>
              <a:gd name="connsiteX6" fmla="*/ 686816 w 942905"/>
              <a:gd name="connsiteY6" fmla="*/ 0 h 826898"/>
              <a:gd name="connsiteX7" fmla="*/ 722558 w 942905"/>
              <a:gd name="connsiteY7" fmla="*/ 20625 h 826898"/>
              <a:gd name="connsiteX8" fmla="*/ 937389 w 942905"/>
              <a:gd name="connsiteY8" fmla="*/ 392824 h 826898"/>
              <a:gd name="connsiteX9" fmla="*/ 937389 w 942905"/>
              <a:gd name="connsiteY9" fmla="*/ 434075 h 826898"/>
              <a:gd name="connsiteX10" fmla="*/ 722558 w 942905"/>
              <a:gd name="connsiteY10" fmla="*/ 806273 h 826898"/>
              <a:gd name="connsiteX11" fmla="*/ 686816 w 942905"/>
              <a:gd name="connsiteY11" fmla="*/ 826898 h 82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905" h="826898">
                <a:moveTo>
                  <a:pt x="256493" y="826898"/>
                </a:moveTo>
                <a:cubicBezTo>
                  <a:pt x="241723" y="826882"/>
                  <a:pt x="228075" y="819028"/>
                  <a:pt x="220656" y="806273"/>
                </a:cubicBezTo>
                <a:lnTo>
                  <a:pt x="5448" y="434075"/>
                </a:lnTo>
                <a:cubicBezTo>
                  <a:pt x="-1816" y="421281"/>
                  <a:pt x="-1816" y="405617"/>
                  <a:pt x="5448" y="392824"/>
                </a:cubicBezTo>
                <a:lnTo>
                  <a:pt x="220656" y="20625"/>
                </a:lnTo>
                <a:cubicBezTo>
                  <a:pt x="228075" y="7871"/>
                  <a:pt x="241723" y="16"/>
                  <a:pt x="256493" y="0"/>
                </a:cubicBezTo>
                <a:lnTo>
                  <a:pt x="686816" y="0"/>
                </a:lnTo>
                <a:cubicBezTo>
                  <a:pt x="701557" y="30"/>
                  <a:pt x="715171" y="7886"/>
                  <a:pt x="722558" y="20625"/>
                </a:cubicBezTo>
                <a:lnTo>
                  <a:pt x="937389" y="392824"/>
                </a:lnTo>
                <a:cubicBezTo>
                  <a:pt x="944745" y="405592"/>
                  <a:pt x="944745" y="421307"/>
                  <a:pt x="937389" y="434075"/>
                </a:cubicBezTo>
                <a:lnTo>
                  <a:pt x="722558" y="806273"/>
                </a:lnTo>
                <a:cubicBezTo>
                  <a:pt x="715171" y="819013"/>
                  <a:pt x="701557" y="826868"/>
                  <a:pt x="686816" y="826898"/>
                </a:cubicBezTo>
                <a:close/>
              </a:path>
            </a:pathLst>
          </a:custGeom>
          <a:blipFill dpi="0" rotWithShape="1">
            <a:blip r:embed="rId2">
              <a:extLst>
                <a:ext uri="{28A0092B-C50C-407E-A947-70E740481C1C}">
                  <a14:useLocalDpi xmlns:a14="http://schemas.microsoft.com/office/drawing/2010/main"/>
                </a:ext>
              </a:extLst>
            </a:blip>
            <a:srcRect/>
            <a:stretch>
              <a:fillRect b="391"/>
            </a:stretch>
          </a:blipFill>
          <a:ln w="28575" cap="flat">
            <a:solidFill>
              <a:schemeClr val="bg1"/>
            </a:solidFill>
            <a:prstDash val="solid"/>
            <a:miter/>
          </a:ln>
        </p:spPr>
        <p:txBody>
          <a:bodyPr rtlCol="0" anchor="ctr"/>
          <a:lstStyle/>
          <a:p>
            <a:endParaRPr lang="en-LU" dirty="0"/>
          </a:p>
        </p:txBody>
      </p:sp>
    </p:spTree>
    <p:extLst>
      <p:ext uri="{BB962C8B-B14F-4D97-AF65-F5344CB8AC3E}">
        <p14:creationId xmlns:p14="http://schemas.microsoft.com/office/powerpoint/2010/main" val="243350980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95948A"/>
      </a:lt2>
      <a:accent1>
        <a:srgbClr val="01A884"/>
      </a:accent1>
      <a:accent2>
        <a:srgbClr val="95C11E"/>
      </a:accent2>
      <a:accent3>
        <a:srgbClr val="F39200"/>
      </a:accent3>
      <a:accent4>
        <a:srgbClr val="E21D44"/>
      </a:accent4>
      <a:accent5>
        <a:srgbClr val="009FE3"/>
      </a:accent5>
      <a:accent6>
        <a:srgbClr val="154193"/>
      </a:accent6>
      <a:hlink>
        <a:srgbClr val="FEFFFE"/>
      </a:hlink>
      <a:folHlink>
        <a:srgbClr val="D9D7C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b="1" dirty="0">
            <a:solidFill>
              <a:srgbClr val="95948B"/>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Presentation1" id="{06E3B9CB-D344-C147-9C3E-36C884CF0AED}" vid="{737523F6-8BB6-244C-9D2D-8DA98AD551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2f6a2ca-f420-4bed-ad53-22eaed8608bf">
      <Terms xmlns="http://schemas.microsoft.com/office/infopath/2007/PartnerControls"/>
    </lcf76f155ced4ddcb4097134ff3c332f>
    <TaxCatchAll xmlns="1d575af4-e7c9-41e5-933f-9f9e068bed4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1243DB8C237844B9ED1E02D37EF3405" ma:contentTypeVersion="13" ma:contentTypeDescription="Create a new document." ma:contentTypeScope="" ma:versionID="7d7fef7ab3e2585a2ab9da7cc04f0bd7">
  <xsd:schema xmlns:xsd="http://www.w3.org/2001/XMLSchema" xmlns:xs="http://www.w3.org/2001/XMLSchema" xmlns:p="http://schemas.microsoft.com/office/2006/metadata/properties" xmlns:ns2="82f6a2ca-f420-4bed-ad53-22eaed8608bf" xmlns:ns3="1d575af4-e7c9-41e5-933f-9f9e068bed46" targetNamespace="http://schemas.microsoft.com/office/2006/metadata/properties" ma:root="true" ma:fieldsID="ab4b11140f30e80958fb7d96003c7056" ns2:_="" ns3:_="">
    <xsd:import namespace="82f6a2ca-f420-4bed-ad53-22eaed8608bf"/>
    <xsd:import namespace="1d575af4-e7c9-41e5-933f-9f9e068bed4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f6a2ca-f420-4bed-ad53-22eaed8608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6d3d56-5535-48cc-a8df-68e111d4678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d575af4-e7c9-41e5-933f-9f9e068bed4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78e370d-d85d-4c06-a465-ac88e89cd26b}" ma:internalName="TaxCatchAll" ma:showField="CatchAllData" ma:web="1d575af4-e7c9-41e5-933f-9f9e068bed4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3FC793-0237-4EB2-9E54-581B2D1B3CF6}">
  <ds:schemaRefs>
    <ds:schemaRef ds:uri="http://schemas.microsoft.com/office/2006/metadata/properties"/>
    <ds:schemaRef ds:uri="82f6a2ca-f420-4bed-ad53-22eaed8608bf"/>
    <ds:schemaRef ds:uri="http://www.w3.org/XML/1998/namespace"/>
    <ds:schemaRef ds:uri="http://purl.org/dc/terms/"/>
    <ds:schemaRef ds:uri="http://purl.org/dc/elements/1.1/"/>
    <ds:schemaRef ds:uri="1d575af4-e7c9-41e5-933f-9f9e068bed46"/>
    <ds:schemaRef ds:uri="http://purl.org/dc/dcmitype/"/>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8EADCADD-F611-4F5C-BD5A-F3C3BD3F86BA}">
  <ds:schemaRefs>
    <ds:schemaRef ds:uri="http://schemas.microsoft.com/sharepoint/v3/contenttype/forms"/>
  </ds:schemaRefs>
</ds:datastoreItem>
</file>

<file path=customXml/itemProps3.xml><?xml version="1.0" encoding="utf-8"?>
<ds:datastoreItem xmlns:ds="http://schemas.openxmlformats.org/officeDocument/2006/customXml" ds:itemID="{76C06380-E6DF-4E1A-8363-1F848FB872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f6a2ca-f420-4bed-ad53-22eaed8608bf"/>
    <ds:schemaRef ds:uri="1d575af4-e7c9-41e5-933f-9f9e068bed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87</TotalTime>
  <Words>276</Words>
  <Application>Microsoft Macintosh PowerPoint</Application>
  <PresentationFormat>Widescreen</PresentationFormat>
  <Paragraphs>41</Paragraphs>
  <Slides>8</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Helvetica Neue</vt:lpstr>
      <vt:lpstr>Open Sans</vt:lpstr>
      <vt:lpstr>Open Sans</vt:lpstr>
      <vt:lpstr>Office Theme</vt:lpstr>
      <vt:lpstr>PowerPoint Presentation</vt:lpstr>
      <vt:lpstr>PowerPoint Presentation</vt:lpstr>
      <vt:lpstr>PowerPoint Presentation</vt:lpstr>
      <vt:lpstr>PowerPoint Presentation</vt:lpstr>
      <vt:lpstr>MEET THE TEAM</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Kurth</dc:creator>
  <cp:lastModifiedBy>Inga Vyšniauskienė</cp:lastModifiedBy>
  <cp:revision>7</cp:revision>
  <dcterms:created xsi:type="dcterms:W3CDTF">2021-10-28T12:22:03Z</dcterms:created>
  <dcterms:modified xsi:type="dcterms:W3CDTF">2024-09-28T07:42:57Z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0x01010061243DB8C237844B9ED1E02D37EF3405</vt:lpwstr>
  </property>
  <property fmtid="{D5CDD505-2E9C-101B-9397-08002B2CF9AE}" pid="3" name="MediaServiceImageTags">
    <vt:lpwstr/>
  </property>
</Properties>
</file>