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8" r:id="rId6"/>
    <p:sldId id="310" r:id="rId7"/>
    <p:sldId id="309" r:id="rId8"/>
    <p:sldId id="311" r:id="rId9"/>
    <p:sldId id="312" r:id="rId10"/>
    <p:sldId id="313" r:id="rId11"/>
    <p:sldId id="296" r:id="rId12"/>
    <p:sldId id="297" r:id="rId13"/>
    <p:sldId id="300" r:id="rId1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d Prelog" initials="GP" lastIdx="1" clrIdx="0">
    <p:extLst>
      <p:ext uri="{19B8F6BF-5375-455C-9EA6-DF929625EA0E}">
        <p15:presenceInfo xmlns:p15="http://schemas.microsoft.com/office/powerpoint/2012/main" userId="53cab70b9452f6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8DC63F"/>
    <a:srgbClr val="95948B"/>
    <a:srgbClr val="ADCD65"/>
    <a:srgbClr val="02A984"/>
    <a:srgbClr val="4AB698"/>
    <a:srgbClr val="E31D44"/>
    <a:srgbClr val="EB5C62"/>
    <a:srgbClr val="DAD7D0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0F8A2-9B25-47E5-9783-671C42FDBE9E}" v="7" dt="2023-03-03T08:18:18.134"/>
    <p1510:client id="{C8FFA7B4-3078-4FE2-B17C-14B7CE307A62}" v="1" dt="2023-03-03T12:33:36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3"/>
    <p:restoredTop sz="97867"/>
  </p:normalViewPr>
  <p:slideViewPr>
    <p:cSldViewPr snapToGrid="0" snapToObjects="1">
      <p:cViewPr varScale="1">
        <p:scale>
          <a:sx n="98" d="100"/>
          <a:sy n="98" d="100"/>
        </p:scale>
        <p:origin x="37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05/10/2023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ADC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0D364B-01C8-1F9B-7863-1E6614E174E5}"/>
              </a:ext>
            </a:extLst>
          </p:cNvPr>
          <p:cNvSpPr txBox="1"/>
          <p:nvPr/>
        </p:nvSpPr>
        <p:spPr>
          <a:xfrm>
            <a:off x="971501" y="5914507"/>
            <a:ext cx="3123068" cy="276999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</a:t>
            </a:r>
            <a:r>
              <a:rPr lang="hr-H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</a:t>
            </a:r>
            <a:r>
              <a:rPr lang="hr-H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FERRARA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266E3-6269-77BB-C7AB-F095C5FB0E02}"/>
              </a:ext>
            </a:extLst>
          </p:cNvPr>
          <p:cNvSpPr txBox="1"/>
          <p:nvPr/>
        </p:nvSpPr>
        <p:spPr>
          <a:xfrm>
            <a:off x="914655" y="4569800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Damijan Bermanec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hr-HR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  <a:r>
              <a:rPr lang="hr-HR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coordinator</a:t>
            </a:r>
            <a:r>
              <a:rPr lang="hr-HR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Town of Prelog</a:t>
            </a: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r-HR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d.bermanec@prelog.hr</a:t>
            </a:r>
            <a:endParaRPr lang="en-US" dirty="0">
              <a:solidFill>
                <a:srgbClr val="95C11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CB5B61-813A-D760-8800-6F3EC8037F85}"/>
              </a:ext>
            </a:extLst>
          </p:cNvPr>
          <p:cNvSpPr txBox="1">
            <a:spLocks/>
          </p:cNvSpPr>
          <p:nvPr/>
        </p:nvSpPr>
        <p:spPr>
          <a:xfrm>
            <a:off x="844115" y="2727865"/>
            <a:ext cx="951012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800" b="1" dirty="0">
                <a:ea typeface="Open Sans" panose="020B0606030504020204" pitchFamily="34" charset="0"/>
                <a:cs typeface="Open Sans" panose="020B0606030504020204" pitchFamily="34" charset="0"/>
              </a:rPr>
              <a:t>REVISION OF SECAP IN PRELOG</a:t>
            </a:r>
            <a:endParaRPr lang="en-US" sz="4800" dirty="0">
              <a:solidFill>
                <a:srgbClr val="95948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hr-HR" sz="4800" b="1" dirty="0" err="1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Kick-off</a:t>
            </a:r>
            <a:r>
              <a:rPr lang="hr-HR" sz="4800" b="1" dirty="0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4800" b="1" dirty="0" err="1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Conference</a:t>
            </a:r>
            <a:endParaRPr lang="en-US" sz="4800" b="1" dirty="0">
              <a:solidFill>
                <a:srgbClr val="95C11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CF6D696-21F6-1F46-66FA-D774C63A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03" y="346791"/>
            <a:ext cx="6632989" cy="23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6D201CFB-A74A-224D-BA3A-C2533092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906150" y="2880557"/>
            <a:ext cx="5763200" cy="18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</a:t>
            </a:r>
            <a:r>
              <a:rPr lang="hr-HR" sz="2400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LEEWAY</a:t>
            </a:r>
            <a:r>
              <a:rPr lang="en-GB" sz="2400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implemented in the framework of the Interreg Europe programme and co-financed by the European Union.</a:t>
            </a:r>
            <a:endParaRPr lang="en-US" sz="24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7CE6B-5B76-B04D-AE33-F52CCAB7CEEC}"/>
              </a:ext>
            </a:extLst>
          </p:cNvPr>
          <p:cNvSpPr txBox="1"/>
          <p:nvPr/>
        </p:nvSpPr>
        <p:spPr>
          <a:xfrm>
            <a:off x="906150" y="5430417"/>
            <a:ext cx="32639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93F93B-3FF2-025C-C050-F2FE5DCAA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04" y="345224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8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521" y="718686"/>
            <a:ext cx="6755903" cy="838866"/>
          </a:xfrm>
        </p:spPr>
        <p:txBody>
          <a:bodyPr>
            <a:noAutofit/>
          </a:bodyPr>
          <a:lstStyle/>
          <a:p>
            <a:pPr algn="l"/>
            <a:r>
              <a:rPr lang="hr-HR" sz="36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COVENANT OF MAYORS</a:t>
            </a:r>
            <a:endParaRPr lang="en-US" sz="3600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7EA4D-FD56-374B-98A7-F80CB5C3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626601" y="1873624"/>
            <a:ext cx="8938798" cy="4105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69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839" y="811817"/>
            <a:ext cx="6755903" cy="838866"/>
          </a:xfrm>
        </p:spPr>
        <p:txBody>
          <a:bodyPr>
            <a:noAutofit/>
          </a:bodyPr>
          <a:lstStyle/>
          <a:p>
            <a:pPr algn="l"/>
            <a:r>
              <a:rPr lang="hr-HR" sz="36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COVENANT OF MAYORS</a:t>
            </a:r>
            <a:endParaRPr lang="en-US" sz="3600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A94D3-7C2A-B428-8046-A03DB7B7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38" y="1893766"/>
            <a:ext cx="5156474" cy="1253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5C128-4353-FC46-45DC-0C1BDE050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13" y="1217203"/>
            <a:ext cx="4118018" cy="2244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E4EF40-CB4B-FBAC-A254-D691D750C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38" y="3705026"/>
            <a:ext cx="7749147" cy="2370658"/>
          </a:xfrm>
          <a:prstGeom prst="rect">
            <a:avLst/>
          </a:prstGeom>
        </p:spPr>
      </p:pic>
      <p:pic>
        <p:nvPicPr>
          <p:cNvPr id="11" name="Picture 2" descr="About Covenant of Mayors East">
            <a:extLst>
              <a:ext uri="{FF2B5EF4-FFF2-40B4-BE49-F238E27FC236}">
                <a16:creationId xmlns:a16="http://schemas.microsoft.com/office/drawing/2014/main" id="{0D496FF4-4387-E49E-8592-40D26E71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91" y="4071192"/>
            <a:ext cx="2747971" cy="1442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hr-HR" sz="3600" b="1" dirty="0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SEAP IN PRELOG</a:t>
            </a:r>
            <a:endParaRPr lang="en-US" sz="3600" b="1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864097" y="1638990"/>
            <a:ext cx="716714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Town of Prelog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joined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Covenant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Mayors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2013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Energy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 (SEAP)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2014.</a:t>
            </a: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main goals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CO2 emissions from all sectors by implementing energy efficiency measures,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RES, consumption management, education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other measures;</a:t>
            </a: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Contribute as much as possible to the security and diversification of the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town’s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energy supply;</a:t>
            </a: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energy consumption in the building, transport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public lighting sectors;</a:t>
            </a: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 the transformation of urban into ecologically sustainable areas.</a:t>
            </a: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D1BEC-D93B-EDB6-C083-3A026415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302" y="1177798"/>
            <a:ext cx="3281117" cy="4593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155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hr-HR" sz="3600" b="1" dirty="0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SECAP IN PRELOG</a:t>
            </a:r>
            <a:endParaRPr lang="en-US" sz="3600" b="1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864097" y="2000112"/>
            <a:ext cx="71671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2020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Town of Prelog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Energy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 (SECAP): </a:t>
            </a: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main goals 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 of CO2 emissions by 40% by 2030 compared to the base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year 2011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an integrated approach to climate mitigation and adaptation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nsur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access to safe, sustainable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affordable energy for all.</a:t>
            </a: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B1624-F627-18D7-1C4C-A4761ECFC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37" y="1152919"/>
            <a:ext cx="3230359" cy="4552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287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hr-HR" sz="3600" b="1" dirty="0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SECAP IN PRELOG</a:t>
            </a:r>
            <a:endParaRPr lang="en-US" sz="3600" b="1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864097" y="1919429"/>
            <a:ext cx="7167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35FA2-9878-BDC2-D142-D2E6197AD7C7}"/>
              </a:ext>
            </a:extLst>
          </p:cNvPr>
          <p:cNvSpPr txBox="1"/>
          <p:nvPr/>
        </p:nvSpPr>
        <p:spPr>
          <a:xfrm>
            <a:off x="864097" y="1597231"/>
            <a:ext cx="543143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SECAP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order to reduce emissions by 40%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2030: </a:t>
            </a: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eothermal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ower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Draškovec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18,1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 of electricity and 89 MW of thermal energy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</a:t>
            </a: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district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heating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network to use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thermal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Draškovec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Electrification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transport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indirect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reducing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cars with diesel fuel by 65% ​​and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gasoline-powered cars by 30% by 2030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5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charging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stations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vehicles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subsidizing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100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charging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stations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hr-H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200" dirty="0"/>
          </a:p>
          <a:p>
            <a:endParaRPr lang="hr-HR" sz="1200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F50BCA04-98E2-E66D-5F6C-8412E31D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23" y="1692343"/>
            <a:ext cx="4915647" cy="36867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0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hr-HR" sz="3600" b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 OF SECAP</a:t>
            </a:r>
            <a:endParaRPr lang="en-US" sz="3600" b="1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864097" y="1919429"/>
            <a:ext cx="7167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35FA2-9878-BDC2-D142-D2E6197AD7C7}"/>
              </a:ext>
            </a:extLst>
          </p:cNvPr>
          <p:cNvSpPr txBox="1"/>
          <p:nvPr/>
        </p:nvSpPr>
        <p:spPr>
          <a:xfrm>
            <a:off x="783415" y="2094385"/>
            <a:ext cx="543143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SECAP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Determining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affairs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whether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Aligning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provisions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European Green Deal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Energy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Directive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as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technological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Incorporate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insights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LEEWAY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especially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how to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obstacles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stimulate</a:t>
            </a:r>
            <a:r>
              <a:rPr lang="hr-H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REC.</a:t>
            </a:r>
          </a:p>
          <a:p>
            <a:pPr algn="just"/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hr-H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hr-H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hr-HR" sz="1200" dirty="0"/>
          </a:p>
          <a:p>
            <a:endParaRPr lang="hr-HR" sz="1200" dirty="0"/>
          </a:p>
        </p:txBody>
      </p:sp>
      <p:pic>
        <p:nvPicPr>
          <p:cNvPr id="3074" name="Picture 2" descr="Renewables and Energy Communities - DeMEPA - Services">
            <a:extLst>
              <a:ext uri="{FF2B5EF4-FFF2-40B4-BE49-F238E27FC236}">
                <a16:creationId xmlns:a16="http://schemas.microsoft.com/office/drawing/2014/main" id="{9E0109A8-2850-BBAB-6BDF-7FE2A79F7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0"/>
          <a:stretch/>
        </p:blipFill>
        <p:spPr bwMode="auto">
          <a:xfrm>
            <a:off x="6838048" y="1597231"/>
            <a:ext cx="4838294" cy="3504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3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5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2A340-D7B1-9F0C-453D-3CB5617B2A6C}"/>
              </a:ext>
            </a:extLst>
          </p:cNvPr>
          <p:cNvSpPr txBox="1"/>
          <p:nvPr/>
        </p:nvSpPr>
        <p:spPr>
          <a:xfrm>
            <a:off x="857771" y="5162324"/>
            <a:ext cx="5260710" cy="338554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</a:t>
            </a:r>
            <a:r>
              <a:rPr lang="hr-H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LEEWAY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3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FC793-0237-4EB2-9E54-581B2D1B3CF6}">
  <ds:schemaRefs>
    <ds:schemaRef ds:uri="http://purl.org/dc/dcmitype/"/>
    <ds:schemaRef ds:uri="http://purl.org/dc/elements/1.1/"/>
    <ds:schemaRef ds:uri="http://schemas.microsoft.com/office/2006/metadata/properties"/>
    <ds:schemaRef ds:uri="ae1c26e0-bdd1-4ce2-bc5c-b06756f3bce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5680805-e956-4cde-b5e2-b05f91aa9d1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921E31-EDBE-42D2-9905-46D6272BE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428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Grad Prelog</cp:lastModifiedBy>
  <cp:revision>16</cp:revision>
  <cp:lastPrinted>2023-05-10T12:52:13Z</cp:lastPrinted>
  <dcterms:created xsi:type="dcterms:W3CDTF">2021-10-28T12:22:03Z</dcterms:created>
  <dcterms:modified xsi:type="dcterms:W3CDTF">2023-05-10T17:24:10Z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