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09" r:id="rId5"/>
    <p:sldId id="273" r:id="rId6"/>
    <p:sldId id="311" r:id="rId7"/>
    <p:sldId id="302" r:id="rId8"/>
    <p:sldId id="308" r:id="rId9"/>
    <p:sldId id="305" r:id="rId10"/>
    <p:sldId id="310" r:id="rId11"/>
    <p:sldId id="304" r:id="rId12"/>
    <p:sldId id="312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44"/>
    <a:srgbClr val="EB5C62"/>
    <a:srgbClr val="95948B"/>
    <a:srgbClr val="DAD7D0"/>
    <a:srgbClr val="15419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73"/>
    <p:restoredTop sz="97867"/>
  </p:normalViewPr>
  <p:slideViewPr>
    <p:cSldViewPr snapToGrid="0" snapToObjects="1">
      <p:cViewPr varScale="1">
        <p:scale>
          <a:sx n="126" d="100"/>
          <a:sy n="126" d="100"/>
        </p:scale>
        <p:origin x="35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x-none" smtClean="0"/>
              <a:t>9/4/2024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1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x-none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x-none"/>
              <a:t>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35.png"/><Relationship Id="rId7" Type="http://schemas.openxmlformats.org/officeDocument/2006/relationships/hyperlink" Target="https://www.facebook.com/microfuture.interregeurope" TargetMode="External"/><Relationship Id="rId12" Type="http://schemas.openxmlformats.org/officeDocument/2006/relationships/image" Target="../media/image40.png"/><Relationship Id="rId1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regeurope.eu/microfuture/news-and-events" TargetMode="External"/><Relationship Id="rId11" Type="http://schemas.openxmlformats.org/officeDocument/2006/relationships/hyperlink" Target="https://www.linkedin.com/in/microfuture-project/" TargetMode="External"/><Relationship Id="rId5" Type="http://schemas.openxmlformats.org/officeDocument/2006/relationships/image" Target="../media/image37.png"/><Relationship Id="rId15" Type="http://schemas.openxmlformats.org/officeDocument/2006/relationships/image" Target="../media/image18.png"/><Relationship Id="rId10" Type="http://schemas.openxmlformats.org/officeDocument/2006/relationships/image" Target="../media/image39.png"/><Relationship Id="rId19" Type="http://schemas.openxmlformats.org/officeDocument/2006/relationships/image" Target="../media/image22.png"/><Relationship Id="rId4" Type="http://schemas.openxmlformats.org/officeDocument/2006/relationships/image" Target="../media/image36.svg"/><Relationship Id="rId9" Type="http://schemas.openxmlformats.org/officeDocument/2006/relationships/hyperlink" Target="https://x.com/MICRO_FUTURE" TargetMode="External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DA8DAA-12BF-130E-BB5D-2E9D257A9866}"/>
              </a:ext>
            </a:extLst>
          </p:cNvPr>
          <p:cNvSpPr txBox="1"/>
          <p:nvPr/>
        </p:nvSpPr>
        <p:spPr>
          <a:xfrm>
            <a:off x="914655" y="4469059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Alexandra C</a:t>
            </a:r>
            <a:r>
              <a:rPr lang="ro-RO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â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rcu</a:t>
            </a:r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Partner</a:t>
            </a:r>
          </a:p>
          <a:p>
            <a:r>
              <a:rPr lang="en-US" i="1" dirty="0">
                <a:solidFill>
                  <a:srgbClr val="EB5C62"/>
                </a:solidFill>
                <a:latin typeface="Open Sans Semibold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alexandra.carcu@oirbi.ro</a:t>
            </a:r>
            <a:endParaRPr lang="en-GB" i="1" dirty="0">
              <a:solidFill>
                <a:srgbClr val="EB5C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327B27-D4E4-8BD8-9FA4-B1F939E5547F}"/>
              </a:ext>
            </a:extLst>
          </p:cNvPr>
          <p:cNvSpPr txBox="1">
            <a:spLocks/>
          </p:cNvSpPr>
          <p:nvPr/>
        </p:nvSpPr>
        <p:spPr>
          <a:xfrm>
            <a:off x="844115" y="2934116"/>
            <a:ext cx="9144000" cy="14154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Project overview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756FA56-60CA-FC80-A35C-C819F773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7" y="246051"/>
            <a:ext cx="6300216" cy="2261616"/>
          </a:xfrm>
          <a:prstGeom prst="rect">
            <a:avLst/>
          </a:prstGeom>
        </p:spPr>
      </p:pic>
      <p:pic>
        <p:nvPicPr>
          <p:cNvPr id="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10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9229" y="4156276"/>
            <a:ext cx="256215" cy="38665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1755" y="3376802"/>
            <a:ext cx="256215" cy="386652"/>
          </a:xfrm>
          <a:prstGeom prst="rect">
            <a:avLst/>
          </a:prstGeom>
        </p:spPr>
      </p:pic>
      <p:pic>
        <p:nvPicPr>
          <p:cNvPr id="12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4502" y="1841859"/>
            <a:ext cx="256215" cy="386652"/>
          </a:xfrm>
          <a:prstGeom prst="rect">
            <a:avLst/>
          </a:prstGeom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1950" y="4000756"/>
            <a:ext cx="256215" cy="386652"/>
          </a:xfrm>
          <a:prstGeom prst="rect">
            <a:avLst/>
          </a:prstGeom>
        </p:spPr>
      </p:pic>
      <p:pic>
        <p:nvPicPr>
          <p:cNvPr id="14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1743" y="3811003"/>
            <a:ext cx="256215" cy="386652"/>
          </a:xfrm>
          <a:prstGeom prst="rect">
            <a:avLst/>
          </a:prstGeom>
        </p:spPr>
      </p:pic>
      <p:pic>
        <p:nvPicPr>
          <p:cNvPr id="15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0350" y="4168396"/>
            <a:ext cx="256215" cy="3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map of europe with grey and white colors">
            <a:extLst>
              <a:ext uri="{FF2B5EF4-FFF2-40B4-BE49-F238E27FC236}">
                <a16:creationId xmlns:a16="http://schemas.microsoft.com/office/drawing/2014/main" id="{D7AF1DF8-65CC-53C6-6E53-DCFD34FB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6" y="1900330"/>
            <a:ext cx="4488075" cy="4378796"/>
          </a:xfrm>
          <a:prstGeom prst="rect">
            <a:avLst/>
          </a:prstGeom>
        </p:spPr>
      </p:pic>
      <p:pic>
        <p:nvPicPr>
          <p:cNvPr id="17" name="Picture 1" descr="A map of europe with grey and white colors">
            <a:extLst>
              <a:ext uri="{FF2B5EF4-FFF2-40B4-BE49-F238E27FC236}">
                <a16:creationId xmlns:a16="http://schemas.microsoft.com/office/drawing/2014/main" id="{D2C96425-D893-8E0A-E94D-C94825AF8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6" y="1900330"/>
            <a:ext cx="4488075" cy="4378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MICROFUTURE 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implemented in the framework of the 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 programme 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co-financed by the European Union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D4356-B28C-50A2-F676-08E3431D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35" y="420665"/>
            <a:ext cx="6300229" cy="2261621"/>
          </a:xfrm>
          <a:prstGeom prst="rect">
            <a:avLst/>
          </a:prstGeom>
        </p:spPr>
      </p:pic>
      <p:sp>
        <p:nvSpPr>
          <p:cNvPr id="8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42362" y="6180878"/>
            <a:ext cx="3025347" cy="276999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www.interregeurope.eu/microfuture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magin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530" y="5412756"/>
            <a:ext cx="560366" cy="553330"/>
          </a:xfrm>
          <a:prstGeom prst="rect">
            <a:avLst/>
          </a:prstGeom>
          <a:ln>
            <a:solidFill>
              <a:srgbClr val="E31D44"/>
            </a:solidFill>
          </a:ln>
        </p:spPr>
      </p:pic>
      <p:pic>
        <p:nvPicPr>
          <p:cNvPr id="12" name="Immagine 1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0867" y="5423603"/>
            <a:ext cx="609304" cy="542483"/>
          </a:xfrm>
          <a:prstGeom prst="rect">
            <a:avLst/>
          </a:prstGeom>
          <a:ln>
            <a:solidFill>
              <a:srgbClr val="E31D44"/>
            </a:solidFill>
          </a:ln>
        </p:spPr>
      </p:pic>
      <p:pic>
        <p:nvPicPr>
          <p:cNvPr id="13" name="Immagine 12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6036" y="5425963"/>
            <a:ext cx="588965" cy="540123"/>
          </a:xfrm>
          <a:prstGeom prst="rect">
            <a:avLst/>
          </a:prstGeom>
          <a:ln>
            <a:solidFill>
              <a:srgbClr val="E31D44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891377" y="4973469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</a:t>
            </a:r>
            <a:r>
              <a:rPr lang="it-IT" sz="2000" b="1" dirty="0" err="1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lang="it-IT" sz="20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6121C61F-C1D4-EEF9-7619-752FC77BCC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2602" y="2295648"/>
            <a:ext cx="2290579" cy="92887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DCD9CB7-14B0-4368-576B-267527D756B6}"/>
              </a:ext>
            </a:extLst>
          </p:cNvPr>
          <p:cNvSpPr txBox="1"/>
          <p:nvPr/>
        </p:nvSpPr>
        <p:spPr>
          <a:xfrm>
            <a:off x="7197128" y="2422573"/>
            <a:ext cx="195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Mar 2023</a:t>
            </a:r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May 2027</a:t>
            </a:r>
            <a:endParaRPr lang="x-non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2">
            <a:extLst>
              <a:ext uri="{FF2B5EF4-FFF2-40B4-BE49-F238E27FC236}">
                <a16:creationId xmlns:a16="http://schemas.microsoft.com/office/drawing/2014/main" id="{A4897A4F-654F-D79A-793A-43161B264B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63181" y="2295648"/>
            <a:ext cx="1133704" cy="928870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B28494D-0D0D-D8E1-F230-8B6F8C178400}"/>
              </a:ext>
            </a:extLst>
          </p:cNvPr>
          <p:cNvSpPr/>
          <p:nvPr/>
        </p:nvSpPr>
        <p:spPr>
          <a:xfrm>
            <a:off x="9426006" y="2408398"/>
            <a:ext cx="118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ADC5C1D-0E1B-D7E7-C292-E490C24AB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9329831" y="3210572"/>
            <a:ext cx="266700" cy="279400"/>
          </a:xfrm>
          <a:prstGeom prst="rect">
            <a:avLst/>
          </a:prstGeom>
        </p:spPr>
      </p:pic>
      <p:pic>
        <p:nvPicPr>
          <p:cNvPr id="19" name="Graphic 21">
            <a:extLst>
              <a:ext uri="{FF2B5EF4-FFF2-40B4-BE49-F238E27FC236}">
                <a16:creationId xmlns:a16="http://schemas.microsoft.com/office/drawing/2014/main" id="{9D06C655-07A8-1825-A9A0-8399D45600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55406" y="4712197"/>
            <a:ext cx="202682" cy="178360"/>
          </a:xfrm>
          <a:prstGeom prst="rect">
            <a:avLst/>
          </a:prstGeom>
        </p:spPr>
      </p:pic>
      <p:pic>
        <p:nvPicPr>
          <p:cNvPr id="20" name="Graphic 23">
            <a:extLst>
              <a:ext uri="{FF2B5EF4-FFF2-40B4-BE49-F238E27FC236}">
                <a16:creationId xmlns:a16="http://schemas.microsoft.com/office/drawing/2014/main" id="{59E68FA7-28AA-FC30-4B2D-43A623A327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42745" y="4860897"/>
            <a:ext cx="202682" cy="178360"/>
          </a:xfrm>
          <a:prstGeom prst="rect">
            <a:avLst/>
          </a:prstGeom>
        </p:spPr>
      </p:pic>
      <p:pic>
        <p:nvPicPr>
          <p:cNvPr id="21" name="Graphic 24">
            <a:extLst>
              <a:ext uri="{FF2B5EF4-FFF2-40B4-BE49-F238E27FC236}">
                <a16:creationId xmlns:a16="http://schemas.microsoft.com/office/drawing/2014/main" id="{B939E8B2-681F-F8BF-1198-FAD6162B3D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54073" y="4768736"/>
            <a:ext cx="202682" cy="178360"/>
          </a:xfrm>
          <a:prstGeom prst="rect">
            <a:avLst/>
          </a:prstGeom>
        </p:spPr>
      </p:pic>
      <p:pic>
        <p:nvPicPr>
          <p:cNvPr id="22" name="Graphic 23">
            <a:extLst>
              <a:ext uri="{FF2B5EF4-FFF2-40B4-BE49-F238E27FC236}">
                <a16:creationId xmlns:a16="http://schemas.microsoft.com/office/drawing/2014/main" id="{BB56C127-D91B-4D84-2F58-D8DF5601E5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30181" y="4924353"/>
            <a:ext cx="202682" cy="178360"/>
          </a:xfrm>
          <a:prstGeom prst="rect">
            <a:avLst/>
          </a:prstGeom>
        </p:spPr>
      </p:pic>
      <p:pic>
        <p:nvPicPr>
          <p:cNvPr id="23" name="Graphic 23">
            <a:extLst>
              <a:ext uri="{FF2B5EF4-FFF2-40B4-BE49-F238E27FC236}">
                <a16:creationId xmlns:a16="http://schemas.microsoft.com/office/drawing/2014/main" id="{1B2DA6BC-B27A-7D07-492C-3BCBE22A4A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83195" y="3552555"/>
            <a:ext cx="202682" cy="1783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255EFC4-68D9-E2BC-70A1-56E0ADD2F5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3389" y="4521628"/>
            <a:ext cx="202682" cy="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357" y="768141"/>
            <a:ext cx="7747147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PROJECT’S OVERALL OBJECTIVE</a:t>
            </a:r>
            <a:endParaRPr lang="en-US" sz="3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6177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interregional learning to improve public policy frameworks supporting microfinance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ensuring that we future-proof microfinance provision by learning from COVID and adapting to new policy and market requirements.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7740713" y="622677"/>
            <a:ext cx="4255129" cy="3356069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x-none" dirty="0"/>
          </a:p>
        </p:txBody>
      </p:sp>
      <p:pic>
        <p:nvPicPr>
          <p:cNvPr id="21" name="Graphic 29">
            <a:extLst>
              <a:ext uri="{FF2B5EF4-FFF2-40B4-BE49-F238E27FC236}">
                <a16:creationId xmlns:a16="http://schemas.microsoft.com/office/drawing/2014/main" id="{717256CF-7BAE-344A-B5FD-E6DA938C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9632" y="3485533"/>
            <a:ext cx="1252899" cy="1137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3456E-EEC3-A12B-5321-8C64DD115DF0}"/>
              </a:ext>
            </a:extLst>
          </p:cNvPr>
          <p:cNvSpPr txBox="1"/>
          <p:nvPr/>
        </p:nvSpPr>
        <p:spPr>
          <a:xfrm>
            <a:off x="3958813" y="3601534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sl-SI" sz="2200" b="1" u="sng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u="sng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D5B4E-E02A-EF8C-33D4-52034732E56E}"/>
              </a:ext>
            </a:extLst>
          </p:cNvPr>
          <p:cNvSpPr txBox="1"/>
          <p:nvPr/>
        </p:nvSpPr>
        <p:spPr>
          <a:xfrm>
            <a:off x="853357" y="4470236"/>
            <a:ext cx="39533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capacity of public authorities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socially orientated microfinance providers and changing microfinance loan and ancillary support schemes in line with new market needs.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7E85E-41EB-A122-3386-D2480F34D8D7}"/>
              </a:ext>
            </a:extLst>
          </p:cNvPr>
          <p:cNvSpPr txBox="1"/>
          <p:nvPr/>
        </p:nvSpPr>
        <p:spPr>
          <a:xfrm>
            <a:off x="5224996" y="4381699"/>
            <a:ext cx="4362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policy frameworks that encourage socio-economic recovery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making room for the social economy and ensuring that the microfinance multiplier-effect can amplify positive social, environmental and economic impact.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831D85-B958-32B8-549A-E461A5D16949}"/>
              </a:ext>
            </a:extLst>
          </p:cNvPr>
          <p:cNvCxnSpPr>
            <a:cxnSpLocks/>
          </p:cNvCxnSpPr>
          <p:nvPr/>
        </p:nvCxnSpPr>
        <p:spPr>
          <a:xfrm flipH="1">
            <a:off x="3569448" y="3978746"/>
            <a:ext cx="429207" cy="491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F60EC-4EBC-C2E3-EAA4-8748040164C1}"/>
              </a:ext>
            </a:extLst>
          </p:cNvPr>
          <p:cNvCxnSpPr>
            <a:cxnSpLocks/>
          </p:cNvCxnSpPr>
          <p:nvPr/>
        </p:nvCxnSpPr>
        <p:spPr>
          <a:xfrm>
            <a:off x="5052075" y="3978746"/>
            <a:ext cx="497697" cy="402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63011" y="1874728"/>
            <a:ext cx="8366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/>
              </a:rPr>
              <a:t>Microfinance</a:t>
            </a:r>
            <a:r>
              <a:rPr lang="en-US" sz="2400" dirty="0">
                <a:latin typeface="Open Sans" panose="020B0606030504020204"/>
              </a:rPr>
              <a:t> describes financial services targeting people with difficulties accessing credit for new businesses. </a:t>
            </a:r>
          </a:p>
          <a:p>
            <a:r>
              <a:rPr lang="en-US" sz="2400" dirty="0">
                <a:latin typeface="Open Sans" panose="020B0606030504020204"/>
              </a:rPr>
              <a:t>It can promote </a:t>
            </a:r>
            <a:r>
              <a:rPr lang="en-US" sz="2400" b="1" dirty="0">
                <a:latin typeface="Open Sans" panose="020B0606030504020204"/>
              </a:rPr>
              <a:t>social inclusion, entrepreneurship, employment and sustainable development</a:t>
            </a:r>
            <a:r>
              <a:rPr lang="en-US" sz="2400" dirty="0">
                <a:latin typeface="Open Sans" panose="020B0606030504020204"/>
              </a:rPr>
              <a:t>, but only if public policy is able to address some of the common development challenges.</a:t>
            </a:r>
            <a:endParaRPr lang="it-IT" sz="2400" dirty="0">
              <a:latin typeface="Open Sans" panose="020B0606030504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8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MICROFINANCE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8EF76ED1-AB57-07C5-E315-713D29F4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51" y="1975112"/>
            <a:ext cx="1221561" cy="538924"/>
          </a:xfrm>
          <a:prstGeom prst="rect">
            <a:avLst/>
          </a:prstGeom>
        </p:spPr>
      </p:pic>
      <p:pic>
        <p:nvPicPr>
          <p:cNvPr id="3" name="Graphic 15">
            <a:extLst>
              <a:ext uri="{FF2B5EF4-FFF2-40B4-BE49-F238E27FC236}">
                <a16:creationId xmlns:a16="http://schemas.microsoft.com/office/drawing/2014/main" id="{FDCE1C38-47C6-F3CC-91C7-C0868F545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8944" y="5164456"/>
            <a:ext cx="1776389" cy="1434776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8F048D3F-09F8-9223-26C2-2874C1B4A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5" y="4994001"/>
            <a:ext cx="4471714" cy="16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PARTNERS 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1" descr="A map of europe with grey and white colors">
            <a:extLst>
              <a:ext uri="{FF2B5EF4-FFF2-40B4-BE49-F238E27FC236}">
                <a16:creationId xmlns:a16="http://schemas.microsoft.com/office/drawing/2014/main" id="{1D71A1B8-049F-1F4A-B363-BD3DF6B2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6" y="1900330"/>
            <a:ext cx="4488075" cy="4378796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5AEA0B49-CE3E-8242-A31B-5C2B8EF6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2602" y="2295648"/>
            <a:ext cx="2290579" cy="928870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7197128" y="2422573"/>
            <a:ext cx="195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Mar 2023</a:t>
            </a:r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May 2027</a:t>
            </a:r>
            <a:endParaRPr lang="x-non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C5A9181C-BDBC-A141-A699-12F03078D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3181" y="2295648"/>
            <a:ext cx="1133704" cy="928870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426006" y="2408398"/>
            <a:ext cx="118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id="{5D946EE6-A8F6-AB41-B596-639B252A0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H="1">
            <a:off x="9329831" y="3210572"/>
            <a:ext cx="266700" cy="279400"/>
          </a:xfrm>
          <a:prstGeom prst="rect">
            <a:avLst/>
          </a:prstGeom>
        </p:spPr>
      </p:pic>
      <p:pic>
        <p:nvPicPr>
          <p:cNvPr id="10" name="Graphic 21">
            <a:extLst>
              <a:ext uri="{FF2B5EF4-FFF2-40B4-BE49-F238E27FC236}">
                <a16:creationId xmlns:a16="http://schemas.microsoft.com/office/drawing/2014/main" id="{53859C2A-3B6B-B549-BDE2-50EFC979E4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5406" y="4712197"/>
            <a:ext cx="202682" cy="178360"/>
          </a:xfrm>
          <a:prstGeom prst="rect">
            <a:avLst/>
          </a:prstGeom>
        </p:spPr>
      </p:pic>
      <p:pic>
        <p:nvPicPr>
          <p:cNvPr id="11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2745" y="4860897"/>
            <a:ext cx="202682" cy="178360"/>
          </a:xfrm>
          <a:prstGeom prst="rect">
            <a:avLst/>
          </a:prstGeom>
        </p:spPr>
      </p:pic>
      <p:pic>
        <p:nvPicPr>
          <p:cNvPr id="12" name="Graphic 24">
            <a:extLst>
              <a:ext uri="{FF2B5EF4-FFF2-40B4-BE49-F238E27FC236}">
                <a16:creationId xmlns:a16="http://schemas.microsoft.com/office/drawing/2014/main" id="{24F05A27-4B6D-3A4B-8CAF-FA89B23C1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4073" y="4768736"/>
            <a:ext cx="202682" cy="178360"/>
          </a:xfrm>
          <a:prstGeom prst="rect">
            <a:avLst/>
          </a:prstGeom>
        </p:spPr>
      </p:pic>
      <p:pic>
        <p:nvPicPr>
          <p:cNvPr id="13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181" y="4924353"/>
            <a:ext cx="202682" cy="178360"/>
          </a:xfrm>
          <a:prstGeom prst="rect">
            <a:avLst/>
          </a:prstGeom>
        </p:spPr>
      </p:pic>
      <p:pic>
        <p:nvPicPr>
          <p:cNvPr id="14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3195" y="3552555"/>
            <a:ext cx="202682" cy="178360"/>
          </a:xfrm>
          <a:prstGeom prst="rect">
            <a:avLst/>
          </a:prstGeom>
        </p:spPr>
      </p:pic>
      <p:pic>
        <p:nvPicPr>
          <p:cNvPr id="15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3389" y="4521628"/>
            <a:ext cx="202682" cy="178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36768" y="1852318"/>
            <a:ext cx="6348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11"/>
              </a:buBlip>
            </a:pP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Regional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Intermediate Body for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European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Programs Human Capital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Bucharest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Ilfov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Region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sl-SI" dirty="0">
                <a:latin typeface="Open Sans" panose="020B0606030504020204"/>
              </a:rPr>
              <a:t>– </a:t>
            </a:r>
            <a:r>
              <a:rPr lang="sl-SI" dirty="0" err="1">
                <a:latin typeface="Open Sans" panose="020B0606030504020204"/>
              </a:rPr>
              <a:t>Lead</a:t>
            </a:r>
            <a:r>
              <a:rPr lang="sl-SI" dirty="0">
                <a:latin typeface="Open Sans" panose="020B0606030504020204"/>
              </a:rPr>
              <a:t> Partner </a:t>
            </a:r>
            <a:r>
              <a:rPr lang="it-IT" dirty="0">
                <a:latin typeface="Open Sans" panose="020B0606030504020204"/>
              </a:rPr>
              <a:t>(Romania)</a:t>
            </a:r>
            <a:endParaRPr lang="sl-SI" dirty="0">
              <a:latin typeface="Open Sans" panose="020B0606030504020204"/>
            </a:endParaRPr>
          </a:p>
          <a:p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Yunus Foundation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it-IT" dirty="0" err="1">
                <a:latin typeface="Open Sans" panose="020B0606030504020204"/>
              </a:rPr>
              <a:t>Advisory</a:t>
            </a:r>
            <a:r>
              <a:rPr lang="it-IT" dirty="0">
                <a:latin typeface="Open Sans" panose="020B0606030504020204"/>
              </a:rPr>
              <a:t> Partner (</a:t>
            </a:r>
            <a:r>
              <a:rPr lang="it-IT" dirty="0" err="1">
                <a:latin typeface="Open Sans" panose="020B0606030504020204"/>
              </a:rPr>
              <a:t>Italy</a:t>
            </a:r>
            <a:r>
              <a:rPr lang="it-IT" dirty="0">
                <a:latin typeface="Open Sans" panose="020B0606030504020204"/>
              </a:rPr>
              <a:t>)</a:t>
            </a:r>
            <a:endParaRPr lang="sl-SI" dirty="0">
              <a:latin typeface="Open Sans" panose="020B0606030504020204"/>
            </a:endParaRPr>
          </a:p>
          <a:p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Bologna Metropolitan City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(</a:t>
            </a:r>
            <a:r>
              <a:rPr lang="it-IT" dirty="0" err="1">
                <a:latin typeface="Open Sans" panose="020B0606030504020204"/>
              </a:rPr>
              <a:t>Italy</a:t>
            </a:r>
            <a:r>
              <a:rPr lang="it-IT" dirty="0">
                <a:latin typeface="Open Sans" panose="020B0606030504020204"/>
              </a:rPr>
              <a:t>)</a:t>
            </a:r>
            <a:endParaRPr lang="sl-SI" dirty="0">
              <a:latin typeface="Open Sans" panose="020B0606030504020204"/>
            </a:endParaRPr>
          </a:p>
          <a:p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en-GB" b="1" dirty="0">
                <a:solidFill>
                  <a:srgbClr val="EB5C62"/>
                </a:solidFill>
                <a:latin typeface="Open Sans" panose="020B0606030504020204"/>
              </a:rPr>
              <a:t>Development Centre of the Heart of Slovenia</a:t>
            </a:r>
            <a:r>
              <a:rPr lang="ro-RO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(Slovenia)</a:t>
            </a:r>
          </a:p>
          <a:p>
            <a:pPr marL="342900" indent="-342900">
              <a:buBlip>
                <a:blip r:embed="rId11"/>
              </a:buBlip>
            </a:pPr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Region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Orebro County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(</a:t>
            </a:r>
            <a:r>
              <a:rPr lang="it-IT" dirty="0" err="1">
                <a:latin typeface="Open Sans" panose="020B0606030504020204"/>
              </a:rPr>
              <a:t>Sweden</a:t>
            </a:r>
            <a:r>
              <a:rPr lang="it-IT" dirty="0">
                <a:latin typeface="Open Sans" panose="020B0606030504020204"/>
              </a:rPr>
              <a:t>)</a:t>
            </a:r>
          </a:p>
          <a:p>
            <a:pPr marL="342900" indent="-342900">
              <a:buBlip>
                <a:blip r:embed="rId11"/>
              </a:buBlip>
            </a:pPr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Département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Seine Saint Denis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sl-SI" dirty="0">
                <a:latin typeface="Open Sans" panose="020B0606030504020204"/>
              </a:rPr>
              <a:t>(France)</a:t>
            </a:r>
            <a:endParaRPr lang="it-IT" dirty="0">
              <a:latin typeface="Open Sans" panose="020B0606030504020204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69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 PHASE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4198289" y="1597231"/>
            <a:ext cx="702574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Open Sans" panose="020B0606030504020204"/>
              </a:rPr>
              <a:t>FULL IMMERSION </a:t>
            </a:r>
            <a:r>
              <a:rPr lang="it-IT" b="1" dirty="0" err="1">
                <a:latin typeface="Open Sans" panose="020B0606030504020204"/>
              </a:rPr>
              <a:t>phase</a:t>
            </a:r>
            <a:r>
              <a:rPr lang="it-IT" b="1" dirty="0"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the project </a:t>
            </a:r>
            <a:r>
              <a:rPr lang="it-IT" dirty="0" err="1">
                <a:latin typeface="Open Sans" panose="020B0606030504020204"/>
              </a:rPr>
              <a:t>implements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participative</a:t>
            </a:r>
            <a:r>
              <a:rPr lang="it-IT" dirty="0">
                <a:latin typeface="Open Sans" panose="020B0606030504020204"/>
              </a:rPr>
              <a:t>, </a:t>
            </a:r>
            <a:r>
              <a:rPr lang="it-IT" dirty="0" err="1">
                <a:latin typeface="Open Sans" panose="020B0606030504020204"/>
              </a:rPr>
              <a:t>interregional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seminars</a:t>
            </a:r>
            <a:r>
              <a:rPr lang="it-IT" dirty="0">
                <a:latin typeface="Open Sans" panose="020B0606030504020204"/>
              </a:rPr>
              <a:t> with </a:t>
            </a:r>
            <a:r>
              <a:rPr lang="it-IT" dirty="0" err="1">
                <a:latin typeface="Open Sans" panose="020B0606030504020204"/>
              </a:rPr>
              <a:t>experts</a:t>
            </a:r>
            <a:r>
              <a:rPr lang="it-IT" dirty="0">
                <a:latin typeface="Open Sans" panose="020B0606030504020204"/>
              </a:rPr>
              <a:t> to help </a:t>
            </a:r>
            <a:r>
              <a:rPr lang="it-IT" dirty="0" err="1">
                <a:latin typeface="Open Sans" panose="020B0606030504020204"/>
              </a:rPr>
              <a:t>answering</a:t>
            </a:r>
            <a:r>
              <a:rPr lang="it-IT" dirty="0">
                <a:latin typeface="Open Sans" panose="020B0606030504020204"/>
              </a:rPr>
              <a:t> the </a:t>
            </a:r>
            <a:r>
              <a:rPr lang="it-IT" dirty="0" err="1">
                <a:latin typeface="Open Sans" panose="020B0606030504020204"/>
              </a:rPr>
              <a:t>initial</a:t>
            </a:r>
            <a:r>
              <a:rPr lang="it-IT" dirty="0">
                <a:latin typeface="Open Sans" panose="020B0606030504020204"/>
              </a:rPr>
              <a:t> set of </a:t>
            </a:r>
            <a:r>
              <a:rPr lang="it-IT" dirty="0" err="1">
                <a:latin typeface="Open Sans" panose="020B0606030504020204"/>
              </a:rPr>
              <a:t>questions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posed</a:t>
            </a:r>
            <a:r>
              <a:rPr lang="it-IT" dirty="0">
                <a:latin typeface="Open Sans" panose="020B0606030504020204"/>
              </a:rPr>
              <a:t> by the Consortium </a:t>
            </a:r>
            <a:r>
              <a:rPr lang="it-IT" dirty="0" err="1">
                <a:latin typeface="Open Sans" panose="020B0606030504020204"/>
              </a:rPr>
              <a:t>about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microfinance</a:t>
            </a:r>
            <a:r>
              <a:rPr lang="it-IT" dirty="0">
                <a:latin typeface="Open Sans" panose="020B0606030504020204"/>
              </a:rPr>
              <a:t> and </a:t>
            </a:r>
            <a:r>
              <a:rPr lang="it-IT" dirty="0" err="1">
                <a:latin typeface="Open Sans" panose="020B0606030504020204"/>
              </a:rPr>
              <a:t>its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adaptation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needs</a:t>
            </a:r>
            <a:r>
              <a:rPr lang="it-IT" dirty="0">
                <a:latin typeface="Open Sans" panose="020B0606030504020204"/>
              </a:rPr>
              <a:t>.</a:t>
            </a:r>
          </a:p>
          <a:p>
            <a:endParaRPr lang="it-IT" dirty="0">
              <a:latin typeface="Open Sans" panose="020B0606030504020204"/>
            </a:endParaRPr>
          </a:p>
          <a:p>
            <a:r>
              <a:rPr lang="it-IT" b="1" dirty="0">
                <a:latin typeface="Open Sans" panose="020B0606030504020204"/>
              </a:rPr>
              <a:t>FUTURE PROOFING </a:t>
            </a:r>
            <a:r>
              <a:rPr lang="it-IT" b="1" dirty="0" err="1">
                <a:latin typeface="Open Sans" panose="020B0606030504020204"/>
              </a:rPr>
              <a:t>phase</a:t>
            </a:r>
            <a:r>
              <a:rPr lang="it-IT" b="1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Interregional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exchange</a:t>
            </a:r>
            <a:r>
              <a:rPr lang="it-IT" dirty="0">
                <a:latin typeface="Open Sans" panose="020B0606030504020204"/>
              </a:rPr>
              <a:t> workshops and </a:t>
            </a:r>
            <a:r>
              <a:rPr lang="it-IT" dirty="0" err="1">
                <a:latin typeface="Open Sans" panose="020B0606030504020204"/>
              </a:rPr>
              <a:t>visits</a:t>
            </a:r>
            <a:r>
              <a:rPr lang="it-IT" dirty="0">
                <a:latin typeface="Open Sans" panose="020B0606030504020204"/>
              </a:rPr>
              <a:t> focus on </a:t>
            </a:r>
            <a:r>
              <a:rPr lang="it-IT" dirty="0" err="1">
                <a:latin typeface="Open Sans" panose="020B0606030504020204"/>
              </a:rPr>
              <a:t>territorial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challenges</a:t>
            </a:r>
            <a:r>
              <a:rPr lang="it-IT" dirty="0">
                <a:latin typeface="Open Sans" panose="020B0606030504020204"/>
              </a:rPr>
              <a:t> for policy </a:t>
            </a:r>
            <a:r>
              <a:rPr lang="it-IT" dirty="0" err="1">
                <a:latin typeface="Open Sans" panose="020B0606030504020204"/>
              </a:rPr>
              <a:t>improvements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at</a:t>
            </a:r>
            <a:r>
              <a:rPr lang="it-IT" dirty="0">
                <a:latin typeface="Open Sans" panose="020B0606030504020204"/>
              </a:rPr>
              <a:t> Partner </a:t>
            </a:r>
            <a:r>
              <a:rPr lang="it-IT" dirty="0" err="1">
                <a:latin typeface="Open Sans" panose="020B0606030504020204"/>
              </a:rPr>
              <a:t>level</a:t>
            </a:r>
            <a:r>
              <a:rPr lang="it-IT" dirty="0">
                <a:latin typeface="Open Sans" panose="020B0606030504020204"/>
              </a:rPr>
              <a:t>, and involve the stakeholder </a:t>
            </a:r>
            <a:r>
              <a:rPr lang="it-IT" dirty="0" err="1">
                <a:latin typeface="Open Sans" panose="020B0606030504020204"/>
              </a:rPr>
              <a:t>groups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identified</a:t>
            </a:r>
            <a:r>
              <a:rPr lang="it-IT" dirty="0">
                <a:latin typeface="Open Sans" panose="020B0606030504020204"/>
              </a:rPr>
              <a:t> to </a:t>
            </a:r>
            <a:r>
              <a:rPr lang="it-IT" dirty="0" err="1">
                <a:latin typeface="Open Sans" panose="020B0606030504020204"/>
              </a:rPr>
              <a:t>support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this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process</a:t>
            </a:r>
            <a:r>
              <a:rPr lang="it-IT" dirty="0">
                <a:latin typeface="Open Sans" panose="020B0606030504020204"/>
              </a:rPr>
              <a:t>, </a:t>
            </a:r>
            <a:r>
              <a:rPr lang="it-IT" dirty="0" err="1">
                <a:latin typeface="Open Sans" panose="020B0606030504020204"/>
              </a:rPr>
              <a:t>through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active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participation</a:t>
            </a:r>
            <a:r>
              <a:rPr lang="it-IT" dirty="0">
                <a:latin typeface="Open Sans" panose="020B0606030504020204"/>
              </a:rPr>
              <a:t>.</a:t>
            </a:r>
          </a:p>
          <a:p>
            <a:endParaRPr lang="it-IT" dirty="0">
              <a:latin typeface="Open Sans" panose="020B0606030504020204"/>
            </a:endParaRPr>
          </a:p>
          <a:p>
            <a:r>
              <a:rPr lang="it-IT" b="1" dirty="0">
                <a:latin typeface="Open Sans" panose="020B0606030504020204"/>
              </a:rPr>
              <a:t>TERRITORIAL CHANGE/IMPACT </a:t>
            </a:r>
            <a:r>
              <a:rPr lang="it-IT" b="1" dirty="0" err="1">
                <a:latin typeface="Open Sans" panose="020B0606030504020204"/>
              </a:rPr>
              <a:t>phase</a:t>
            </a:r>
            <a:r>
              <a:rPr lang="it-IT" b="1" dirty="0"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the </a:t>
            </a:r>
            <a:r>
              <a:rPr lang="it-IT" dirty="0" err="1">
                <a:latin typeface="Open Sans" panose="020B0606030504020204"/>
              </a:rPr>
              <a:t>Consortium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uses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interregional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exchange</a:t>
            </a:r>
            <a:r>
              <a:rPr lang="it-IT" dirty="0">
                <a:latin typeface="Open Sans" panose="020B0606030504020204"/>
              </a:rPr>
              <a:t> to match </a:t>
            </a:r>
            <a:r>
              <a:rPr lang="it-IT" dirty="0" err="1">
                <a:latin typeface="Open Sans" panose="020B0606030504020204"/>
              </a:rPr>
              <a:t>challenges</a:t>
            </a:r>
            <a:r>
              <a:rPr lang="it-IT" dirty="0">
                <a:latin typeface="Open Sans" panose="020B0606030504020204"/>
              </a:rPr>
              <a:t> to </a:t>
            </a:r>
            <a:r>
              <a:rPr lang="it-IT" dirty="0" err="1">
                <a:latin typeface="Open Sans" panose="020B0606030504020204"/>
              </a:rPr>
              <a:t>good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practices</a:t>
            </a:r>
            <a:r>
              <a:rPr lang="it-IT" dirty="0">
                <a:latin typeface="Open Sans" panose="020B0606030504020204"/>
              </a:rPr>
              <a:t> (GP), </a:t>
            </a:r>
            <a:r>
              <a:rPr lang="it-IT" dirty="0" err="1">
                <a:latin typeface="Open Sans" panose="020B0606030504020204"/>
              </a:rPr>
              <a:t>using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practical</a:t>
            </a:r>
            <a:r>
              <a:rPr lang="it-IT" dirty="0">
                <a:latin typeface="Open Sans" panose="020B0606030504020204"/>
              </a:rPr>
              <a:t> workshops, </a:t>
            </a:r>
            <a:r>
              <a:rPr lang="it-IT" dirty="0" err="1">
                <a:latin typeface="Open Sans" panose="020B0606030504020204"/>
              </a:rPr>
              <a:t>visits</a:t>
            </a:r>
            <a:r>
              <a:rPr lang="it-IT" dirty="0">
                <a:latin typeface="Open Sans" panose="020B0606030504020204"/>
              </a:rPr>
              <a:t> with GP </a:t>
            </a:r>
            <a:r>
              <a:rPr lang="it-IT" dirty="0" err="1">
                <a:latin typeface="Open Sans" panose="020B0606030504020204"/>
              </a:rPr>
              <a:t>owners</a:t>
            </a:r>
            <a:r>
              <a:rPr lang="it-IT" dirty="0">
                <a:latin typeface="Open Sans" panose="020B0606030504020204"/>
              </a:rPr>
              <a:t> / </a:t>
            </a:r>
            <a:r>
              <a:rPr lang="it-IT" dirty="0" err="1">
                <a:latin typeface="Open Sans" panose="020B0606030504020204"/>
              </a:rPr>
              <a:t>beneficiaries</a:t>
            </a:r>
            <a:r>
              <a:rPr lang="it-IT" dirty="0">
                <a:latin typeface="Open Sans" panose="020B0606030504020204"/>
              </a:rPr>
              <a:t> and </a:t>
            </a:r>
            <a:r>
              <a:rPr lang="it-IT" dirty="0" err="1">
                <a:latin typeface="Open Sans" panose="020B0606030504020204"/>
              </a:rPr>
              <a:t>bilateral</a:t>
            </a:r>
            <a:r>
              <a:rPr lang="it-IT" dirty="0">
                <a:latin typeface="Open Sans" panose="020B0606030504020204"/>
              </a:rPr>
              <a:t> sessions.</a:t>
            </a:r>
          </a:p>
          <a:p>
            <a:endParaRPr lang="it-IT" b="1" dirty="0">
              <a:solidFill>
                <a:srgbClr val="EB5C62"/>
              </a:solidFill>
              <a:latin typeface="Open Sans" panose="020B0606030504020204"/>
            </a:endParaRPr>
          </a:p>
          <a:p>
            <a:endParaRPr lang="it-IT" dirty="0"/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2929" y="17885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1-2</a:t>
            </a:r>
            <a:endParaRPr lang="sl-SI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sl-SI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it-IT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it-IT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2-6</a:t>
            </a:r>
          </a:p>
          <a:p>
            <a:pPr lvl="1"/>
            <a:endParaRPr lang="sl-SI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3-6</a:t>
            </a:r>
            <a:endParaRPr lang="en-US" sz="1600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8EF76ED1-AB57-07C5-E315-713D29F4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1934705"/>
            <a:ext cx="1271284" cy="285750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308C0A88-8E17-5527-CA55-8AC6C991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3561052"/>
            <a:ext cx="1271284" cy="285750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2D6D1826-D0CC-4C9B-749A-C9D18315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5187399"/>
            <a:ext cx="1271284" cy="285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7CB41-5100-3F56-5A35-76AE05B31929}"/>
              </a:ext>
            </a:extLst>
          </p:cNvPr>
          <p:cNvSpPr txBox="1"/>
          <p:nvPr/>
        </p:nvSpPr>
        <p:spPr>
          <a:xfrm>
            <a:off x="4198289" y="5950249"/>
            <a:ext cx="7281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Partners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aim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achieving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policy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changes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in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their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territory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.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6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POLICY INSTRUMENTS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864096" y="1881510"/>
            <a:ext cx="9909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Education and Employment </a:t>
            </a:r>
            <a:r>
              <a:rPr lang="en-US" sz="2200" dirty="0" err="1">
                <a:latin typeface="Open Sans" panose="020B0606030504020204"/>
              </a:rPr>
              <a:t>Programme</a:t>
            </a:r>
            <a:r>
              <a:rPr lang="ro-RO" sz="2200" dirty="0">
                <a:latin typeface="Open Sans" panose="020B0606030504020204"/>
              </a:rPr>
              <a:t> </a:t>
            </a:r>
            <a:r>
              <a:rPr lang="en-US" sz="2200" dirty="0">
                <a:latin typeface="Open Sans" panose="020B0606030504020204"/>
              </a:rPr>
              <a:t>2021-2027 (PEO 2021-2027)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en-US" sz="2200" b="1" dirty="0">
                <a:latin typeface="Open Sans" panose="020B0606030504020204"/>
              </a:rPr>
              <a:t>Romania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it-IT" sz="2200" dirty="0">
                <a:latin typeface="Open Sans" panose="020B0606030504020204"/>
              </a:rPr>
              <a:t>Metropolitan Strategic Plan 2.0 –PSM2.0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it-IT" sz="2200" b="1" dirty="0" err="1">
                <a:latin typeface="Open Sans" panose="020B0606030504020204"/>
              </a:rPr>
              <a:t>Italy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it-IT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Local Development strategy of LAG the Heart of Slovenia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en-US" sz="2200" b="1" dirty="0">
                <a:latin typeface="Open Sans" panose="020B0606030504020204"/>
              </a:rPr>
              <a:t>Slovenia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Regional Development Strategy for </a:t>
            </a:r>
            <a:r>
              <a:rPr lang="en-US" sz="2200" dirty="0" err="1">
                <a:latin typeface="Open Sans" panose="020B0606030504020204"/>
              </a:rPr>
              <a:t>Örebro</a:t>
            </a:r>
            <a:r>
              <a:rPr lang="ro-RO" sz="2200" dirty="0">
                <a:latin typeface="Open Sans" panose="020B0606030504020204"/>
              </a:rPr>
              <a:t> </a:t>
            </a:r>
            <a:r>
              <a:rPr lang="en-US" sz="2200" dirty="0">
                <a:latin typeface="Open Sans" panose="020B0606030504020204"/>
              </a:rPr>
              <a:t>County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en-US" sz="2200" b="1" dirty="0">
                <a:latin typeface="Open Sans" panose="020B0606030504020204"/>
              </a:rPr>
              <a:t>Sweden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Seine-Saint-Denis Inclusion Policy for </a:t>
            </a:r>
            <a:r>
              <a:rPr lang="it-IT" sz="2200" dirty="0">
                <a:latin typeface="Open Sans" panose="020B0606030504020204"/>
              </a:rPr>
              <a:t>the </a:t>
            </a:r>
            <a:r>
              <a:rPr lang="it-IT" sz="2200" dirty="0" err="1">
                <a:latin typeface="Open Sans" panose="020B0606030504020204"/>
              </a:rPr>
              <a:t>Most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Vulnerable</a:t>
            </a:r>
            <a:r>
              <a:rPr lang="it-IT" sz="2200" dirty="0">
                <a:latin typeface="Open Sans" panose="020B0606030504020204"/>
              </a:rPr>
              <a:t> People: "</a:t>
            </a:r>
            <a:r>
              <a:rPr lang="it-IT" sz="2200" dirty="0" err="1">
                <a:latin typeface="Open Sans" panose="020B0606030504020204"/>
              </a:rPr>
              <a:t>Microfinance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Programmes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Strengthening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Entrepreneurship</a:t>
            </a:r>
            <a:r>
              <a:rPr lang="it-IT" sz="2200" dirty="0">
                <a:latin typeface="Open Sans" panose="020B0606030504020204"/>
              </a:rPr>
              <a:t>“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it-IT" sz="2200" b="1" dirty="0">
                <a:latin typeface="Open Sans" panose="020B0606030504020204"/>
              </a:rPr>
              <a:t>France</a:t>
            </a:r>
            <a:r>
              <a:rPr lang="sl-SI" sz="2200" b="1" dirty="0">
                <a:latin typeface="Open Sans" panose="020B0606030504020204"/>
              </a:rPr>
              <a:t>.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2D6F5-7211-9EB5-C54D-0D0A1E095302}"/>
              </a:ext>
            </a:extLst>
          </p:cNvPr>
          <p:cNvSpPr txBox="1"/>
          <p:nvPr/>
        </p:nvSpPr>
        <p:spPr>
          <a:xfrm>
            <a:off x="864097" y="1475837"/>
            <a:ext cx="102988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Open Sans" panose="020B0606030504020204"/>
              </a:rPr>
              <a:t>5 Policy </a:t>
            </a:r>
            <a:r>
              <a:rPr lang="it-IT" sz="2800" b="1" dirty="0" err="1">
                <a:latin typeface="Open Sans" panose="020B0606030504020204"/>
              </a:rPr>
              <a:t>instruments</a:t>
            </a:r>
            <a:r>
              <a:rPr lang="it-IT" sz="2800" b="1" dirty="0">
                <a:latin typeface="Open Sans" panose="020B0606030504020204"/>
              </a:rPr>
              <a:t> </a:t>
            </a:r>
            <a:r>
              <a:rPr lang="it-IT" sz="2800" dirty="0" err="1">
                <a:latin typeface="Open Sans" panose="020B0606030504020204"/>
              </a:rPr>
              <a:t>addressed</a:t>
            </a:r>
            <a:r>
              <a:rPr lang="it-IT" sz="2800" dirty="0">
                <a:latin typeface="Open Sans" panose="020B0606030504020204"/>
              </a:rPr>
              <a:t> </a:t>
            </a:r>
            <a:r>
              <a:rPr lang="it-IT" sz="2800" dirty="0" err="1">
                <a:latin typeface="Open Sans" panose="020B0606030504020204"/>
              </a:rPr>
              <a:t>through</a:t>
            </a:r>
            <a:r>
              <a:rPr lang="it-IT" sz="2800" dirty="0">
                <a:latin typeface="Open Sans" panose="020B0606030504020204"/>
              </a:rPr>
              <a:t> MICROFUTURE</a:t>
            </a:r>
            <a:r>
              <a:rPr lang="sl-SI" sz="2800" dirty="0">
                <a:latin typeface="Open Sans" panose="020B0606030504020204"/>
              </a:rPr>
              <a:t>:</a:t>
            </a:r>
            <a:endParaRPr lang="it-IT" sz="2800" dirty="0">
              <a:latin typeface="Open Sans" panose="020B0606030504020204"/>
            </a:endParaRPr>
          </a:p>
          <a:p>
            <a:endParaRPr lang="it-IT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042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GOOD PRACTICES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08F98-7A63-F828-55EA-B2EE903C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3" y="1705990"/>
            <a:ext cx="1641818" cy="2050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B9411-43B6-0691-3C9F-438AF7FC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1064" y="1710866"/>
            <a:ext cx="1675408" cy="2050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A222A-36F1-8EDD-83FF-36389D6E4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28" y="1673787"/>
            <a:ext cx="1625908" cy="1918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0D15C-CEB5-2FC3-0E16-306A02C99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3628" y="1673787"/>
            <a:ext cx="1625908" cy="2056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A99391-5862-E4CE-51B9-27B42B334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879" y="4049089"/>
            <a:ext cx="1675409" cy="22019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CEAA88-C8A4-AD55-280E-261AFF5C9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504" y="4049089"/>
            <a:ext cx="1725866" cy="22019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45E1B-A914-6944-1569-CAD83C340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9360" y="4049089"/>
            <a:ext cx="1725866" cy="1958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C95E89-686E-379B-96CF-D38972B3C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9913" y="4049089"/>
            <a:ext cx="1551601" cy="1933986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B6C761-1B77-DCB1-C026-B1A3E679C8F3}"/>
              </a:ext>
            </a:extLst>
          </p:cNvPr>
          <p:cNvCxnSpPr/>
          <p:nvPr/>
        </p:nvCxnSpPr>
        <p:spPr>
          <a:xfrm>
            <a:off x="1457608" y="1358020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6E011A-E36C-6B1B-4486-203982233A9F}"/>
              </a:ext>
            </a:extLst>
          </p:cNvPr>
          <p:cNvCxnSpPr>
            <a:cxnSpLocks/>
          </p:cNvCxnSpPr>
          <p:nvPr/>
        </p:nvCxnSpPr>
        <p:spPr>
          <a:xfrm>
            <a:off x="2732638" y="1390814"/>
            <a:ext cx="0" cy="2484069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8FF947-5735-BB64-99C9-A32F8F45E7D8}"/>
              </a:ext>
            </a:extLst>
          </p:cNvPr>
          <p:cNvCxnSpPr/>
          <p:nvPr/>
        </p:nvCxnSpPr>
        <p:spPr>
          <a:xfrm>
            <a:off x="4280781" y="1358020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51B7CB-DB29-7B27-7C12-F3AF9C8A0602}"/>
              </a:ext>
            </a:extLst>
          </p:cNvPr>
          <p:cNvCxnSpPr>
            <a:cxnSpLocks/>
          </p:cNvCxnSpPr>
          <p:nvPr/>
        </p:nvCxnSpPr>
        <p:spPr>
          <a:xfrm>
            <a:off x="5856083" y="1358020"/>
            <a:ext cx="0" cy="2499684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EF3FC6-2C9D-9C58-E40E-646E186A4EE7}"/>
              </a:ext>
            </a:extLst>
          </p:cNvPr>
          <p:cNvCxnSpPr/>
          <p:nvPr/>
        </p:nvCxnSpPr>
        <p:spPr>
          <a:xfrm>
            <a:off x="7239220" y="1271209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EC053E-25F2-01D8-CB5E-AAFA8066682F}"/>
              </a:ext>
            </a:extLst>
          </p:cNvPr>
          <p:cNvCxnSpPr>
            <a:cxnSpLocks/>
          </p:cNvCxnSpPr>
          <p:nvPr/>
        </p:nvCxnSpPr>
        <p:spPr>
          <a:xfrm>
            <a:off x="8787896" y="1358020"/>
            <a:ext cx="0" cy="2499684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A179A6-304D-32C9-C297-65E0821D171F}"/>
              </a:ext>
            </a:extLst>
          </p:cNvPr>
          <p:cNvCxnSpPr/>
          <p:nvPr/>
        </p:nvCxnSpPr>
        <p:spPr>
          <a:xfrm>
            <a:off x="10125766" y="1299075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161F39-B3BF-4633-6576-96073B4E9F96}"/>
              </a:ext>
            </a:extLst>
          </p:cNvPr>
          <p:cNvCxnSpPr>
            <a:cxnSpLocks/>
          </p:cNvCxnSpPr>
          <p:nvPr/>
        </p:nvCxnSpPr>
        <p:spPr>
          <a:xfrm>
            <a:off x="11556748" y="1383006"/>
            <a:ext cx="0" cy="2499684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F80CC-6332-7ADC-CB43-749F4839E20B}"/>
              </a:ext>
            </a:extLst>
          </p:cNvPr>
          <p:cNvSpPr/>
          <p:nvPr/>
        </p:nvSpPr>
        <p:spPr>
          <a:xfrm>
            <a:off x="5200960" y="823245"/>
            <a:ext cx="7025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discovered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sl-SI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MICROFUTURE project</a:t>
            </a:r>
            <a:endParaRPr lang="en-US" sz="20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2024 HIGHLIGHTS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1023042" y="1753191"/>
            <a:ext cx="48798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On May 16</a:t>
            </a:r>
            <a:r>
              <a:rPr lang="en-US" sz="2200" baseline="30000" dirty="0">
                <a:latin typeface="Open Sans" panose="020B0606030504020204"/>
              </a:rPr>
              <a:t>th</a:t>
            </a:r>
            <a:r>
              <a:rPr lang="en-US" sz="2200" dirty="0">
                <a:latin typeface="Open Sans" panose="020B0606030504020204"/>
              </a:rPr>
              <a:t> 2024, </a:t>
            </a:r>
            <a:r>
              <a:rPr lang="en-US" sz="2200" dirty="0" err="1">
                <a:latin typeface="Open Sans" panose="020B0606030504020204"/>
              </a:rPr>
              <a:t>Microfuture</a:t>
            </a:r>
            <a:r>
              <a:rPr lang="en-US" sz="2200" dirty="0">
                <a:latin typeface="Open Sans" panose="020B0606030504020204"/>
              </a:rPr>
              <a:t> project partners had the honor of meeting </a:t>
            </a:r>
            <a:r>
              <a:rPr lang="en-US" sz="2200" b="1" dirty="0">
                <a:latin typeface="Open Sans" panose="020B0606030504020204"/>
              </a:rPr>
              <a:t>Nobel Prize winner </a:t>
            </a:r>
            <a:r>
              <a:rPr lang="en-US" sz="2200" dirty="0">
                <a:latin typeface="Open Sans" panose="020B0606030504020204"/>
              </a:rPr>
              <a:t>and </a:t>
            </a:r>
            <a:r>
              <a:rPr lang="en-US" sz="2200" dirty="0" err="1">
                <a:latin typeface="Open Sans" panose="020B0606030504020204"/>
              </a:rPr>
              <a:t>Grameen</a:t>
            </a:r>
            <a:r>
              <a:rPr lang="en-US" sz="2200" dirty="0">
                <a:latin typeface="Open Sans" panose="020B0606030504020204"/>
              </a:rPr>
              <a:t> Bank founder, </a:t>
            </a:r>
            <a:r>
              <a:rPr lang="en-US" sz="2200" b="1" dirty="0">
                <a:latin typeface="Open Sans" panose="020B0606030504020204"/>
              </a:rPr>
              <a:t>Muhammad </a:t>
            </a:r>
            <a:r>
              <a:rPr lang="en-US" sz="2200" b="1" dirty="0" err="1">
                <a:latin typeface="Open Sans" panose="020B0606030504020204"/>
              </a:rPr>
              <a:t>Yunus</a:t>
            </a:r>
            <a:r>
              <a:rPr lang="en-US" sz="2200" dirty="0">
                <a:latin typeface="Open Sans" panose="020B0606030504020204"/>
              </a:rPr>
              <a:t>, during their meeting in Seine-Saint-Denis. </a:t>
            </a:r>
          </a:p>
          <a:p>
            <a:endParaRPr lang="en-US" sz="2200" dirty="0">
              <a:latin typeface="Open Sans" panose="020B0606030504020204"/>
            </a:endParaRPr>
          </a:p>
          <a:p>
            <a:r>
              <a:rPr lang="en-US" sz="2200" dirty="0">
                <a:latin typeface="Open Sans" panose="020B0606030504020204"/>
              </a:rPr>
              <a:t>With his pioneering work in microfinance, Professor </a:t>
            </a:r>
            <a:r>
              <a:rPr lang="en-US" sz="2200" dirty="0" err="1">
                <a:latin typeface="Open Sans" panose="020B0606030504020204"/>
              </a:rPr>
              <a:t>Yunus</a:t>
            </a:r>
            <a:r>
              <a:rPr lang="en-US" sz="2200" dirty="0">
                <a:latin typeface="Open Sans" panose="020B0606030504020204"/>
              </a:rPr>
              <a:t> has provided loans to vulnerable communities, for over 50 years, inspiring the creation of the MICROFUTURE initiative.</a:t>
            </a:r>
          </a:p>
          <a:p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AC116885-1B4A-9F2A-D5B3-B7293771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7130" y="777748"/>
            <a:ext cx="49530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72696-9376-2C78-A124-D29C6E4D6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47" y="332637"/>
            <a:ext cx="914353" cy="123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31978B-DAAB-D138-95F2-1933E4F23B04}"/>
              </a:ext>
            </a:extLst>
          </p:cNvPr>
          <p:cNvSpPr txBox="1"/>
          <p:nvPr/>
        </p:nvSpPr>
        <p:spPr>
          <a:xfrm>
            <a:off x="6201448" y="1753191"/>
            <a:ext cx="556805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His participation underscored the importance of innovative approaches in addressing current socio-economic issues. His extensive experience in microfinance, particularly through the </a:t>
            </a:r>
            <a:r>
              <a:rPr lang="en-US" sz="2200" b="1" dirty="0">
                <a:latin typeface="Open Sans" panose="020B0606030504020204"/>
              </a:rPr>
              <a:t>Grameen Bank model</a:t>
            </a:r>
            <a:r>
              <a:rPr lang="en-US" sz="2200" dirty="0">
                <a:latin typeface="Open Sans" panose="020B0606030504020204"/>
              </a:rPr>
              <a:t>, provided a significant learning opportunity for all attendees. He emphasized the role of microfinance in empowering marginalized communities, citing examples of successful micro-entrepreneurs who have benefited from these initiatives.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ACHIEVEMENTS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4097" y="1933123"/>
            <a:ext cx="78053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Blip>
                <a:blip r:embed="rId3"/>
              </a:buBlip>
            </a:pPr>
            <a:r>
              <a:rPr lang="sl-SI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Good Practices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 and published on the Interreg Europe website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Interregional events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organised in Italy, Romania and France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</a:t>
            </a:r>
            <a:r>
              <a:rPr lang="ro-RO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stakeholders involved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partners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ro-RO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Survey launched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filled in in all partners’ regions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project video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disseminated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36800-D9A3-3BB2-CADD-71F2E345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441" y="3133252"/>
            <a:ext cx="3525570" cy="3525570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6138AC7A-11D1-747E-7E7B-562A6884F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43" y="2145671"/>
            <a:ext cx="3315367" cy="1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ae1c26e0-bdd1-4ce2-bc5c-b06756f3bce7"/>
    <ds:schemaRef ds:uri="http://purl.org/dc/terms/"/>
    <ds:schemaRef ds:uri="http://schemas.microsoft.com/office/2006/metadata/properties"/>
    <ds:schemaRef ds:uri="75680805-e956-4cde-b5e2-b05f91aa9d1d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28B7912-9BC2-46ED-BBDD-2B097E481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634</Words>
  <Application>Microsoft Office PowerPoint</Application>
  <PresentationFormat>Ecran lat</PresentationFormat>
  <Paragraphs>90</Paragraphs>
  <Slides>10</Slides>
  <Notes>2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Open Sans Semibold</vt:lpstr>
      <vt:lpstr>Wingdings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Victoria Anghel</cp:lastModifiedBy>
  <cp:revision>29</cp:revision>
  <dcterms:created xsi:type="dcterms:W3CDTF">2021-10-28T12:22:03Z</dcterms:created>
  <dcterms:modified xsi:type="dcterms:W3CDTF">2024-09-04T12:42:55Z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