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83" r:id="rId6"/>
    <p:sldId id="261" r:id="rId7"/>
    <p:sldId id="273" r:id="rId8"/>
    <p:sldId id="1014" r:id="rId9"/>
    <p:sldId id="262" r:id="rId10"/>
    <p:sldId id="276" r:id="rId11"/>
    <p:sldId id="1011" r:id="rId12"/>
    <p:sldId id="1012" r:id="rId13"/>
    <p:sldId id="30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A984"/>
    <a:srgbClr val="95948B"/>
    <a:srgbClr val="DAD7D0"/>
    <a:srgbClr val="4AB698"/>
    <a:srgbClr val="E31D44"/>
    <a:srgbClr val="EB5C62"/>
    <a:srgbClr val="154194"/>
    <a:srgbClr val="009FE4"/>
    <a:srgbClr val="F39200"/>
    <a:srgbClr val="8D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C1CECF-82AD-4BEA-A8D2-F1599067868A}" v="411" dt="2024-08-08T14:51:46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234C5E-F7D7-2046-B4D3-FEAAD11E33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5943C7-AFFB-0A44-B14A-71AD8E924E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FFEE-02C1-D34F-B368-531E7AF6C298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366BF-BC85-4647-9A27-F5DBBF483D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A96A0-2516-2641-8F36-69962D37D7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5213F-2B90-9B46-AA6B-5C3A9C17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21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8AFC2-B9AD-9D45-A312-C31134993081}" type="datetimeFigureOut">
              <a:rPr lang="en-LU" smtClean="0"/>
              <a:t>09/06/2024</a:t>
            </a:fld>
            <a:endParaRPr lang="en-L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78849-6A58-5242-AAB8-69E086EC2380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51828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 your project’s profile image (the one from the website)</a:t>
            </a:r>
          </a:p>
          <a:p>
            <a:r>
              <a:rPr lang="en-US"/>
              <a:t>Remember to use only images which meet the copyright criteria set by the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1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399395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 strike="noStrike" spc="-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Short summary of the issue addressed (in a form of a question) and what needs to be improved in the participating regions (text below)</a:t>
            </a:r>
          </a:p>
          <a:p>
            <a:endParaRPr lang="en-L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2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740642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Associated policy authorities are not partners so they should not show as part of the ‘partnership’ – feel free to use another slide to show who the other key stakeholders are (APAs)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4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955393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Associated policy authorities are not partners so they should not show as part of the ‘partnership’ – feel free to use another slide to show who the other key stakeholders are (APAs)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5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852704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Reflect the share of planned activities delivered – move the arrow according to the actual percentage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7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377268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Share an inspiring quote from a project partner or key stakeholder (APA) on the benefits of the project in their region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8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125044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links to your website and the two videos to be published on your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9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854149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Remember to include this slide!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10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661946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H nr">
            <a:extLst>
              <a:ext uri="{FF2B5EF4-FFF2-40B4-BE49-F238E27FC236}">
                <a16:creationId xmlns:a16="http://schemas.microsoft.com/office/drawing/2014/main" id="{39562968-8106-F841-9635-7E9E4D159A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6" y="1787131"/>
            <a:ext cx="3960000" cy="2880000"/>
          </a:xfrm>
        </p:spPr>
        <p:txBody>
          <a:bodyPr>
            <a:noAutofit/>
          </a:bodyPr>
          <a:lstStyle>
            <a:lvl1pPr marL="0" indent="0" algn="r">
              <a:buNone/>
              <a:defRPr sz="1960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LU"/>
              <a:t>1.</a:t>
            </a:r>
          </a:p>
        </p:txBody>
      </p:sp>
      <p:sp>
        <p:nvSpPr>
          <p:cNvPr id="9" name="PH Title">
            <a:extLst>
              <a:ext uri="{FF2B5EF4-FFF2-40B4-BE49-F238E27FC236}">
                <a16:creationId xmlns:a16="http://schemas.microsoft.com/office/drawing/2014/main" id="{12814867-7861-A94F-A615-7F86553830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6172" y="1871011"/>
            <a:ext cx="7200000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CH" err="1"/>
              <a:t>Chapter</a:t>
            </a:r>
            <a:r>
              <a:rPr lang="fr-CH"/>
              <a:t> </a:t>
            </a:r>
          </a:p>
          <a:p>
            <a:pPr lvl="0"/>
            <a:r>
              <a:rPr lang="en-LU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39955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563E3-5589-7A4D-913F-2C0DB99C2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 baseline="0">
                <a:latin typeface="Open Sans" panose="020B0606030504020204" pitchFamily="34" charset="0"/>
              </a:defRPr>
            </a:lvl1pPr>
            <a:lvl2pPr>
              <a:defRPr baseline="0">
                <a:latin typeface="Open Sans" panose="020B0606030504020204" pitchFamily="34" charset="0"/>
              </a:defRPr>
            </a:lvl2pPr>
            <a:lvl3pPr>
              <a:defRPr baseline="0">
                <a:latin typeface="Open Sans" panose="020B0606030504020204" pitchFamily="34" charset="0"/>
              </a:defRPr>
            </a:lvl3pPr>
            <a:lvl4pPr>
              <a:defRPr baseline="0">
                <a:latin typeface="Open Sans" panose="020B0606030504020204" pitchFamily="34" charset="0"/>
              </a:defRPr>
            </a:lvl4pPr>
            <a:lvl5pPr>
              <a:defRPr baseline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441D523-8FB1-0741-9A90-3EB7DA5E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6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91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B240D-F525-4C4B-9C01-A04F31900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FB876-C58C-724F-AB30-DDB121D8C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9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0A14-D314-0F4D-87E0-28291807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6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ini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DCCB4-3A24-4D27-AF36-35F02DCD8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H nr">
            <a:extLst>
              <a:ext uri="{FF2B5EF4-FFF2-40B4-BE49-F238E27FC236}">
                <a16:creationId xmlns:a16="http://schemas.microsoft.com/office/drawing/2014/main" id="{FA2F03EF-F8BE-43DD-903E-17A8823EBD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7" y="1989000"/>
            <a:ext cx="3152779" cy="2814569"/>
          </a:xfrm>
        </p:spPr>
        <p:txBody>
          <a:bodyPr>
            <a:noAutofit/>
          </a:bodyPr>
          <a:lstStyle>
            <a:lvl1pPr marL="0" indent="0" algn="ctr">
              <a:buNone/>
              <a:defRPr sz="23500" b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?</a:t>
            </a:r>
            <a:endParaRPr lang="en-LU"/>
          </a:p>
        </p:txBody>
      </p:sp>
      <p:sp>
        <p:nvSpPr>
          <p:cNvPr id="4" name="PH Title">
            <a:extLst>
              <a:ext uri="{FF2B5EF4-FFF2-40B4-BE49-F238E27FC236}">
                <a16:creationId xmlns:a16="http://schemas.microsoft.com/office/drawing/2014/main" id="{5C944C32-25DE-451C-90BF-9109CEDEAA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58836" y="1988999"/>
            <a:ext cx="8194963" cy="428710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CH" err="1"/>
              <a:t>Chapter</a:t>
            </a:r>
            <a:r>
              <a:rPr lang="fr-CH"/>
              <a:t> </a:t>
            </a:r>
          </a:p>
          <a:p>
            <a:pPr lvl="0"/>
            <a:r>
              <a:rPr lang="en-LU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6617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D5EA27-75AD-6BE6-C07E-06A10B50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067086-20BB-8FA4-0501-80375650B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309A84-9855-E7FD-DCF6-972FA819D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70A1-9483-4E4D-B1E1-56FF3B188C0C}" type="datetimeFigureOut">
              <a:rPr lang="es-ES" smtClean="0"/>
              <a:t>06/09/2024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D06D06-27B4-3034-2C0C-57BD1F3B8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D34C0B-AF7A-F017-0B7A-6491CA092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0C1C-329B-453D-A27F-9E3C027073B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6880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E1E204-95BD-C64E-9AF8-3484D6D8E776}"/>
              </a:ext>
            </a:extLst>
          </p:cNvPr>
          <p:cNvSpPr/>
          <p:nvPr userDrawn="1"/>
        </p:nvSpPr>
        <p:spPr>
          <a:xfrm>
            <a:off x="0" y="6655202"/>
            <a:ext cx="12192000" cy="216319"/>
          </a:xfrm>
          <a:prstGeom prst="rect">
            <a:avLst/>
          </a:prstGeom>
          <a:solidFill>
            <a:srgbClr val="4AB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790542-D4A0-4449-9B95-7C3D8BCF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4ABBD-A6F1-6647-B544-59258C2B0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BB389-1FC5-9241-8F0E-5EFE45C6A136}"/>
              </a:ext>
            </a:extLst>
          </p:cNvPr>
          <p:cNvSpPr txBox="1"/>
          <p:nvPr userDrawn="1"/>
        </p:nvSpPr>
        <p:spPr>
          <a:xfrm>
            <a:off x="11043090" y="-5631"/>
            <a:ext cx="115222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4835AFB5-5EA9-C74E-A07C-DC34F95845EC}" type="slidenum">
              <a:rPr lang="en-US" sz="12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12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5A039BC-8FD7-7749-A038-07FB45CF9C9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83788" y="6655202"/>
            <a:ext cx="1308212" cy="21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1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5" r:id="rId3"/>
    <p:sldLayoutId id="2147483649" r:id="rId4"/>
    <p:sldLayoutId id="2147483654" r:id="rId5"/>
    <p:sldLayoutId id="2147483662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hyperlink" Target="http://www.interregeurope.eu/" TargetMode="External"/><Relationship Id="rId4" Type="http://schemas.openxmlformats.org/officeDocument/2006/relationships/image" Target="../media/image3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8.png"/><Relationship Id="rId18" Type="http://schemas.openxmlformats.org/officeDocument/2006/relationships/image" Target="../media/image4.jp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7.svg"/><Relationship Id="rId17" Type="http://schemas.openxmlformats.org/officeDocument/2006/relationships/image" Target="../media/image32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sv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5" Type="http://schemas.openxmlformats.org/officeDocument/2006/relationships/image" Target="../media/image30.png"/><Relationship Id="rId10" Type="http://schemas.openxmlformats.org/officeDocument/2006/relationships/image" Target="../media/image25.svg"/><Relationship Id="rId4" Type="http://schemas.openxmlformats.org/officeDocument/2006/relationships/image" Target="../media/image20.svg"/><Relationship Id="rId9" Type="http://schemas.openxmlformats.org/officeDocument/2006/relationships/image" Target="../media/image14.png"/><Relationship Id="rId14" Type="http://schemas.openxmlformats.org/officeDocument/2006/relationships/image" Target="../media/image2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regeurope.eu/AccelerateGD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terregeurope.eu/skale2c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552C76-550D-E659-4E2A-F796B9DA7659}"/>
              </a:ext>
            </a:extLst>
          </p:cNvPr>
          <p:cNvSpPr txBox="1"/>
          <p:nvPr/>
        </p:nvSpPr>
        <p:spPr>
          <a:xfrm>
            <a:off x="980928" y="5357798"/>
            <a:ext cx="3123068" cy="276999"/>
          </a:xfrm>
          <a:prstGeom prst="rect">
            <a:avLst/>
          </a:prstGeom>
          <a:solidFill>
            <a:srgbClr val="4AB6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Last update on: </a:t>
            </a: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07 September 2024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8D373C9-12A2-19F9-4F9B-2831555AE29C}"/>
              </a:ext>
            </a:extLst>
          </p:cNvPr>
          <p:cNvSpPr txBox="1">
            <a:spLocks/>
          </p:cNvSpPr>
          <p:nvPr/>
        </p:nvSpPr>
        <p:spPr>
          <a:xfrm>
            <a:off x="865887" y="2301801"/>
            <a:ext cx="6775885" cy="17224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SKALE2CT 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Project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presentation</a:t>
            </a:r>
          </a:p>
        </p:txBody>
      </p:sp>
      <p:pic>
        <p:nvPicPr>
          <p:cNvPr id="5" name="Picture 4" descr="A person holding a light bulb&#10;&#10;Description automatically generated">
            <a:extLst>
              <a:ext uri="{FF2B5EF4-FFF2-40B4-BE49-F238E27FC236}">
                <a16:creationId xmlns:a16="http://schemas.microsoft.com/office/drawing/2014/main" id="{A05DA9EC-34E1-48B5-7943-58CEBF99D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863" y="1037325"/>
            <a:ext cx="6264613" cy="5021811"/>
          </a:xfrm>
          <a:prstGeom prst="hexagon">
            <a:avLst/>
          </a:prstGeom>
        </p:spPr>
      </p:pic>
      <p:pic>
        <p:nvPicPr>
          <p:cNvPr id="2" name="Picture 1" descr="A blue and green flag with yellow stars&#10;&#10;Description automatically generated">
            <a:extLst>
              <a:ext uri="{FF2B5EF4-FFF2-40B4-BE49-F238E27FC236}">
                <a16:creationId xmlns:a16="http://schemas.microsoft.com/office/drawing/2014/main" id="{07C6427E-8596-2364-DC14-D0172E30B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712" y="266944"/>
            <a:ext cx="5319288" cy="190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88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C963A-82BA-F849-A4DE-92829DE2A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52B1DA-5F30-C048-83D3-C29E4D6A1C70}"/>
              </a:ext>
            </a:extLst>
          </p:cNvPr>
          <p:cNvSpPr txBox="1"/>
          <p:nvPr/>
        </p:nvSpPr>
        <p:spPr>
          <a:xfrm>
            <a:off x="776754" y="2779601"/>
            <a:ext cx="55135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project is implemented in the framework of the </a:t>
            </a:r>
            <a:r>
              <a:rPr lang="en-GB"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Interreg Europe </a:t>
            </a:r>
            <a:r>
              <a:rPr lang="en-GB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 and co-financed by the </a:t>
            </a:r>
            <a:r>
              <a:rPr lang="en-GB"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European Union</a:t>
            </a:r>
            <a:r>
              <a:rPr lang="en-GB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4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4187597-90F5-DF4E-8892-C7FBEE396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6653666"/>
            <a:ext cx="12192000" cy="2114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97CE6B-5B76-B04D-AE33-F52CCAB7CEEC}"/>
              </a:ext>
            </a:extLst>
          </p:cNvPr>
          <p:cNvSpPr txBox="1"/>
          <p:nvPr/>
        </p:nvSpPr>
        <p:spPr>
          <a:xfrm>
            <a:off x="906150" y="5430417"/>
            <a:ext cx="32639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www.interregeurope.eu</a:t>
            </a:r>
            <a:r>
              <a:rPr lang="en-US" sz="2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AA26CC9-C2FB-56B6-9830-58B259D707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5977" y="649434"/>
            <a:ext cx="5991901" cy="1308576"/>
          </a:xfrm>
          <a:prstGeom prst="rect">
            <a:avLst/>
          </a:prstGeom>
        </p:spPr>
      </p:pic>
      <p:pic>
        <p:nvPicPr>
          <p:cNvPr id="7" name="Picture 6" descr="A map of europe with colorful hexagons&#10;&#10;Description automatically generated">
            <a:extLst>
              <a:ext uri="{FF2B5EF4-FFF2-40B4-BE49-F238E27FC236}">
                <a16:creationId xmlns:a16="http://schemas.microsoft.com/office/drawing/2014/main" id="{4315FF6B-E289-2DDF-CCAF-647BD48BD2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468" y="691659"/>
            <a:ext cx="5212532" cy="54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6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light bulb&#10;&#10;Description automatically generated">
            <a:extLst>
              <a:ext uri="{FF2B5EF4-FFF2-40B4-BE49-F238E27FC236}">
                <a16:creationId xmlns:a16="http://schemas.microsoft.com/office/drawing/2014/main" id="{FC379B02-1C32-1F30-7322-C86CE1B91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411" y="749007"/>
            <a:ext cx="6264613" cy="5021811"/>
          </a:xfrm>
          <a:prstGeom prst="hexagon">
            <a:avLst/>
          </a:prstGeom>
        </p:spPr>
      </p:pic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864097" y="449034"/>
            <a:ext cx="8149273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SKALE2CT </a:t>
            </a: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99448AE-4B4A-4D4D-A214-5B1A91C8687D}"/>
              </a:ext>
            </a:extLst>
          </p:cNvPr>
          <p:cNvSpPr txBox="1"/>
          <p:nvPr/>
        </p:nvSpPr>
        <p:spPr>
          <a:xfrm>
            <a:off x="980712" y="4142475"/>
            <a:ext cx="3406712" cy="276999"/>
          </a:xfrm>
          <a:prstGeom prst="rect">
            <a:avLst/>
          </a:prstGeom>
          <a:solidFill>
            <a:srgbClr val="4AB698"/>
          </a:solidFill>
        </p:spPr>
        <p:txBody>
          <a:bodyPr wrap="square" rtlCol="0">
            <a:spAutoFit/>
          </a:bodyPr>
          <a:lstStyle/>
          <a:p>
            <a:pPr algn="ctr"/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6F6887-8E7F-E649-9141-82A3C283C130}"/>
              </a:ext>
            </a:extLst>
          </p:cNvPr>
          <p:cNvSpPr/>
          <p:nvPr/>
        </p:nvSpPr>
        <p:spPr>
          <a:xfrm>
            <a:off x="916366" y="1357972"/>
            <a:ext cx="4702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to improve scalability of SMEs?</a:t>
            </a:r>
          </a:p>
          <a:p>
            <a:endParaRPr lang="en-US" sz="1600" b="0" i="0" dirty="0">
              <a:solidFill>
                <a:srgbClr val="292929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r>
              <a:rPr lang="eu-ES" sz="1600" kern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SKALE2CT </a:t>
            </a:r>
            <a:r>
              <a:rPr lang="eu-ES" sz="1600" kern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enhances resources and capacities of public and intermediary organisations to improve </a:t>
            </a:r>
            <a:r>
              <a:rPr lang="eu-ES" sz="1600" b="1" kern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Business Acceleration</a:t>
            </a:r>
            <a:r>
              <a:rPr lang="eu-ES" sz="1600" kern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providers and services, in particular when it comes to scale-up phase.</a:t>
            </a:r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3FCFF2F8-F2CA-5A43-8E7B-237663733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5312" y="3976349"/>
            <a:ext cx="2412825" cy="212328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71113C4-08DA-974E-B499-20B5278C4F31}"/>
              </a:ext>
            </a:extLst>
          </p:cNvPr>
          <p:cNvSpPr/>
          <p:nvPr/>
        </p:nvSpPr>
        <p:spPr>
          <a:xfrm>
            <a:off x="5044030" y="4142475"/>
            <a:ext cx="20258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MEUR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1.6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budget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224EFAC-FCD7-0C44-CB52-F00617373F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18830" y="5244953"/>
            <a:ext cx="891297" cy="105173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BE1E2123-53E5-9387-9DE9-93BB2BD7BA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4097" y="5004088"/>
            <a:ext cx="1247582" cy="11375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D65EE1A-2A1F-FC51-91FC-1658B48B19CA}"/>
              </a:ext>
            </a:extLst>
          </p:cNvPr>
          <p:cNvGrpSpPr/>
          <p:nvPr/>
        </p:nvGrpSpPr>
        <p:grpSpPr>
          <a:xfrm>
            <a:off x="2857261" y="5001764"/>
            <a:ext cx="1247582" cy="1097871"/>
            <a:chOff x="2447201" y="4985345"/>
            <a:chExt cx="1247582" cy="1097871"/>
          </a:xfrm>
        </p:grpSpPr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4264523E-731A-C323-42DF-D6F66D621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447201" y="4985345"/>
              <a:ext cx="1247582" cy="109787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C92D0FB-3C23-183F-758E-88717C224369}"/>
                </a:ext>
              </a:extLst>
            </p:cNvPr>
            <p:cNvSpPr/>
            <p:nvPr/>
          </p:nvSpPr>
          <p:spPr>
            <a:xfrm>
              <a:off x="2447201" y="5211114"/>
              <a:ext cx="12475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Mar 2023</a:t>
              </a:r>
            </a:p>
            <a:p>
              <a:pPr algn="ctr"/>
              <a:endParaRPr lang="en-US" sz="1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US" sz="12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May 2027</a:t>
              </a:r>
              <a:endParaRPr lang="en-US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5C875D-807D-4A3C-059A-44BA694DD684}"/>
              </a:ext>
            </a:extLst>
          </p:cNvPr>
          <p:cNvCxnSpPr/>
          <p:nvPr/>
        </p:nvCxnSpPr>
        <p:spPr>
          <a:xfrm>
            <a:off x="3124200" y="5545667"/>
            <a:ext cx="69426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704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290A24-FB1B-E420-79C4-24E1884AB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19" y="228353"/>
            <a:ext cx="10515600" cy="874676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02A984"/>
                </a:solidFill>
                <a:latin typeface="Cordia New" panose="020B0304020202020204" pitchFamily="34" charset="-34"/>
                <a:ea typeface="Open Sans" panose="020B0606030504020204" pitchFamily="34" charset="0"/>
                <a:cs typeface="Open Sans" panose="020B0606030504020204" pitchFamily="34" charset="0"/>
              </a:rPr>
              <a:t>In depth </a:t>
            </a:r>
            <a:endParaRPr lang="es-ES" sz="5400" dirty="0">
              <a:solidFill>
                <a:srgbClr val="02A984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BD868B-1A3E-E0F0-E11F-0217C0E8A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79" y="1099771"/>
            <a:ext cx="7706141" cy="230634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Partners</a:t>
            </a:r>
            <a:r>
              <a:rPr lang="es-ES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id-ID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will support and </a:t>
            </a:r>
            <a:r>
              <a:rPr lang="es-ES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prepare B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usiness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Acceleration providers and services, bringing special focus into Micro &amp; SMEs’ main shortages:</a:t>
            </a:r>
          </a:p>
          <a:p>
            <a:pPr marL="514350" indent="-514350">
              <a:buAutoNum type="arabicPeriod"/>
            </a:pPr>
            <a:r>
              <a:rPr lang="en-US" i="0" u="none" strike="noStrike" baseline="0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Executive 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</a:t>
            </a:r>
            <a:r>
              <a:rPr lang="en-US" i="0" u="none" strike="noStrike" baseline="0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eadership  (skills, mentoring)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Infrastructures (prototyping, accelerators, funds, incubators, co-living…) </a:t>
            </a:r>
            <a:r>
              <a:rPr lang="en-US" i="0" u="none" strike="noStrike" baseline="0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and 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</a:t>
            </a:r>
            <a:r>
              <a:rPr lang="en-US" i="0" u="none" strike="noStrike" baseline="0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alen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 m</a:t>
            </a:r>
            <a:r>
              <a:rPr lang="en-US" i="0" u="none" strike="noStrike" baseline="0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anagement (talent attraction and retention tools) </a:t>
            </a:r>
            <a:endParaRPr lang="es-ES" dirty="0">
              <a:solidFill>
                <a:srgbClr val="0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B1BFD67B-14FA-5870-6963-84CF0E8BB048}"/>
              </a:ext>
            </a:extLst>
          </p:cNvPr>
          <p:cNvSpPr txBox="1">
            <a:spLocks/>
          </p:cNvSpPr>
          <p:nvPr/>
        </p:nvSpPr>
        <p:spPr>
          <a:xfrm>
            <a:off x="503579" y="5292779"/>
            <a:ext cx="10827030" cy="996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Planned actions will contribute to greater scaling-up resources and services, leading to more efficient and proficient companies and, consequently, economic and employment growth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C398B03B-1FE9-B304-C4F9-D56AB97DDA54}"/>
              </a:ext>
            </a:extLst>
          </p:cNvPr>
          <p:cNvSpPr txBox="1">
            <a:spLocks/>
          </p:cNvSpPr>
          <p:nvPr/>
        </p:nvSpPr>
        <p:spPr>
          <a:xfrm>
            <a:off x="503579" y="3555650"/>
            <a:ext cx="11396321" cy="996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project aims to particularly address scale-up services for emerging sectors, such as health (</a:t>
            </a:r>
            <a:r>
              <a:rPr lang="en-US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biotech&amp;biosciences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or digital (AI, big data…)</a:t>
            </a:r>
          </a:p>
        </p:txBody>
      </p:sp>
      <p:pic>
        <p:nvPicPr>
          <p:cNvPr id="10" name="Imagen 9" descr="Un grupo de personas sentadas en un escritorio&#10;&#10;Descripción generada automáticamente">
            <a:extLst>
              <a:ext uri="{FF2B5EF4-FFF2-40B4-BE49-F238E27FC236}">
                <a16:creationId xmlns:a16="http://schemas.microsoft.com/office/drawing/2014/main" id="{E464C563-D6B6-376F-C12F-22113F2C92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8" r="1035"/>
          <a:stretch/>
        </p:blipFill>
        <p:spPr>
          <a:xfrm>
            <a:off x="8521002" y="398769"/>
            <a:ext cx="3263279" cy="3015798"/>
          </a:xfrm>
          <a:prstGeom prst="rect">
            <a:avLst/>
          </a:prstGeom>
        </p:spPr>
      </p:pic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D7BD026D-AB7D-D92F-065C-6E99A939BB9E}"/>
              </a:ext>
            </a:extLst>
          </p:cNvPr>
          <p:cNvSpPr txBox="1">
            <a:spLocks/>
          </p:cNvSpPr>
          <p:nvPr/>
        </p:nvSpPr>
        <p:spPr>
          <a:xfrm>
            <a:off x="2299056" y="4670132"/>
            <a:ext cx="2487562" cy="491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Ink Free" panose="03080402000500000000" pitchFamily="66" charset="0"/>
                <a:cs typeface="Cordia New" panose="020B0304020202020204" pitchFamily="34" charset="-34"/>
              </a:rPr>
              <a:t>As a result…</a:t>
            </a:r>
          </a:p>
        </p:txBody>
      </p:sp>
      <p:pic>
        <p:nvPicPr>
          <p:cNvPr id="20" name="Imagen 1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C68BB8AB-E854-84D6-11A4-257B9A3E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0" t="14638" r="36796" b="14203"/>
          <a:stretch/>
        </p:blipFill>
        <p:spPr>
          <a:xfrm flipH="1">
            <a:off x="4011460" y="4552153"/>
            <a:ext cx="559258" cy="60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42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230598D5-0969-A4B0-B17B-23E06B1C0F7F}"/>
              </a:ext>
            </a:extLst>
          </p:cNvPr>
          <p:cNvGrpSpPr/>
          <p:nvPr/>
        </p:nvGrpSpPr>
        <p:grpSpPr>
          <a:xfrm>
            <a:off x="5748617" y="286719"/>
            <a:ext cx="6443383" cy="6286495"/>
            <a:chOff x="5748617" y="286719"/>
            <a:chExt cx="6443383" cy="628649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B6AC6BE-D2CA-F873-FFD5-B7BAD9AD3CEF}"/>
                </a:ext>
              </a:extLst>
            </p:cNvPr>
            <p:cNvGrpSpPr/>
            <p:nvPr/>
          </p:nvGrpSpPr>
          <p:grpSpPr>
            <a:xfrm>
              <a:off x="5748617" y="286719"/>
              <a:ext cx="6443383" cy="6286495"/>
              <a:chOff x="5748617" y="286719"/>
              <a:chExt cx="6443383" cy="6286495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5CF0734-5175-5B23-FFBC-F95E1076DDC1}"/>
                  </a:ext>
                </a:extLst>
              </p:cNvPr>
              <p:cNvGrpSpPr/>
              <p:nvPr/>
            </p:nvGrpSpPr>
            <p:grpSpPr>
              <a:xfrm>
                <a:off x="5748617" y="286719"/>
                <a:ext cx="6443383" cy="6286495"/>
                <a:chOff x="7703925" y="1811102"/>
                <a:chExt cx="4488075" cy="4378796"/>
              </a:xfrm>
            </p:grpSpPr>
            <p:pic>
              <p:nvPicPr>
                <p:cNvPr id="2" name="Picture 1" descr="A map of europe with grey and white colors">
                  <a:extLst>
                    <a:ext uri="{FF2B5EF4-FFF2-40B4-BE49-F238E27FC236}">
                      <a16:creationId xmlns:a16="http://schemas.microsoft.com/office/drawing/2014/main" id="{1D71A1B8-049F-1F4A-B363-BD3DF6B24A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03925" y="1811102"/>
                  <a:ext cx="4488075" cy="4378796"/>
                </a:xfrm>
                <a:prstGeom prst="rect">
                  <a:avLst/>
                </a:prstGeom>
              </p:spPr>
            </p:pic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653FA03-3608-74BA-1E36-397FA0C4A9A2}"/>
                    </a:ext>
                  </a:extLst>
                </p:cNvPr>
                <p:cNvSpPr txBox="1"/>
                <p:nvPr/>
              </p:nvSpPr>
              <p:spPr>
                <a:xfrm>
                  <a:off x="10588140" y="3568919"/>
                  <a:ext cx="484218" cy="16078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900" b="1" dirty="0">
                      <a:solidFill>
                        <a:schemeClr val="bg1"/>
                      </a:solidFill>
                      <a:highlight>
                        <a:srgbClr val="000000"/>
                      </a:highlight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L</a:t>
                  </a:r>
                  <a:r>
                    <a:rPr lang="en-US" sz="900" b="1" dirty="0">
                      <a:solidFill>
                        <a:schemeClr val="bg1"/>
                      </a:solidFill>
                      <a:highlight>
                        <a:srgbClr val="000000"/>
                      </a:highlight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ATVIA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708C638-C737-C910-B748-01D20BBE5285}"/>
                    </a:ext>
                  </a:extLst>
                </p:cNvPr>
                <p:cNvSpPr txBox="1"/>
                <p:nvPr/>
              </p:nvSpPr>
              <p:spPr>
                <a:xfrm>
                  <a:off x="9810030" y="4811030"/>
                  <a:ext cx="383399" cy="16078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r">
                    <a:defRPr sz="900" b="1">
                      <a:solidFill>
                        <a:schemeClr val="bg1"/>
                      </a:solidFill>
                      <a:highlight>
                        <a:srgbClr val="000000"/>
                      </a:highlight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1pPr>
                </a:lstStyle>
                <a:p>
                  <a:pPr algn="ctr"/>
                  <a:r>
                    <a:rPr lang="en-US"/>
                    <a:t>ITALY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22D35A1-0AB8-FCBE-D80E-85DAE429DBB3}"/>
                    </a:ext>
                  </a:extLst>
                </p:cNvPr>
                <p:cNvSpPr txBox="1"/>
                <p:nvPr/>
              </p:nvSpPr>
              <p:spPr>
                <a:xfrm>
                  <a:off x="9519967" y="4517743"/>
                  <a:ext cx="510084" cy="16078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r">
                    <a:defRPr sz="900" b="1">
                      <a:solidFill>
                        <a:schemeClr val="bg1"/>
                      </a:solidFill>
                      <a:highlight>
                        <a:srgbClr val="000000"/>
                      </a:highlight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1pPr>
                </a:lstStyle>
                <a:p>
                  <a:pPr algn="ctr"/>
                  <a:r>
                    <a:rPr lang="en-US" dirty="0"/>
                    <a:t>FRANCE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55552F4-5460-0B2A-9653-E4A75C656A14}"/>
                    </a:ext>
                  </a:extLst>
                </p:cNvPr>
                <p:cNvSpPr txBox="1"/>
                <p:nvPr/>
              </p:nvSpPr>
              <p:spPr>
                <a:xfrm>
                  <a:off x="8230240" y="4941371"/>
                  <a:ext cx="798450" cy="16078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r">
                    <a:defRPr sz="900" b="1">
                      <a:solidFill>
                        <a:schemeClr val="bg1"/>
                      </a:solidFill>
                      <a:highlight>
                        <a:srgbClr val="000000"/>
                      </a:highlight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1pPr>
                </a:lstStyle>
                <a:p>
                  <a:pPr algn="ctr"/>
                  <a:r>
                    <a:rPr lang="en-GB" dirty="0"/>
                    <a:t>P</a:t>
                  </a:r>
                  <a:r>
                    <a:rPr lang="en-US" dirty="0"/>
                    <a:t>ORTUGAL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F5BF49B4-C5B7-6C24-686B-C09A49070D02}"/>
                    </a:ext>
                  </a:extLst>
                </p:cNvPr>
                <p:cNvSpPr txBox="1"/>
                <p:nvPr/>
              </p:nvSpPr>
              <p:spPr>
                <a:xfrm>
                  <a:off x="10984119" y="4450586"/>
                  <a:ext cx="556067" cy="16078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r">
                    <a:defRPr sz="900" b="1">
                      <a:solidFill>
                        <a:schemeClr val="bg1"/>
                      </a:solidFill>
                      <a:highlight>
                        <a:srgbClr val="000000"/>
                      </a:highlight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1pPr>
                </a:lstStyle>
                <a:p>
                  <a:pPr algn="ctr"/>
                  <a:r>
                    <a:rPr lang="en-US"/>
                    <a:t>HUNGARY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2C64860F-0451-395B-E263-0761D74B5B6E}"/>
                    </a:ext>
                  </a:extLst>
                </p:cNvPr>
                <p:cNvSpPr txBox="1"/>
                <p:nvPr/>
              </p:nvSpPr>
              <p:spPr>
                <a:xfrm>
                  <a:off x="9426084" y="4152781"/>
                  <a:ext cx="535870" cy="16078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r">
                    <a:defRPr sz="900" b="1">
                      <a:solidFill>
                        <a:schemeClr val="bg1"/>
                      </a:solidFill>
                      <a:highlight>
                        <a:srgbClr val="000000"/>
                      </a:highlight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1pPr>
                </a:lstStyle>
                <a:p>
                  <a:pPr algn="ctr"/>
                  <a:r>
                    <a:rPr lang="en-US" dirty="0"/>
                    <a:t>BELGIUM</a:t>
                  </a:r>
                </a:p>
              </p:txBody>
            </p:sp>
          </p:grpSp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76A12753-278E-CF48-E55D-F06D5FF34B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221064" y="6234523"/>
                <a:ext cx="202682" cy="178360"/>
              </a:xfrm>
              <a:prstGeom prst="rect">
                <a:avLst/>
              </a:prstGeom>
            </p:spPr>
          </p:pic>
          <p:pic>
            <p:nvPicPr>
              <p:cNvPr id="7" name="Graphic 6">
                <a:extLst>
                  <a:ext uri="{FF2B5EF4-FFF2-40B4-BE49-F238E27FC236}">
                    <a16:creationId xmlns:a16="http://schemas.microsoft.com/office/drawing/2014/main" id="{30E581A3-8207-4C68-1983-5DF4BD2DA7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100146" y="6229996"/>
                <a:ext cx="202682" cy="178360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D6E81D-86AD-3151-F700-BBD2BB9FE6B9}"/>
                  </a:ext>
                </a:extLst>
              </p:cNvPr>
              <p:cNvSpPr txBox="1"/>
              <p:nvPr/>
            </p:nvSpPr>
            <p:spPr>
              <a:xfrm>
                <a:off x="8423746" y="6188371"/>
                <a:ext cx="1128247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100" b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Lead partner</a:t>
                </a:r>
                <a:endParaRPr lang="en-US" sz="110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3A2719-A63A-2AAE-3E8B-87399A1DFFCA}"/>
                  </a:ext>
                </a:extLst>
              </p:cNvPr>
              <p:cNvSpPr txBox="1"/>
              <p:nvPr/>
            </p:nvSpPr>
            <p:spPr>
              <a:xfrm>
                <a:off x="10302828" y="6188371"/>
                <a:ext cx="1373236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100" b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Project partners</a:t>
                </a:r>
                <a:endParaRPr lang="en-US" sz="1100"/>
              </a:p>
            </p:txBody>
          </p:sp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AB9FD56F-6E54-A706-B8F9-D9C553726B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729167" y="4850273"/>
                <a:ext cx="202682" cy="178360"/>
              </a:xfrm>
              <a:prstGeom prst="rect">
                <a:avLst/>
              </a:prstGeom>
            </p:spPr>
          </p:pic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9B7F2A1F-6265-0970-D1FE-CC8673ECCE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354044" y="4735270"/>
                <a:ext cx="202682" cy="178360"/>
              </a:xfrm>
              <a:prstGeom prst="rect">
                <a:avLst/>
              </a:prstGeom>
            </p:spPr>
          </p:pic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7AD2C0FE-1E2D-F420-624F-F1B5B897DE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051394" y="3751492"/>
                <a:ext cx="202682" cy="178360"/>
              </a:xfrm>
              <a:prstGeom prst="rect">
                <a:avLst/>
              </a:prstGeom>
            </p:spPr>
          </p:pic>
          <p:pic>
            <p:nvPicPr>
              <p:cNvPr id="18" name="Graphic 17">
                <a:extLst>
                  <a:ext uri="{FF2B5EF4-FFF2-40B4-BE49-F238E27FC236}">
                    <a16:creationId xmlns:a16="http://schemas.microsoft.com/office/drawing/2014/main" id="{8D2512D7-CBD6-1214-E1F9-74A509EAA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654366" y="2820584"/>
                <a:ext cx="202682" cy="178360"/>
              </a:xfrm>
              <a:prstGeom prst="rect">
                <a:avLst/>
              </a:prstGeom>
            </p:spPr>
          </p:pic>
          <p:pic>
            <p:nvPicPr>
              <p:cNvPr id="23" name="Graphic 22">
                <a:extLst>
                  <a:ext uri="{FF2B5EF4-FFF2-40B4-BE49-F238E27FC236}">
                    <a16:creationId xmlns:a16="http://schemas.microsoft.com/office/drawing/2014/main" id="{0E244489-B3C0-AF50-6426-9ED61A8785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255202" y="4212571"/>
                <a:ext cx="202682" cy="178360"/>
              </a:xfrm>
              <a:prstGeom prst="rect">
                <a:avLst/>
              </a:prstGeom>
            </p:spPr>
          </p:pic>
          <p:pic>
            <p:nvPicPr>
              <p:cNvPr id="24" name="Graphic 23">
                <a:extLst>
                  <a:ext uri="{FF2B5EF4-FFF2-40B4-BE49-F238E27FC236}">
                    <a16:creationId xmlns:a16="http://schemas.microsoft.com/office/drawing/2014/main" id="{238BAFF1-E8B2-44E1-F033-1E8CDF8C84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123375" y="4265628"/>
                <a:ext cx="202682" cy="178360"/>
              </a:xfrm>
              <a:prstGeom prst="rect">
                <a:avLst/>
              </a:prstGeom>
            </p:spPr>
          </p:pic>
          <p:pic>
            <p:nvPicPr>
              <p:cNvPr id="42" name="Graphic 41">
                <a:extLst>
                  <a:ext uri="{FF2B5EF4-FFF2-40B4-BE49-F238E27FC236}">
                    <a16:creationId xmlns:a16="http://schemas.microsoft.com/office/drawing/2014/main" id="{A7F6B4C4-4634-4A86-E748-1822C387FA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323527" y="4516794"/>
                <a:ext cx="202682" cy="178360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31D670-3557-D550-181E-B205C58D674F}"/>
                </a:ext>
              </a:extLst>
            </p:cNvPr>
            <p:cNvSpPr txBox="1"/>
            <p:nvPr/>
          </p:nvSpPr>
          <p:spPr>
            <a:xfrm>
              <a:off x="7712335" y="4516794"/>
              <a:ext cx="682446" cy="2308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SPAIN</a:t>
              </a:r>
              <a:endParaRPr lang="en-US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010" y="344768"/>
            <a:ext cx="8149273" cy="838866"/>
          </a:xfrm>
        </p:spPr>
        <p:txBody>
          <a:bodyPr>
            <a:noAutofit/>
          </a:bodyPr>
          <a:lstStyle/>
          <a:p>
            <a:pPr algn="l"/>
            <a:r>
              <a:rPr lang="en-GB" sz="3600" b="1" dirty="0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SKALE2CT</a:t>
            </a:r>
            <a:r>
              <a:rPr lang="en-GB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partnership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73E3DC-917C-7545-A4AA-C429D5514447}"/>
              </a:ext>
            </a:extLst>
          </p:cNvPr>
          <p:cNvSpPr/>
          <p:nvPr/>
        </p:nvSpPr>
        <p:spPr>
          <a:xfrm>
            <a:off x="908537" y="1432716"/>
            <a:ext cx="6712852" cy="4356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 project partners from 7 regions </a:t>
            </a:r>
            <a:b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working together:</a:t>
            </a:r>
          </a:p>
          <a:p>
            <a:endParaRPr lang="en-GB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Fomento</a:t>
            </a:r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San Sebastian (Spain) – lead partner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Grenoble Alpes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Métropole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Metropolitan City of Turin (Italy)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Portuguese National Agency for Innovation (Portugal)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Pannon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Business Network (Hungary)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Latvian Chamber of Commerce (Latvia)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Latvian Ministry of Economics (Latvia)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Startup Europe Regions Network (Belgium)</a:t>
            </a:r>
          </a:p>
        </p:txBody>
      </p:sp>
    </p:spTree>
    <p:extLst>
      <p:ext uri="{BB962C8B-B14F-4D97-AF65-F5344CB8AC3E}">
        <p14:creationId xmlns:p14="http://schemas.microsoft.com/office/powerpoint/2010/main" val="1525459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230598D5-0969-A4B0-B17B-23E06B1C0F7F}"/>
              </a:ext>
            </a:extLst>
          </p:cNvPr>
          <p:cNvGrpSpPr/>
          <p:nvPr/>
        </p:nvGrpSpPr>
        <p:grpSpPr>
          <a:xfrm>
            <a:off x="5748617" y="286719"/>
            <a:ext cx="6443383" cy="6286495"/>
            <a:chOff x="5748617" y="286719"/>
            <a:chExt cx="6443383" cy="628649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B6AC6BE-D2CA-F873-FFD5-B7BAD9AD3CEF}"/>
                </a:ext>
              </a:extLst>
            </p:cNvPr>
            <p:cNvGrpSpPr/>
            <p:nvPr/>
          </p:nvGrpSpPr>
          <p:grpSpPr>
            <a:xfrm>
              <a:off x="5748617" y="286719"/>
              <a:ext cx="6443383" cy="6286495"/>
              <a:chOff x="5748617" y="286719"/>
              <a:chExt cx="6443383" cy="6286495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5CF0734-5175-5B23-FFBC-F95E1076DDC1}"/>
                  </a:ext>
                </a:extLst>
              </p:cNvPr>
              <p:cNvGrpSpPr/>
              <p:nvPr/>
            </p:nvGrpSpPr>
            <p:grpSpPr>
              <a:xfrm>
                <a:off x="5748617" y="286719"/>
                <a:ext cx="6443383" cy="6286495"/>
                <a:chOff x="7703925" y="1811102"/>
                <a:chExt cx="4488075" cy="4378796"/>
              </a:xfrm>
            </p:grpSpPr>
            <p:pic>
              <p:nvPicPr>
                <p:cNvPr id="2" name="Picture 1" descr="A map of europe with grey and white colors">
                  <a:extLst>
                    <a:ext uri="{FF2B5EF4-FFF2-40B4-BE49-F238E27FC236}">
                      <a16:creationId xmlns:a16="http://schemas.microsoft.com/office/drawing/2014/main" id="{1D71A1B8-049F-1F4A-B363-BD3DF6B24A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03925" y="1811102"/>
                  <a:ext cx="4488075" cy="4378796"/>
                </a:xfrm>
                <a:prstGeom prst="rect">
                  <a:avLst/>
                </a:prstGeom>
              </p:spPr>
            </p:pic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653FA03-3608-74BA-1E36-397FA0C4A9A2}"/>
                    </a:ext>
                  </a:extLst>
                </p:cNvPr>
                <p:cNvSpPr txBox="1"/>
                <p:nvPr/>
              </p:nvSpPr>
              <p:spPr>
                <a:xfrm>
                  <a:off x="10588140" y="3568919"/>
                  <a:ext cx="484218" cy="16078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900" b="1" dirty="0">
                      <a:solidFill>
                        <a:schemeClr val="bg1"/>
                      </a:solidFill>
                      <a:highlight>
                        <a:srgbClr val="000000"/>
                      </a:highlight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L</a:t>
                  </a:r>
                  <a:r>
                    <a:rPr lang="en-US" sz="900" b="1" dirty="0">
                      <a:solidFill>
                        <a:schemeClr val="bg1"/>
                      </a:solidFill>
                      <a:highlight>
                        <a:srgbClr val="000000"/>
                      </a:highlight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ATVIA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708C638-C737-C910-B748-01D20BBE5285}"/>
                    </a:ext>
                  </a:extLst>
                </p:cNvPr>
                <p:cNvSpPr txBox="1"/>
                <p:nvPr/>
              </p:nvSpPr>
              <p:spPr>
                <a:xfrm>
                  <a:off x="9810030" y="4811030"/>
                  <a:ext cx="383399" cy="16078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r">
                    <a:defRPr sz="900" b="1">
                      <a:solidFill>
                        <a:schemeClr val="bg1"/>
                      </a:solidFill>
                      <a:highlight>
                        <a:srgbClr val="000000"/>
                      </a:highlight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1pPr>
                </a:lstStyle>
                <a:p>
                  <a:pPr algn="ctr"/>
                  <a:r>
                    <a:rPr lang="en-US"/>
                    <a:t>ITALY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22D35A1-0AB8-FCBE-D80E-85DAE429DBB3}"/>
                    </a:ext>
                  </a:extLst>
                </p:cNvPr>
                <p:cNvSpPr txBox="1"/>
                <p:nvPr/>
              </p:nvSpPr>
              <p:spPr>
                <a:xfrm>
                  <a:off x="9519967" y="4517743"/>
                  <a:ext cx="510084" cy="16078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r">
                    <a:defRPr sz="900" b="1">
                      <a:solidFill>
                        <a:schemeClr val="bg1"/>
                      </a:solidFill>
                      <a:highlight>
                        <a:srgbClr val="000000"/>
                      </a:highlight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1pPr>
                </a:lstStyle>
                <a:p>
                  <a:pPr algn="ctr"/>
                  <a:r>
                    <a:rPr lang="en-US" dirty="0"/>
                    <a:t>FRANCE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55552F4-5460-0B2A-9653-E4A75C656A14}"/>
                    </a:ext>
                  </a:extLst>
                </p:cNvPr>
                <p:cNvSpPr txBox="1"/>
                <p:nvPr/>
              </p:nvSpPr>
              <p:spPr>
                <a:xfrm>
                  <a:off x="8221341" y="4997272"/>
                  <a:ext cx="798450" cy="16078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r">
                    <a:defRPr sz="900" b="1">
                      <a:solidFill>
                        <a:schemeClr val="bg1"/>
                      </a:solidFill>
                      <a:highlight>
                        <a:srgbClr val="000000"/>
                      </a:highlight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1pPr>
                </a:lstStyle>
                <a:p>
                  <a:pPr algn="ctr"/>
                  <a:r>
                    <a:rPr lang="en-GB" dirty="0"/>
                    <a:t>P</a:t>
                  </a:r>
                  <a:r>
                    <a:rPr lang="en-US" dirty="0"/>
                    <a:t>ORTUGAL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F5BF49B4-C5B7-6C24-686B-C09A49070D02}"/>
                    </a:ext>
                  </a:extLst>
                </p:cNvPr>
                <p:cNvSpPr txBox="1"/>
                <p:nvPr/>
              </p:nvSpPr>
              <p:spPr>
                <a:xfrm>
                  <a:off x="10984119" y="4450586"/>
                  <a:ext cx="556067" cy="16078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r">
                    <a:defRPr sz="900" b="1">
                      <a:solidFill>
                        <a:schemeClr val="bg1"/>
                      </a:solidFill>
                      <a:highlight>
                        <a:srgbClr val="000000"/>
                      </a:highlight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1pPr>
                </a:lstStyle>
                <a:p>
                  <a:pPr algn="ctr"/>
                  <a:r>
                    <a:rPr lang="en-US"/>
                    <a:t>HUNGARY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2C64860F-0451-395B-E263-0761D74B5B6E}"/>
                    </a:ext>
                  </a:extLst>
                </p:cNvPr>
                <p:cNvSpPr txBox="1"/>
                <p:nvPr/>
              </p:nvSpPr>
              <p:spPr>
                <a:xfrm>
                  <a:off x="9426084" y="4152781"/>
                  <a:ext cx="535870" cy="16078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r">
                    <a:defRPr sz="900" b="1">
                      <a:solidFill>
                        <a:schemeClr val="bg1"/>
                      </a:solidFill>
                      <a:highlight>
                        <a:srgbClr val="000000"/>
                      </a:highlight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1pPr>
                </a:lstStyle>
                <a:p>
                  <a:pPr algn="ctr"/>
                  <a:r>
                    <a:rPr lang="en-US" dirty="0"/>
                    <a:t>BELGIUM</a:t>
                  </a:r>
                </a:p>
              </p:txBody>
            </p:sp>
          </p:grpSp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76A12753-278E-CF48-E55D-F06D5FF34B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221064" y="6234523"/>
                <a:ext cx="202682" cy="178360"/>
              </a:xfrm>
              <a:prstGeom prst="rect">
                <a:avLst/>
              </a:prstGeom>
            </p:spPr>
          </p:pic>
          <p:pic>
            <p:nvPicPr>
              <p:cNvPr id="7" name="Graphic 6">
                <a:extLst>
                  <a:ext uri="{FF2B5EF4-FFF2-40B4-BE49-F238E27FC236}">
                    <a16:creationId xmlns:a16="http://schemas.microsoft.com/office/drawing/2014/main" id="{30E581A3-8207-4C68-1983-5DF4BD2DA7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100146" y="6229996"/>
                <a:ext cx="202682" cy="178360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D6E81D-86AD-3151-F700-BBD2BB9FE6B9}"/>
                  </a:ext>
                </a:extLst>
              </p:cNvPr>
              <p:cNvSpPr txBox="1"/>
              <p:nvPr/>
            </p:nvSpPr>
            <p:spPr>
              <a:xfrm>
                <a:off x="8423746" y="6188371"/>
                <a:ext cx="1128247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100" b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Lead partner</a:t>
                </a:r>
                <a:endParaRPr lang="en-US" sz="110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3A2719-A63A-2AAE-3E8B-87399A1DFFCA}"/>
                  </a:ext>
                </a:extLst>
              </p:cNvPr>
              <p:cNvSpPr txBox="1"/>
              <p:nvPr/>
            </p:nvSpPr>
            <p:spPr>
              <a:xfrm>
                <a:off x="10302828" y="6188371"/>
                <a:ext cx="1373236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100" b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Project partners</a:t>
                </a:r>
                <a:endParaRPr lang="en-US" sz="1100"/>
              </a:p>
            </p:txBody>
          </p:sp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AB9FD56F-6E54-A706-B8F9-D9C553726B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729167" y="4850273"/>
                <a:ext cx="202682" cy="178360"/>
              </a:xfrm>
              <a:prstGeom prst="rect">
                <a:avLst/>
              </a:prstGeom>
            </p:spPr>
          </p:pic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9B7F2A1F-6265-0970-D1FE-CC8673ECCE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354044" y="4735270"/>
                <a:ext cx="202682" cy="178360"/>
              </a:xfrm>
              <a:prstGeom prst="rect">
                <a:avLst/>
              </a:prstGeom>
            </p:spPr>
          </p:pic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7AD2C0FE-1E2D-F420-624F-F1B5B897DE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051394" y="3751492"/>
                <a:ext cx="202682" cy="178360"/>
              </a:xfrm>
              <a:prstGeom prst="rect">
                <a:avLst/>
              </a:prstGeom>
            </p:spPr>
          </p:pic>
          <p:pic>
            <p:nvPicPr>
              <p:cNvPr id="18" name="Graphic 17">
                <a:extLst>
                  <a:ext uri="{FF2B5EF4-FFF2-40B4-BE49-F238E27FC236}">
                    <a16:creationId xmlns:a16="http://schemas.microsoft.com/office/drawing/2014/main" id="{8D2512D7-CBD6-1214-E1F9-74A509EAA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654366" y="2820584"/>
                <a:ext cx="202682" cy="178360"/>
              </a:xfrm>
              <a:prstGeom prst="rect">
                <a:avLst/>
              </a:prstGeom>
            </p:spPr>
          </p:pic>
          <p:pic>
            <p:nvPicPr>
              <p:cNvPr id="23" name="Graphic 22">
                <a:extLst>
                  <a:ext uri="{FF2B5EF4-FFF2-40B4-BE49-F238E27FC236}">
                    <a16:creationId xmlns:a16="http://schemas.microsoft.com/office/drawing/2014/main" id="{0E244489-B3C0-AF50-6426-9ED61A8785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255202" y="4212571"/>
                <a:ext cx="202682" cy="178360"/>
              </a:xfrm>
              <a:prstGeom prst="rect">
                <a:avLst/>
              </a:prstGeom>
            </p:spPr>
          </p:pic>
          <p:pic>
            <p:nvPicPr>
              <p:cNvPr id="24" name="Graphic 23">
                <a:extLst>
                  <a:ext uri="{FF2B5EF4-FFF2-40B4-BE49-F238E27FC236}">
                    <a16:creationId xmlns:a16="http://schemas.microsoft.com/office/drawing/2014/main" id="{238BAFF1-E8B2-44E1-F033-1E8CDF8C84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123375" y="4265628"/>
                <a:ext cx="202682" cy="178360"/>
              </a:xfrm>
              <a:prstGeom prst="rect">
                <a:avLst/>
              </a:prstGeom>
            </p:spPr>
          </p:pic>
          <p:pic>
            <p:nvPicPr>
              <p:cNvPr id="42" name="Graphic 41">
                <a:extLst>
                  <a:ext uri="{FF2B5EF4-FFF2-40B4-BE49-F238E27FC236}">
                    <a16:creationId xmlns:a16="http://schemas.microsoft.com/office/drawing/2014/main" id="{A7F6B4C4-4634-4A86-E748-1822C387FA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323527" y="4516794"/>
                <a:ext cx="202682" cy="178360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31D670-3557-D550-181E-B205C58D674F}"/>
                </a:ext>
              </a:extLst>
            </p:cNvPr>
            <p:cNvSpPr txBox="1"/>
            <p:nvPr/>
          </p:nvSpPr>
          <p:spPr>
            <a:xfrm>
              <a:off x="7712335" y="4516794"/>
              <a:ext cx="682446" cy="2308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SPAIN</a:t>
              </a:r>
              <a:endParaRPr lang="en-US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6457" y="408469"/>
            <a:ext cx="8149273" cy="838866"/>
          </a:xfrm>
        </p:spPr>
        <p:txBody>
          <a:bodyPr>
            <a:noAutofit/>
          </a:bodyPr>
          <a:lstStyle/>
          <a:p>
            <a:pPr algn="l"/>
            <a:r>
              <a:rPr lang="en-GB" sz="3600" b="1" dirty="0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SKALE2CT </a:t>
            </a:r>
            <a:r>
              <a:rPr lang="en-GB" sz="3600" b="1" dirty="0">
                <a:ea typeface="Open Sans" panose="020B0606030504020204" pitchFamily="34" charset="0"/>
                <a:cs typeface="Open Sans" panose="020B0606030504020204" pitchFamily="34" charset="0"/>
              </a:rPr>
              <a:t>addressing six policies</a:t>
            </a:r>
            <a:endParaRPr lang="en-GB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13E794-C7E4-EB87-18F1-B172F0D05B22}"/>
              </a:ext>
            </a:extLst>
          </p:cNvPr>
          <p:cNvSpPr/>
          <p:nvPr/>
        </p:nvSpPr>
        <p:spPr>
          <a:xfrm>
            <a:off x="671297" y="1384520"/>
            <a:ext cx="5759159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Six policy instruments:</a:t>
            </a:r>
          </a:p>
          <a:p>
            <a:endParaRPr lang="en-GB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France: 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Grenoble Local Economic Pact towards a more resilient economic alliance of the territory</a:t>
            </a:r>
            <a:endParaRPr lang="en-GB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Spain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1600" b="0" i="0" dirty="0">
                <a:solidFill>
                  <a:srgbClr val="292929"/>
                </a:solidFill>
                <a:effectLst/>
                <a:latin typeface="open sans" pitchFamily="2" charset="0"/>
              </a:rPr>
              <a:t>San Sebastian “2030 Strategy”, Objective 5 on “Economic Balance”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Italy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Metropolitan Strategic Plan 21-23: Strategy 1.3 Stimulate innovation in the system of SMEs &amp; micro-enterprises, Action1.3.5 Territorial clustering 4.0</a:t>
            </a:r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Latvia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Law on Aid for the activities of Start-ups companies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Hungary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Ediop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Plus – Economic Development and Innovation Operational Program Plus, CCI (2021-2027)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Portugal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National Smart Specialisation Strategy Portugal 2030</a:t>
            </a:r>
          </a:p>
        </p:txBody>
      </p:sp>
    </p:spTree>
    <p:extLst>
      <p:ext uri="{BB962C8B-B14F-4D97-AF65-F5344CB8AC3E}">
        <p14:creationId xmlns:p14="http://schemas.microsoft.com/office/powerpoint/2010/main" val="4007944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290A24-FB1B-E420-79C4-24E1884AB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928" y="67603"/>
            <a:ext cx="11198086" cy="1325563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rgbClr val="02A984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PROJECT RATIONALE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BD868B-1A3E-E0F0-E11F-0217C0E8A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12" y="1825625"/>
            <a:ext cx="10515599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s-ES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8F136220-9552-A747-A46E-994A99B462A2}"/>
              </a:ext>
            </a:extLst>
          </p:cNvPr>
          <p:cNvSpPr txBox="1">
            <a:spLocks/>
          </p:cNvSpPr>
          <p:nvPr/>
        </p:nvSpPr>
        <p:spPr>
          <a:xfrm>
            <a:off x="429928" y="1537319"/>
            <a:ext cx="11331374" cy="45578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u="sng" dirty="0">
                <a:latin typeface="Open Sans" pitchFamily="2" charset="0"/>
                <a:ea typeface="Open Sans" pitchFamily="2" charset="0"/>
                <a:cs typeface="Open Sans" pitchFamily="2" charset="0"/>
              </a:rPr>
              <a:t>Common challenge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European start-ups’ hurdles: Finding &amp; retaining talent; Funding; Market Access; Executive Leadership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200" u="sng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u="sng" dirty="0">
                <a:latin typeface="Open Sans" pitchFamily="2" charset="0"/>
                <a:ea typeface="Open Sans" pitchFamily="2" charset="0"/>
                <a:cs typeface="Open Sans" pitchFamily="2" charset="0"/>
              </a:rPr>
              <a:t>Issues addressed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Connect and improve </a:t>
            </a: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Business Scalability Services for emerging sectors (Biotech, Digital…)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Improve skills</a:t>
            </a: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 and capacities of public or intermediary BAS </a:t>
            </a:r>
            <a:r>
              <a:rPr lang="en-US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organisations</a:t>
            </a:r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 Enhance their ability to better address expansion &amp; competitiveness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 Strengthen their capacity, infrastructure and talent to build up solid business ecosystems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en-US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15144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97" y="758365"/>
            <a:ext cx="8149273" cy="654108"/>
          </a:xfrm>
        </p:spPr>
        <p:txBody>
          <a:bodyPr>
            <a:noAutofit/>
          </a:bodyPr>
          <a:lstStyle/>
          <a:p>
            <a:pPr algn="l"/>
            <a:r>
              <a:rPr lang="en-GB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SKALE2CT key outputs</a:t>
            </a:r>
            <a:endParaRPr lang="en-US" sz="3600" baseline="30000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F071AD8-E961-7EF8-4DE6-56AE049D4A96}"/>
              </a:ext>
            </a:extLst>
          </p:cNvPr>
          <p:cNvGrpSpPr/>
          <p:nvPr/>
        </p:nvGrpSpPr>
        <p:grpSpPr>
          <a:xfrm>
            <a:off x="864097" y="1776013"/>
            <a:ext cx="2939450" cy="2739799"/>
            <a:chOff x="2260398" y="1455676"/>
            <a:chExt cx="2939450" cy="2739799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C5CC3459-00E1-F547-12E2-192AEFFD8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826068">
              <a:off x="4167545" y="3114015"/>
              <a:ext cx="1032303" cy="1081460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4F78D15-0AAB-DC8E-2BA4-EDA0ED80897C}"/>
                </a:ext>
              </a:extLst>
            </p:cNvPr>
            <p:cNvGrpSpPr/>
            <p:nvPr/>
          </p:nvGrpSpPr>
          <p:grpSpPr>
            <a:xfrm>
              <a:off x="2260398" y="1455676"/>
              <a:ext cx="2196677" cy="2386655"/>
              <a:chOff x="3846146" y="1273694"/>
              <a:chExt cx="2196677" cy="2386655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5EB43F08-C484-F96E-500F-311C530B974E}"/>
                  </a:ext>
                </a:extLst>
              </p:cNvPr>
              <p:cNvGrpSpPr/>
              <p:nvPr/>
            </p:nvGrpSpPr>
            <p:grpSpPr>
              <a:xfrm>
                <a:off x="4321134" y="1273694"/>
                <a:ext cx="1072018" cy="594193"/>
                <a:chOff x="4025581" y="1152277"/>
                <a:chExt cx="1618437" cy="897060"/>
              </a:xfrm>
            </p:grpSpPr>
            <p:pic>
              <p:nvPicPr>
                <p:cNvPr id="19" name="Graphic 18">
                  <a:extLst>
                    <a:ext uri="{FF2B5EF4-FFF2-40B4-BE49-F238E27FC236}">
                      <a16:creationId xmlns:a16="http://schemas.microsoft.com/office/drawing/2014/main" id="{BCD091AD-53DC-AA5C-3739-B98FA0E29F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25581" y="1355216"/>
                  <a:ext cx="1023535" cy="694121"/>
                </a:xfrm>
                <a:prstGeom prst="rect">
                  <a:avLst/>
                </a:prstGeom>
              </p:spPr>
            </p:pic>
            <p:pic>
              <p:nvPicPr>
                <p:cNvPr id="20" name="Graphic 19">
                  <a:extLst>
                    <a:ext uri="{FF2B5EF4-FFF2-40B4-BE49-F238E27FC236}">
                      <a16:creationId xmlns:a16="http://schemas.microsoft.com/office/drawing/2014/main" id="{876AB9BD-DF1D-6D89-BC79-AAE47FA44F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 rot="4500000">
                  <a:off x="5001785" y="1152277"/>
                  <a:ext cx="642233" cy="642233"/>
                </a:xfrm>
                <a:prstGeom prst="rect">
                  <a:avLst/>
                </a:prstGeom>
              </p:spPr>
            </p:pic>
          </p:grpSp>
          <p:pic>
            <p:nvPicPr>
              <p:cNvPr id="2" name="Graphic 1">
                <a:extLst>
                  <a:ext uri="{FF2B5EF4-FFF2-40B4-BE49-F238E27FC236}">
                    <a16:creationId xmlns:a16="http://schemas.microsoft.com/office/drawing/2014/main" id="{C19D330A-564B-093A-A5F8-8E0E9B699A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857647" y="1737395"/>
                <a:ext cx="2185175" cy="1922954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3573BE4-52EA-5E6D-5E3F-4BE9938E201F}"/>
                  </a:ext>
                </a:extLst>
              </p:cNvPr>
              <p:cNvSpPr/>
              <p:nvPr/>
            </p:nvSpPr>
            <p:spPr>
              <a:xfrm>
                <a:off x="3857647" y="2305006"/>
                <a:ext cx="218517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0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</a:t>
                </a:r>
                <a:r>
                  <a:rPr lang="en-US" sz="40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3</a:t>
                </a:r>
                <a:endParaRPr lang="en-US" sz="4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F14472-846A-9991-1F43-04CCA7A832A2}"/>
                  </a:ext>
                </a:extLst>
              </p:cNvPr>
              <p:cNvSpPr txBox="1"/>
              <p:nvPr/>
            </p:nvSpPr>
            <p:spPr>
              <a:xfrm>
                <a:off x="3846146" y="2989553"/>
                <a:ext cx="21851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Good practices</a:t>
                </a:r>
              </a:p>
              <a:p>
                <a:pPr algn="ctr"/>
                <a:r>
                  <a:rPr lang="en-GB" sz="120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identified</a:t>
                </a:r>
              </a:p>
            </p:txBody>
          </p:sp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697704FD-C58C-9DA3-F8B9-B6766CCDD3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4701270" y="1922170"/>
                <a:ext cx="523084" cy="354735"/>
              </a:xfrm>
              <a:prstGeom prst="rect">
                <a:avLst/>
              </a:prstGeom>
            </p:spPr>
          </p:pic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D28B471-DEFF-514C-71C6-31671AC84D39}"/>
              </a:ext>
            </a:extLst>
          </p:cNvPr>
          <p:cNvGrpSpPr/>
          <p:nvPr/>
        </p:nvGrpSpPr>
        <p:grpSpPr>
          <a:xfrm>
            <a:off x="875598" y="4316710"/>
            <a:ext cx="3154778" cy="439447"/>
            <a:chOff x="864097" y="5637970"/>
            <a:chExt cx="3154778" cy="439447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ED43DD8C-0D99-0B4D-B2D5-9ED587D09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64097" y="5637970"/>
              <a:ext cx="439447" cy="43944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1100B3A-19F5-B9B2-9394-AF4702CB2F5C}"/>
                </a:ext>
              </a:extLst>
            </p:cNvPr>
            <p:cNvSpPr txBox="1"/>
            <p:nvPr/>
          </p:nvSpPr>
          <p:spPr>
            <a:xfrm>
              <a:off x="1327584" y="5725807"/>
              <a:ext cx="26912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rgbClr val="02A98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4 in Good practice database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EEEE863-52A9-74E6-2C93-2FCDC4338E48}"/>
              </a:ext>
            </a:extLst>
          </p:cNvPr>
          <p:cNvGrpSpPr/>
          <p:nvPr/>
        </p:nvGrpSpPr>
        <p:grpSpPr>
          <a:xfrm>
            <a:off x="1086230" y="4998036"/>
            <a:ext cx="2679697" cy="956073"/>
            <a:chOff x="1086230" y="4998036"/>
            <a:chExt cx="2679697" cy="956073"/>
          </a:xfrm>
        </p:grpSpPr>
        <p:pic>
          <p:nvPicPr>
            <p:cNvPr id="28" name="Picture 27" descr="A green and white arch&#10;&#10;Description automatically generated with medium confidence">
              <a:extLst>
                <a:ext uri="{FF2B5EF4-FFF2-40B4-BE49-F238E27FC236}">
                  <a16:creationId xmlns:a16="http://schemas.microsoft.com/office/drawing/2014/main" id="{E78F15CC-2533-4470-D921-250E069FE4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37" t="317" r="17173" b="46197"/>
            <a:stretch/>
          </p:blipFill>
          <p:spPr>
            <a:xfrm>
              <a:off x="1086230" y="4998036"/>
              <a:ext cx="1789065" cy="95607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450E8F-DB4F-0DF5-1855-C5F3F490FF21}"/>
                </a:ext>
              </a:extLst>
            </p:cNvPr>
            <p:cNvSpPr/>
            <p:nvPr/>
          </p:nvSpPr>
          <p:spPr>
            <a:xfrm>
              <a:off x="2808863" y="5095879"/>
              <a:ext cx="957064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108%</a:t>
              </a:r>
            </a:p>
            <a:p>
              <a:pPr algn="ctr"/>
              <a:r>
                <a:rPr lang="en-US" sz="1100" b="1" dirty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of initially planned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1A4CBABF-1FB2-8BA4-391E-AEB9E7C3E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rot="207337">
              <a:off x="1886579" y="5633729"/>
              <a:ext cx="623646" cy="275138"/>
            </a:xfrm>
            <a:prstGeom prst="rect">
              <a:avLst/>
            </a:prstGeom>
          </p:spPr>
        </p:pic>
      </p:grpSp>
      <p:pic>
        <p:nvPicPr>
          <p:cNvPr id="9" name="Picture 8" descr="A blue and green flag with yellow stars&#10;&#10;Description automatically generated">
            <a:extLst>
              <a:ext uri="{FF2B5EF4-FFF2-40B4-BE49-F238E27FC236}">
                <a16:creationId xmlns:a16="http://schemas.microsoft.com/office/drawing/2014/main" id="{1DCB1147-AAF1-372B-95FD-8C571142E49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73999" y="2361064"/>
            <a:ext cx="6300216" cy="226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99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A2F868-7BBE-05CB-C428-B14980996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14" y="217421"/>
            <a:ext cx="10842172" cy="1325563"/>
          </a:xfrm>
        </p:spPr>
        <p:txBody>
          <a:bodyPr/>
          <a:lstStyle/>
          <a:p>
            <a:r>
              <a:rPr lang="en-GB" sz="4400" b="0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SKALE2CT</a:t>
            </a:r>
            <a:r>
              <a:rPr lang="en-GB" sz="4400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 regions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DEA2C7-5CC6-142E-361E-CC45FBC148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04656" y="1542984"/>
            <a:ext cx="7271657" cy="4287109"/>
          </a:xfrm>
        </p:spPr>
        <p:txBody>
          <a:bodyPr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1" u="none" strike="noStrike" kern="1200" cap="none" spc="0" normalizeH="0" baseline="0" noProof="0" dirty="0">
                <a:ln>
                  <a:noFill/>
                </a:ln>
                <a:solidFill>
                  <a:srgbClr val="02A984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“</a:t>
            </a:r>
            <a:r>
              <a:rPr lang="lv-LV" sz="4000" i="1" dirty="0">
                <a:solidFill>
                  <a:srgbClr val="02A984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The butterfly effect is the idea that small things can have non-linear impacts on a complex system. This idea relates to the</a:t>
            </a:r>
            <a:r>
              <a:rPr lang="en-GB" sz="4000" i="1" dirty="0">
                <a:solidFill>
                  <a:srgbClr val="02A984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SKALE2CT</a:t>
            </a:r>
            <a:r>
              <a:rPr lang="lv-LV" sz="4000" i="1" dirty="0">
                <a:solidFill>
                  <a:srgbClr val="02A984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project, where even sharing common practices can have an impact on the entire system</a:t>
            </a:r>
            <a:r>
              <a:rPr lang="en-GB" sz="4000" i="1" dirty="0">
                <a:solidFill>
                  <a:srgbClr val="02A984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4000" i="1" dirty="0">
              <a:solidFill>
                <a:srgbClr val="02A984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r"/>
            <a:endParaRPr lang="en-US" sz="2900" dirty="0"/>
          </a:p>
          <a:p>
            <a:pPr algn="r"/>
            <a:r>
              <a:rPr lang="en-US" sz="2900" dirty="0"/>
              <a:t>Liga Siceva</a:t>
            </a:r>
          </a:p>
          <a:p>
            <a:pPr algn="r"/>
            <a:r>
              <a:rPr lang="en-US" sz="2900" dirty="0"/>
              <a:t>Director of EU Project Department |</a:t>
            </a:r>
            <a:r>
              <a:rPr lang="lv-LV" sz="2900" dirty="0"/>
              <a:t>Latvian Chamber of Commerce and Industry </a:t>
            </a:r>
            <a:endParaRPr lang="en-US" sz="2900" dirty="0"/>
          </a:p>
          <a:p>
            <a:pPr algn="r"/>
            <a:r>
              <a:rPr lang="en-US" sz="2900" dirty="0"/>
              <a:t> </a:t>
            </a:r>
          </a:p>
          <a:p>
            <a:pPr algn="r"/>
            <a:r>
              <a:rPr lang="en-US" sz="2900" b="1" dirty="0"/>
              <a:t>Latvia</a:t>
            </a:r>
          </a:p>
        </p:txBody>
      </p:sp>
      <p:pic>
        <p:nvPicPr>
          <p:cNvPr id="3" name="Picture 2" descr="A person standing in a room&#10;&#10;Description automatically generated">
            <a:extLst>
              <a:ext uri="{FF2B5EF4-FFF2-40B4-BE49-F238E27FC236}">
                <a16:creationId xmlns:a16="http://schemas.microsoft.com/office/drawing/2014/main" id="{5A8A2F7D-54EF-1C9E-2583-4B11B82A6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37" y="1781245"/>
            <a:ext cx="4392219" cy="3295510"/>
          </a:xfrm>
          <a:prstGeom prst="hexagon">
            <a:avLst/>
          </a:prstGeom>
        </p:spPr>
      </p:pic>
    </p:spTree>
    <p:extLst>
      <p:ext uri="{BB962C8B-B14F-4D97-AF65-F5344CB8AC3E}">
        <p14:creationId xmlns:p14="http://schemas.microsoft.com/office/powerpoint/2010/main" val="2328651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CCD208-3D5C-7883-8A7D-CA6A07415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4892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Key links</a:t>
            </a:r>
          </a:p>
          <a:p>
            <a:pPr>
              <a:lnSpc>
                <a:spcPct val="150000"/>
              </a:lnSpc>
            </a:pPr>
            <a:r>
              <a:rPr lang="en-US" b="0"/>
              <a:t>Project website: https://www.interregeurope.eu/skale2ct</a:t>
            </a:r>
            <a:endParaRPr lang="en-US" b="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b="0" dirty="0">
                <a:hlinkClick r:id="rId4"/>
              </a:rPr>
              <a:t>https://www.interregeurope.eu/skale2ct</a:t>
            </a:r>
            <a:endParaRPr lang="en-US" b="0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b="0" dirty="0"/>
              <a:t>Project videos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/>
              <a:t>Introduction: https://www.youtube.com/watch?v=rg33pfwCHX0&amp;t=6s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b="0" dirty="0"/>
              <a:t>E&amp;L in Grenoble: https://www.youtube.com/watch?v=Ij6a6jouYCQ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0B15DB-B500-BB23-B493-059F9637E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 about </a:t>
            </a:r>
            <a:r>
              <a:rPr lang="en-US" dirty="0">
                <a:solidFill>
                  <a:schemeClr val="accent1"/>
                </a:solidFill>
              </a:rPr>
              <a:t>SKALE2CT</a:t>
            </a:r>
          </a:p>
        </p:txBody>
      </p:sp>
    </p:spTree>
    <p:extLst>
      <p:ext uri="{BB962C8B-B14F-4D97-AF65-F5344CB8AC3E}">
        <p14:creationId xmlns:p14="http://schemas.microsoft.com/office/powerpoint/2010/main" val="2913206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b="1" dirty="0">
            <a:solidFill>
              <a:srgbClr val="95948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6E3B9CB-D344-C147-9C3E-36C884CF0AED}" vid="{737523F6-8BB6-244C-9D2D-8DA98AD551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680805-e956-4cde-b5e2-b05f91aa9d1d" xsi:nil="true"/>
    <lcf76f155ced4ddcb4097134ff3c332f xmlns="ae1c26e0-bdd1-4ce2-bc5c-b06756f3bce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1D2DF3EBC7804E8A2B82BBCDA4442D" ma:contentTypeVersion="18" ma:contentTypeDescription="Create a new document." ma:contentTypeScope="" ma:versionID="1f22306ede796dfd15e594937e23e26b">
  <xsd:schema xmlns:xsd="http://www.w3.org/2001/XMLSchema" xmlns:xs="http://www.w3.org/2001/XMLSchema" xmlns:p="http://schemas.microsoft.com/office/2006/metadata/properties" xmlns:ns2="ae1c26e0-bdd1-4ce2-bc5c-b06756f3bce7" xmlns:ns3="75680805-e956-4cde-b5e2-b05f91aa9d1d" targetNamespace="http://schemas.microsoft.com/office/2006/metadata/properties" ma:root="true" ma:fieldsID="b2449a35b091963853590577d6091bfe" ns2:_="" ns3:_="">
    <xsd:import namespace="ae1c26e0-bdd1-4ce2-bc5c-b06756f3bce7"/>
    <xsd:import namespace="75680805-e956-4cde-b5e2-b05f91aa9d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c26e0-bdd1-4ce2-bc5c-b06756f3bc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2d59d95-237c-434b-8cac-eab795e7eb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80805-e956-4cde-b5e2-b05f91aa9d1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9f4ece0-f1e1-4b02-af4b-fb89e0005709}" ma:internalName="TaxCatchAll" ma:showField="CatchAllData" ma:web="75680805-e956-4cde-b5e2-b05f91aa9d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ADCADD-F611-4F5C-BD5A-F3C3BD3F86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3FC793-0237-4EB2-9E54-581B2D1B3CF6}">
  <ds:schemaRefs>
    <ds:schemaRef ds:uri="75680805-e956-4cde-b5e2-b05f91aa9d1d"/>
    <ds:schemaRef ds:uri="ae1c26e0-bdd1-4ce2-bc5c-b06756f3bce7"/>
    <ds:schemaRef ds:uri="bcc3595b-d9fa-431b-a480-d19cb01515aa"/>
    <ds:schemaRef ds:uri="fe376a51-17b9-4c55-a5b6-8ffc5745b8e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28B9CD3-83DF-46CE-9393-63108D6AC9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1c26e0-bdd1-4ce2-bc5c-b06756f3bce7"/>
    <ds:schemaRef ds:uri="75680805-e956-4cde-b5e2-b05f91aa9d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</TotalTime>
  <Words>792</Words>
  <Application>Microsoft Office PowerPoint</Application>
  <PresentationFormat>Widescreen</PresentationFormat>
  <Paragraphs>112</Paragraphs>
  <Slides>10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Cordia New</vt:lpstr>
      <vt:lpstr>Ink Free</vt:lpstr>
      <vt:lpstr>Open Sans</vt:lpstr>
      <vt:lpstr>Open Sans</vt:lpstr>
      <vt:lpstr>Wingdings</vt:lpstr>
      <vt:lpstr>Office Theme</vt:lpstr>
      <vt:lpstr>PowerPoint Presentation</vt:lpstr>
      <vt:lpstr>PowerPoint Presentation</vt:lpstr>
      <vt:lpstr>In depth </vt:lpstr>
      <vt:lpstr>PowerPoint Presentation</vt:lpstr>
      <vt:lpstr>PowerPoint Presentation</vt:lpstr>
      <vt:lpstr>PROJECT RATIONALE</vt:lpstr>
      <vt:lpstr>PowerPoint Presentation</vt:lpstr>
      <vt:lpstr>SKALE2CT benefits regions</vt:lpstr>
      <vt:lpstr>Learn more about SKALE2CT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Kurth</dc:creator>
  <cp:lastModifiedBy>Giorgio Alessandro</cp:lastModifiedBy>
  <cp:revision>9</cp:revision>
  <dcterms:created xsi:type="dcterms:W3CDTF">2021-10-28T12:22:03Z</dcterms:created>
  <dcterms:modified xsi:type="dcterms:W3CDTF">2024-09-06T14:12:26Z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0x01010055F0742BA3E6CC49AEE1CEFAA71CEF35</vt:lpwstr>
  </property>
  <property fmtid="{D5CDD505-2E9C-101B-9397-08002B2CF9AE}" pid="3" name="MediaServiceImageTags">
    <vt:lpwstr/>
  </property>
</Properties>
</file>