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83" r:id="rId6"/>
    <p:sldId id="432" r:id="rId7"/>
    <p:sldId id="430" r:id="rId8"/>
    <p:sldId id="305" r:id="rId9"/>
    <p:sldId id="433" r:id="rId10"/>
    <p:sldId id="431" r:id="rId11"/>
    <p:sldId id="301" r:id="rId12"/>
    <p:sldId id="302" r:id="rId13"/>
    <p:sldId id="429" r:id="rId14"/>
    <p:sldId id="436" r:id="rId15"/>
    <p:sldId id="435" r:id="rId16"/>
    <p:sldId id="4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CE30A7-4A0D-8298-388E-CD0FE2AED018}" name="Jordi Escribà" initials="JE" userId="S::jescriba@blinkbcn.com::f2157d19-6e08-445e-9b42-38c0751d46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8DC63F"/>
    <a:srgbClr val="ADCD65"/>
    <a:srgbClr val="02A984"/>
    <a:srgbClr val="95948B"/>
    <a:srgbClr val="4AB698"/>
    <a:srgbClr val="E31D44"/>
    <a:srgbClr val="EB5C62"/>
    <a:srgbClr val="DAD7D0"/>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70A94-A4E1-4D73-BAEB-4508D31FE4A3}" v="284" dt="2024-05-10T12:59:12.653"/>
    <p1510:client id="{68C78388-DA44-44D9-BA29-CFF24C51BDAA}" v="86" dt="2024-05-10T12:36:15.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34C5E-F7D7-2046-B4D3-FEAAD11E33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943C7-AFFB-0A44-B14A-71AD8E924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FFEE-02C1-D34F-B368-531E7AF6C298}" type="datetimeFigureOut">
              <a:rPr lang="en-US" smtClean="0"/>
              <a:t>9/10/24</a:t>
            </a:fld>
            <a:endParaRPr lang="en-US"/>
          </a:p>
        </p:txBody>
      </p:sp>
      <p:sp>
        <p:nvSpPr>
          <p:cNvPr id="4" name="Footer Placeholder 3">
            <a:extLst>
              <a:ext uri="{FF2B5EF4-FFF2-40B4-BE49-F238E27FC236}">
                <a16:creationId xmlns:a16="http://schemas.microsoft.com/office/drawing/2014/main" id="{CDA366BF-BC85-4647-9A27-F5DBBF483D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7A96A0-2516-2641-8F36-69962D37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05213F-2B90-9B46-AA6B-5C3A9C1784DF}" type="slidenum">
              <a:rPr lang="en-US" smtClean="0"/>
              <a:t>‹#›</a:t>
            </a:fld>
            <a:endParaRPr lang="en-US"/>
          </a:p>
        </p:txBody>
      </p:sp>
    </p:spTree>
    <p:extLst>
      <p:ext uri="{BB962C8B-B14F-4D97-AF65-F5344CB8AC3E}">
        <p14:creationId xmlns:p14="http://schemas.microsoft.com/office/powerpoint/2010/main" val="429152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8AFC2-B9AD-9D45-A312-C31134993081}" type="datetimeFigureOut">
              <a:rPr lang="en-LU" smtClean="0"/>
              <a:t>9/10/24</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78849-6A58-5242-AAB8-69E086EC2380}" type="slidenum">
              <a:rPr lang="en-LU" smtClean="0"/>
              <a:t>‹#›</a:t>
            </a:fld>
            <a:endParaRPr lang="en-LU"/>
          </a:p>
        </p:txBody>
      </p:sp>
    </p:spTree>
    <p:extLst>
      <p:ext uri="{BB962C8B-B14F-4D97-AF65-F5344CB8AC3E}">
        <p14:creationId xmlns:p14="http://schemas.microsoft.com/office/powerpoint/2010/main" val="25182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00E78849-6A58-5242-AAB8-69E086EC2380}" type="slidenum">
              <a:rPr lang="en-LU" smtClean="0"/>
              <a:t>2</a:t>
            </a:fld>
            <a:endParaRPr lang="en-LU"/>
          </a:p>
        </p:txBody>
      </p:sp>
    </p:spTree>
    <p:extLst>
      <p:ext uri="{BB962C8B-B14F-4D97-AF65-F5344CB8AC3E}">
        <p14:creationId xmlns:p14="http://schemas.microsoft.com/office/powerpoint/2010/main" val="74064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00E78849-6A58-5242-AAB8-69E086EC2380}" type="slidenum">
              <a:rPr lang="en-LU" smtClean="0"/>
              <a:t>3</a:t>
            </a:fld>
            <a:endParaRPr lang="en-LU"/>
          </a:p>
        </p:txBody>
      </p:sp>
    </p:spTree>
    <p:extLst>
      <p:ext uri="{BB962C8B-B14F-4D97-AF65-F5344CB8AC3E}">
        <p14:creationId xmlns:p14="http://schemas.microsoft.com/office/powerpoint/2010/main" val="292600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err="1"/>
              <a:t>Chapter</a:t>
            </a:r>
            <a:r>
              <a:rPr lang="fr-CH"/>
              <a:t> </a:t>
            </a:r>
          </a:p>
          <a:p>
            <a:pPr lvl="0"/>
            <a:r>
              <a:rPr lang="en-LU"/>
              <a:t>Title</a:t>
            </a:r>
          </a:p>
        </p:txBody>
      </p:sp>
    </p:spTree>
    <p:extLst>
      <p:ext uri="{BB962C8B-B14F-4D97-AF65-F5344CB8AC3E}">
        <p14:creationId xmlns:p14="http://schemas.microsoft.com/office/powerpoint/2010/main" val="13995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ExtraBold"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GB"/>
              <a:t>Click to edit Master title style</a:t>
            </a:r>
            <a:endParaRPr lang="en-US"/>
          </a:p>
        </p:txBody>
      </p:sp>
    </p:spTree>
    <p:extLst>
      <p:ext uri="{BB962C8B-B14F-4D97-AF65-F5344CB8AC3E}">
        <p14:creationId xmlns:p14="http://schemas.microsoft.com/office/powerpoint/2010/main" val="245696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1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004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642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E1E204-95BD-C64E-9AF8-3484D6D8E776}"/>
              </a:ext>
            </a:extLst>
          </p:cNvPr>
          <p:cNvSpPr/>
          <p:nvPr userDrawn="1"/>
        </p:nvSpPr>
        <p:spPr>
          <a:xfrm>
            <a:off x="0" y="6655202"/>
            <a:ext cx="12192000" cy="216319"/>
          </a:xfrm>
          <a:prstGeom prst="rect">
            <a:avLst/>
          </a:prstGeom>
          <a:solidFill>
            <a:srgbClr val="ADC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SLIDE </a:t>
            </a:r>
            <a:fld id="{4835AFB5-5EA9-C74E-A07C-DC34F95845EC}" type="slidenum">
              <a:rPr lang="en-US" sz="12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a:t>
            </a:fld>
            <a:endParaRPr lang="en-US" sz="12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2" name="Graphic 11">
            <a:extLst>
              <a:ext uri="{FF2B5EF4-FFF2-40B4-BE49-F238E27FC236}">
                <a16:creationId xmlns:a16="http://schemas.microsoft.com/office/drawing/2014/main" id="{75A039BC-8FD7-7749-A038-07FB45CF9C9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883788" y="6655202"/>
            <a:ext cx="1308212" cy="216319"/>
          </a:xfrm>
          <a:prstGeom prst="rect">
            <a:avLst/>
          </a:prstGeom>
        </p:spPr>
      </p:pic>
    </p:spTree>
    <p:extLst>
      <p:ext uri="{BB962C8B-B14F-4D97-AF65-F5344CB8AC3E}">
        <p14:creationId xmlns:p14="http://schemas.microsoft.com/office/powerpoint/2010/main" val="191341929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5" r:id="rId3"/>
    <p:sldLayoutId id="2147483649" r:id="rId4"/>
    <p:sldLayoutId id="2147483654"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ExtraBold"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sv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svg"/><Relationship Id="rId10" Type="http://schemas.openxmlformats.org/officeDocument/2006/relationships/image" Target="../media/image20.svg"/><Relationship Id="rId4" Type="http://schemas.openxmlformats.org/officeDocument/2006/relationships/image" Target="../media/image15.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0D364B-01C8-1F9B-7863-1E6614E174E5}"/>
              </a:ext>
            </a:extLst>
          </p:cNvPr>
          <p:cNvSpPr txBox="1"/>
          <p:nvPr/>
        </p:nvSpPr>
        <p:spPr>
          <a:xfrm>
            <a:off x="971501" y="5914507"/>
            <a:ext cx="3123068" cy="276999"/>
          </a:xfrm>
          <a:prstGeom prst="rect">
            <a:avLst/>
          </a:prstGeom>
          <a:solidFill>
            <a:srgbClr val="95C11F"/>
          </a:solidFill>
        </p:spPr>
        <p:txBody>
          <a:bodyPr wrap="square" rtlCol="0">
            <a:spAutoFit/>
          </a:bodyPr>
          <a:lstStyle/>
          <a:p>
            <a:pPr algn="ctr"/>
            <a:r>
              <a:rPr lang="en-US" sz="12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Project presentation</a:t>
            </a:r>
          </a:p>
        </p:txBody>
      </p:sp>
      <p:sp>
        <p:nvSpPr>
          <p:cNvPr id="8" name="Subtitle 2">
            <a:extLst>
              <a:ext uri="{FF2B5EF4-FFF2-40B4-BE49-F238E27FC236}">
                <a16:creationId xmlns:a16="http://schemas.microsoft.com/office/drawing/2014/main" id="{42CB5B61-813A-D760-8800-6F3EC8037F85}"/>
              </a:ext>
            </a:extLst>
          </p:cNvPr>
          <p:cNvSpPr txBox="1">
            <a:spLocks/>
          </p:cNvSpPr>
          <p:nvPr/>
        </p:nvSpPr>
        <p:spPr>
          <a:xfrm>
            <a:off x="0" y="2837334"/>
            <a:ext cx="12192000" cy="1722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95C11F"/>
                </a:solidFill>
                <a:ea typeface="Open Sans ExtraBold" panose="020B0606030504020204" pitchFamily="34" charset="0"/>
                <a:cs typeface="Open Sans ExtraBold" panose="020B0606030504020204" pitchFamily="34" charset="0"/>
              </a:rPr>
              <a:t>TEXAD </a:t>
            </a:r>
            <a:r>
              <a:rPr lang="en-US" sz="4800" b="1" dirty="0">
                <a:ea typeface="Open Sans ExtraBold" panose="020B0606030504020204" pitchFamily="34" charset="0"/>
                <a:cs typeface="Open Sans ExtraBold" panose="020B0606030504020204" pitchFamily="34" charset="0"/>
              </a:rPr>
              <a:t>project:</a:t>
            </a:r>
          </a:p>
          <a:p>
            <a:pPr marL="0" indent="0" algn="ctr">
              <a:lnSpc>
                <a:spcPct val="100000"/>
              </a:lnSpc>
              <a:buNone/>
            </a:pPr>
            <a:r>
              <a:rPr lang="en-GB" sz="3200" b="1" dirty="0">
                <a:ea typeface="Open Sans ExtraBold" panose="020B0606030504020204" pitchFamily="34" charset="0"/>
                <a:cs typeface="Open Sans ExtraBold" panose="020B0606030504020204" pitchFamily="34" charset="0"/>
              </a:rPr>
              <a:t>Advanced Circular Textile Waste Solutions </a:t>
            </a:r>
            <a:br>
              <a:rPr lang="en-GB" sz="3200" b="1" dirty="0">
                <a:ea typeface="Open Sans ExtraBold" panose="020B0606030504020204" pitchFamily="34" charset="0"/>
                <a:cs typeface="Open Sans ExtraBold" panose="020B0606030504020204" pitchFamily="34" charset="0"/>
              </a:rPr>
            </a:br>
            <a:r>
              <a:rPr lang="en-GB" sz="3200" b="1" dirty="0">
                <a:ea typeface="Open Sans ExtraBold" panose="020B0606030504020204" pitchFamily="34" charset="0"/>
                <a:cs typeface="Open Sans ExtraBold" panose="020B0606030504020204" pitchFamily="34" charset="0"/>
              </a:rPr>
              <a:t>for European Municipalities</a:t>
            </a:r>
            <a:endParaRPr lang="en-US" sz="3200" b="1" dirty="0">
              <a:ea typeface="Open Sans ExtraBold" panose="020B0606030504020204" pitchFamily="34" charset="0"/>
              <a:cs typeface="Open Sans ExtraBold" panose="020B0606030504020204" pitchFamily="34" charset="0"/>
            </a:endParaRPr>
          </a:p>
        </p:txBody>
      </p:sp>
      <p:pic>
        <p:nvPicPr>
          <p:cNvPr id="3" name="Picture 2" descr="A blue flag with yellow stars and a green rectangle&#10;&#10;Description automatically generated">
            <a:extLst>
              <a:ext uri="{FF2B5EF4-FFF2-40B4-BE49-F238E27FC236}">
                <a16:creationId xmlns:a16="http://schemas.microsoft.com/office/drawing/2014/main" id="{54360787-A4A2-1417-080D-E2B789888F31}"/>
              </a:ext>
            </a:extLst>
          </p:cNvPr>
          <p:cNvPicPr>
            <a:picLocks noChangeAspect="1"/>
          </p:cNvPicPr>
          <p:nvPr/>
        </p:nvPicPr>
        <p:blipFill>
          <a:blip r:embed="rId3"/>
          <a:stretch>
            <a:fillRect/>
          </a:stretch>
        </p:blipFill>
        <p:spPr>
          <a:xfrm>
            <a:off x="0" y="36568"/>
            <a:ext cx="6300229" cy="2261621"/>
          </a:xfrm>
          <a:prstGeom prst="rect">
            <a:avLst/>
          </a:prstGeom>
        </p:spPr>
      </p:pic>
      <p:sp>
        <p:nvSpPr>
          <p:cNvPr id="4" name="Rectangle 3">
            <a:extLst>
              <a:ext uri="{FF2B5EF4-FFF2-40B4-BE49-F238E27FC236}">
                <a16:creationId xmlns:a16="http://schemas.microsoft.com/office/drawing/2014/main" id="{56246B76-77CA-D735-8520-A00971DE5845}"/>
              </a:ext>
            </a:extLst>
          </p:cNvPr>
          <p:cNvSpPr/>
          <p:nvPr/>
        </p:nvSpPr>
        <p:spPr>
          <a:xfrm>
            <a:off x="10954138" y="-9328"/>
            <a:ext cx="1228531" cy="3638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86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C597FF-A1E8-DCC3-0991-09BF5B19BB4C}"/>
              </a:ext>
            </a:extLst>
          </p:cNvPr>
          <p:cNvSpPr>
            <a:spLocks noGrp="1"/>
          </p:cNvSpPr>
          <p:nvPr>
            <p:ph type="title"/>
          </p:nvPr>
        </p:nvSpPr>
        <p:spPr>
          <a:xfrm>
            <a:off x="2273181" y="641542"/>
            <a:ext cx="2362200" cy="1325563"/>
          </a:xfrm>
        </p:spPr>
        <p:txBody>
          <a:bodyPr/>
          <a:lstStyle/>
          <a:p>
            <a:r>
              <a:rPr lang="en-GB"/>
              <a:t>Budget</a:t>
            </a:r>
          </a:p>
        </p:txBody>
      </p:sp>
      <p:grpSp>
        <p:nvGrpSpPr>
          <p:cNvPr id="4" name="Group 3">
            <a:extLst>
              <a:ext uri="{FF2B5EF4-FFF2-40B4-BE49-F238E27FC236}">
                <a16:creationId xmlns:a16="http://schemas.microsoft.com/office/drawing/2014/main" id="{A30A6F0E-833E-FFF7-BD11-68F57EEBFBBF}"/>
              </a:ext>
            </a:extLst>
          </p:cNvPr>
          <p:cNvGrpSpPr/>
          <p:nvPr/>
        </p:nvGrpSpPr>
        <p:grpSpPr>
          <a:xfrm>
            <a:off x="1028164" y="1718009"/>
            <a:ext cx="4852235" cy="4391208"/>
            <a:chOff x="1903129" y="3431831"/>
            <a:chExt cx="2352025" cy="2198525"/>
          </a:xfrm>
        </p:grpSpPr>
        <p:pic>
          <p:nvPicPr>
            <p:cNvPr id="5" name="Graphic 4">
              <a:extLst>
                <a:ext uri="{FF2B5EF4-FFF2-40B4-BE49-F238E27FC236}">
                  <a16:creationId xmlns:a16="http://schemas.microsoft.com/office/drawing/2014/main" id="{90A2338A-DA7E-3279-9CE6-B53C889BE1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3129" y="3431831"/>
              <a:ext cx="2352025" cy="2069783"/>
            </a:xfrm>
            <a:prstGeom prst="rect">
              <a:avLst/>
            </a:prstGeom>
          </p:spPr>
        </p:pic>
        <p:sp>
          <p:nvSpPr>
            <p:cNvPr id="6" name="Rectangle 5">
              <a:extLst>
                <a:ext uri="{FF2B5EF4-FFF2-40B4-BE49-F238E27FC236}">
                  <a16:creationId xmlns:a16="http://schemas.microsoft.com/office/drawing/2014/main" id="{35EFE21B-D904-F86E-CE68-E59F39DDE1FD}"/>
                </a:ext>
              </a:extLst>
            </p:cNvPr>
            <p:cNvSpPr/>
            <p:nvPr/>
          </p:nvSpPr>
          <p:spPr>
            <a:xfrm>
              <a:off x="2025414" y="3694915"/>
              <a:ext cx="2025801" cy="385232"/>
            </a:xfrm>
            <a:prstGeom prst="rect">
              <a:avLst/>
            </a:prstGeom>
          </p:spPr>
          <p:txBody>
            <a:bodyPr wrap="square">
              <a:spAutoFit/>
            </a:bodyPr>
            <a:lstStyle/>
            <a:p>
              <a:pPr algn="ctr"/>
              <a:r>
                <a:rPr lang="en-US" sz="4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1.8 </a:t>
              </a:r>
              <a:r>
                <a:rPr lang="en-US" sz="3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M€</a:t>
              </a:r>
              <a:endParaRPr lang="en-US" sz="4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EB2F72F6-6026-7822-32B8-0A3FFAF7780B}"/>
                </a:ext>
              </a:extLst>
            </p:cNvPr>
            <p:cNvSpPr txBox="1"/>
            <p:nvPr/>
          </p:nvSpPr>
          <p:spPr>
            <a:xfrm>
              <a:off x="2543338" y="3513877"/>
              <a:ext cx="972598" cy="277106"/>
            </a:xfrm>
            <a:prstGeom prst="rect">
              <a:avLst/>
            </a:prstGeom>
            <a:noFill/>
          </p:spPr>
          <p:txBody>
            <a:bodyPr wrap="square" rtlCol="0">
              <a:spAutoFit/>
            </a:bodyPr>
            <a:lstStyle/>
            <a:p>
              <a:pPr algn="ctr"/>
              <a:r>
                <a:rPr lang="en-US" sz="28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TOTAL</a:t>
              </a:r>
            </a:p>
          </p:txBody>
        </p:sp>
        <p:pic>
          <p:nvPicPr>
            <p:cNvPr id="8" name="Graphic 7">
              <a:extLst>
                <a:ext uri="{FF2B5EF4-FFF2-40B4-BE49-F238E27FC236}">
                  <a16:creationId xmlns:a16="http://schemas.microsoft.com/office/drawing/2014/main" id="{9647C80F-4D03-8723-98F9-4EB18E0756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9823" y="4401639"/>
              <a:ext cx="1105845" cy="1228717"/>
            </a:xfrm>
            <a:prstGeom prst="rect">
              <a:avLst/>
            </a:prstGeom>
          </p:spPr>
        </p:pic>
      </p:grpSp>
      <p:pic>
        <p:nvPicPr>
          <p:cNvPr id="12" name="Picture 11" descr="A blue flag with yellow stars and a green rectangle&#10;&#10;Description automatically generated">
            <a:extLst>
              <a:ext uri="{FF2B5EF4-FFF2-40B4-BE49-F238E27FC236}">
                <a16:creationId xmlns:a16="http://schemas.microsoft.com/office/drawing/2014/main" id="{5F2C1968-D9AD-8219-0280-8DD0BA5C822E}"/>
              </a:ext>
            </a:extLst>
          </p:cNvPr>
          <p:cNvPicPr>
            <a:picLocks noChangeAspect="1"/>
          </p:cNvPicPr>
          <p:nvPr/>
        </p:nvPicPr>
        <p:blipFill>
          <a:blip r:embed="rId6"/>
          <a:stretch>
            <a:fillRect/>
          </a:stretch>
        </p:blipFill>
        <p:spPr>
          <a:xfrm>
            <a:off x="9441638" y="0"/>
            <a:ext cx="2750362" cy="987310"/>
          </a:xfrm>
          <a:prstGeom prst="rect">
            <a:avLst/>
          </a:prstGeom>
        </p:spPr>
      </p:pic>
      <p:sp>
        <p:nvSpPr>
          <p:cNvPr id="10" name="Rectangle 1">
            <a:extLst>
              <a:ext uri="{FF2B5EF4-FFF2-40B4-BE49-F238E27FC236}">
                <a16:creationId xmlns:a16="http://schemas.microsoft.com/office/drawing/2014/main" id="{BCF3DB33-A90F-8464-6FD1-9D874A1F3297}"/>
              </a:ext>
            </a:extLst>
          </p:cNvPr>
          <p:cNvSpPr>
            <a:spLocks noChangeArrowheads="1"/>
          </p:cNvSpPr>
          <p:nvPr/>
        </p:nvSpPr>
        <p:spPr bwMode="auto">
          <a:xfrm>
            <a:off x="838200" y="351382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a-ES" altLang="ca-ES" sz="1800" b="0" i="0" u="none" strike="noStrike" cap="none" normalizeH="0" baseline="0">
                <a:ln>
                  <a:noFill/>
                </a:ln>
                <a:solidFill>
                  <a:srgbClr val="95C11F"/>
                </a:solidFill>
                <a:effectLst/>
                <a:latin typeface="Arial" panose="020B0604020202020204" pitchFamily="34" charset="0"/>
              </a:rPr>
            </a:br>
            <a:endParaRPr kumimoji="0" lang="ca-ES" altLang="ca-ES" sz="1800" b="0" i="0" u="none" strike="noStrike" cap="none" normalizeH="0" baseline="0">
              <a:ln>
                <a:noFill/>
              </a:ln>
              <a:solidFill>
                <a:srgbClr val="95C11F"/>
              </a:solidFill>
              <a:effectLst/>
              <a:latin typeface="Arial" panose="020B0604020202020204" pitchFamily="34" charset="0"/>
            </a:endParaRPr>
          </a:p>
        </p:txBody>
      </p:sp>
      <p:sp>
        <p:nvSpPr>
          <p:cNvPr id="13" name="QuadreDeText 12">
            <a:extLst>
              <a:ext uri="{FF2B5EF4-FFF2-40B4-BE49-F238E27FC236}">
                <a16:creationId xmlns:a16="http://schemas.microsoft.com/office/drawing/2014/main" id="{9B55265F-8832-5359-3DD6-157D2EE1ABF3}"/>
              </a:ext>
            </a:extLst>
          </p:cNvPr>
          <p:cNvSpPr txBox="1"/>
          <p:nvPr/>
        </p:nvSpPr>
        <p:spPr>
          <a:xfrm>
            <a:off x="2448464" y="3051347"/>
            <a:ext cx="2173857" cy="646331"/>
          </a:xfrm>
          <a:prstGeom prst="rect">
            <a:avLst/>
          </a:prstGeom>
          <a:noFill/>
        </p:spPr>
        <p:txBody>
          <a:bodyPr wrap="square">
            <a:spAutoFit/>
          </a:bodyPr>
          <a:lstStyle/>
          <a:p>
            <a:pPr algn="r"/>
            <a:r>
              <a:rPr lang="ca-ES" sz="1800" b="1" kern="1200" dirty="0" err="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Interreg</a:t>
            </a:r>
            <a:r>
              <a:rPr lang="ca-ES" sz="1800" b="1" kern="1200"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ca-ES" sz="1800" b="1" kern="1200" dirty="0" err="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funds</a:t>
            </a:r>
            <a:r>
              <a:rPr lang="ca-ES" sz="1800" b="1" kern="1200"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a:t>
            </a:r>
          </a:p>
          <a:p>
            <a:pPr algn="r"/>
            <a:r>
              <a:rPr lang="ca-ES" sz="1800" b="1" kern="1200"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1.4M€</a:t>
            </a:r>
          </a:p>
        </p:txBody>
      </p:sp>
      <p:sp>
        <p:nvSpPr>
          <p:cNvPr id="2" name="Title 2">
            <a:extLst>
              <a:ext uri="{FF2B5EF4-FFF2-40B4-BE49-F238E27FC236}">
                <a16:creationId xmlns:a16="http://schemas.microsoft.com/office/drawing/2014/main" id="{A5A7D557-E466-9CF9-6007-128B75D3778C}"/>
              </a:ext>
            </a:extLst>
          </p:cNvPr>
          <p:cNvSpPr txBox="1">
            <a:spLocks/>
          </p:cNvSpPr>
          <p:nvPr/>
        </p:nvSpPr>
        <p:spPr>
          <a:xfrm>
            <a:off x="7835614" y="702989"/>
            <a:ext cx="2362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chemeClr val="tx1"/>
                </a:solidFill>
                <a:latin typeface="Open Sans ExtraBold" panose="020B0606030504020204" pitchFamily="34" charset="0"/>
                <a:ea typeface="+mj-ea"/>
                <a:cs typeface="+mj-cs"/>
              </a:defRPr>
            </a:lvl1pPr>
          </a:lstStyle>
          <a:p>
            <a:r>
              <a:rPr lang="en-GB"/>
              <a:t>Calendar</a:t>
            </a:r>
          </a:p>
        </p:txBody>
      </p:sp>
      <p:pic>
        <p:nvPicPr>
          <p:cNvPr id="11" name="Gràfic 10" descr="Daily calendar with solid fill">
            <a:extLst>
              <a:ext uri="{FF2B5EF4-FFF2-40B4-BE49-F238E27FC236}">
                <a16:creationId xmlns:a16="http://schemas.microsoft.com/office/drawing/2014/main" id="{4A7C595C-6C18-81AE-2896-F51E573B52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18213" y="2211397"/>
            <a:ext cx="2553260" cy="2553260"/>
          </a:xfrm>
          <a:prstGeom prst="rect">
            <a:avLst/>
          </a:prstGeom>
        </p:spPr>
      </p:pic>
      <p:sp>
        <p:nvSpPr>
          <p:cNvPr id="14" name="Rectangle 13">
            <a:extLst>
              <a:ext uri="{FF2B5EF4-FFF2-40B4-BE49-F238E27FC236}">
                <a16:creationId xmlns:a16="http://schemas.microsoft.com/office/drawing/2014/main" id="{0396EBB4-3EA3-C58D-86C4-503644CB8988}"/>
              </a:ext>
            </a:extLst>
          </p:cNvPr>
          <p:cNvSpPr/>
          <p:nvPr/>
        </p:nvSpPr>
        <p:spPr>
          <a:xfrm>
            <a:off x="8971473" y="2640123"/>
            <a:ext cx="2538948" cy="523220"/>
          </a:xfrm>
          <a:prstGeom prst="rect">
            <a:avLst/>
          </a:prstGeom>
        </p:spPr>
        <p:txBody>
          <a:bodyPr wrap="square">
            <a:spAutoFit/>
          </a:bodyPr>
          <a:lstStyle/>
          <a:p>
            <a:r>
              <a:rPr lang="en-US" sz="2800" b="1" dirty="0">
                <a:solidFill>
                  <a:srgbClr val="95C11F"/>
                </a:solidFill>
                <a:latin typeface="Open Sans ExtraBold" panose="020B0606030504020204" pitchFamily="34" charset="0"/>
                <a:ea typeface="Open Sans ExtraBold" panose="020B0606030504020204" pitchFamily="34" charset="0"/>
                <a:cs typeface="Open Sans ExtraBold" panose="020B0606030504020204" pitchFamily="34" charset="0"/>
              </a:rPr>
              <a:t>April 2024</a:t>
            </a:r>
            <a:endParaRPr lang="en-US" sz="2800" dirty="0">
              <a:solidFill>
                <a:srgbClr val="95C1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2338876C-C62D-A74D-7B87-E0A12CFA280D}"/>
              </a:ext>
            </a:extLst>
          </p:cNvPr>
          <p:cNvSpPr/>
          <p:nvPr/>
        </p:nvSpPr>
        <p:spPr>
          <a:xfrm>
            <a:off x="8928340" y="3909276"/>
            <a:ext cx="2538948" cy="523220"/>
          </a:xfrm>
          <a:prstGeom prst="rect">
            <a:avLst/>
          </a:prstGeom>
        </p:spPr>
        <p:txBody>
          <a:bodyPr wrap="square">
            <a:spAutoFit/>
          </a:bodyPr>
          <a:lstStyle/>
          <a:p>
            <a:r>
              <a:rPr lang="en-US" sz="2800" b="1" dirty="0">
                <a:solidFill>
                  <a:srgbClr val="95C11F"/>
                </a:solidFill>
                <a:latin typeface="Open Sans ExtraBold" panose="020B0606030504020204" pitchFamily="34" charset="0"/>
                <a:ea typeface="Open Sans ExtraBold" panose="020B0606030504020204" pitchFamily="34" charset="0"/>
                <a:cs typeface="Open Sans ExtraBold" panose="020B0606030504020204" pitchFamily="34" charset="0"/>
              </a:rPr>
              <a:t>March 2028</a:t>
            </a:r>
            <a:endParaRPr lang="en-US" sz="2800" dirty="0">
              <a:solidFill>
                <a:srgbClr val="95C11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Gràfic 17" descr="Footprints with solid fill">
            <a:extLst>
              <a:ext uri="{FF2B5EF4-FFF2-40B4-BE49-F238E27FC236}">
                <a16:creationId xmlns:a16="http://schemas.microsoft.com/office/drawing/2014/main" id="{1190BBC9-F424-3F8B-14C0-64DA5D35CE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962363">
            <a:off x="9601872" y="3208994"/>
            <a:ext cx="673579" cy="673579"/>
          </a:xfrm>
          <a:prstGeom prst="rect">
            <a:avLst/>
          </a:prstGeom>
        </p:spPr>
      </p:pic>
    </p:spTree>
    <p:extLst>
      <p:ext uri="{BB962C8B-B14F-4D97-AF65-F5344CB8AC3E}">
        <p14:creationId xmlns:p14="http://schemas.microsoft.com/office/powerpoint/2010/main" val="148383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About 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2"/>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0" y="1589474"/>
            <a:ext cx="9976945" cy="30059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solidFill>
                  <a:srgbClr val="95C11F"/>
                </a:solidFill>
                <a:ea typeface="Open Sans" panose="020B0606030504020204" pitchFamily="34" charset="0"/>
                <a:cs typeface="Open Sans" panose="020B0606030504020204" pitchFamily="34" charset="0"/>
              </a:rPr>
              <a:t>An interregional cooperation project to </a:t>
            </a:r>
          </a:p>
          <a:p>
            <a:pPr marL="0" indent="0">
              <a:lnSpc>
                <a:spcPct val="100000"/>
              </a:lnSpc>
              <a:buNone/>
            </a:pPr>
            <a:r>
              <a:rPr lang="en-US" dirty="0">
                <a:solidFill>
                  <a:srgbClr val="95C11F"/>
                </a:solidFill>
                <a:ea typeface="Open Sans" panose="020B0606030504020204" pitchFamily="34" charset="0"/>
                <a:cs typeface="Open Sans" panose="020B0606030504020204" pitchFamily="34" charset="0"/>
              </a:rPr>
              <a:t>improve Circular economy policies</a:t>
            </a:r>
          </a:p>
          <a:p>
            <a:pPr marL="0" indent="0">
              <a:lnSpc>
                <a:spcPct val="100000"/>
              </a:lnSpc>
              <a:buNone/>
            </a:pPr>
            <a:endParaRPr lang="en-US" dirty="0">
              <a:solidFill>
                <a:srgbClr val="95C11F"/>
              </a:solidFill>
              <a:ea typeface="Open Sans" panose="020B0606030504020204" pitchFamily="34" charset="0"/>
              <a:cs typeface="Open Sans" panose="020B0606030504020204" pitchFamily="34" charset="0"/>
            </a:endParaRPr>
          </a:p>
          <a:p>
            <a:pPr marL="0" indent="0">
              <a:lnSpc>
                <a:spcPct val="100000"/>
              </a:lnSpc>
              <a:buNone/>
            </a:pPr>
            <a:r>
              <a:rPr lang="en-GB" sz="1800" b="0" i="0" u="none" strike="noStrike" baseline="0" dirty="0">
                <a:solidFill>
                  <a:srgbClr val="494F57"/>
                </a:solidFill>
                <a:latin typeface="Roboto" panose="02000000000000000000" pitchFamily="2" charset="0"/>
              </a:rPr>
              <a:t>TEXAD aims at improving and driving the municipal policy instruments towards a circular model. </a:t>
            </a:r>
          </a:p>
          <a:p>
            <a:pPr marL="0" indent="0">
              <a:lnSpc>
                <a:spcPct val="100000"/>
              </a:lnSpc>
              <a:buNone/>
            </a:pPr>
            <a:r>
              <a:rPr lang="en-GB" sz="1800" b="0" i="0" u="none" strike="noStrike" baseline="0" dirty="0">
                <a:solidFill>
                  <a:srgbClr val="494F57"/>
                </a:solidFill>
                <a:latin typeface="Roboto" panose="02000000000000000000" pitchFamily="2" charset="0"/>
              </a:rPr>
              <a:t>Doing this we contribute towards prevention, proper sorting, collection, and valorisation of textile waste. As waste needs to be transformed from being just waste into new products or secondary raw materials.</a:t>
            </a:r>
          </a:p>
        </p:txBody>
      </p:sp>
    </p:spTree>
    <p:extLst>
      <p:ext uri="{BB962C8B-B14F-4D97-AF65-F5344CB8AC3E}">
        <p14:creationId xmlns:p14="http://schemas.microsoft.com/office/powerpoint/2010/main" val="24458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dirty="0"/>
              <a:t>About TEXAD</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2"/>
          <a:stretch>
            <a:fillRect/>
          </a:stretch>
        </p:blipFill>
        <p:spPr>
          <a:xfrm>
            <a:off x="9441638" y="0"/>
            <a:ext cx="2750362" cy="987310"/>
          </a:xfrm>
          <a:prstGeom prst="rect">
            <a:avLst/>
          </a:prstGeom>
        </p:spPr>
      </p:pic>
      <p:sp>
        <p:nvSpPr>
          <p:cNvPr id="5" name="Content Placeholder 3">
            <a:extLst>
              <a:ext uri="{FF2B5EF4-FFF2-40B4-BE49-F238E27FC236}">
                <a16:creationId xmlns:a16="http://schemas.microsoft.com/office/drawing/2014/main" id="{920B608E-725E-7A41-B735-BA73009BD5B5}"/>
              </a:ext>
            </a:extLst>
          </p:cNvPr>
          <p:cNvSpPr txBox="1">
            <a:spLocks/>
          </p:cNvSpPr>
          <p:nvPr/>
        </p:nvSpPr>
        <p:spPr>
          <a:xfrm>
            <a:off x="838200" y="1589474"/>
            <a:ext cx="9976945" cy="34111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solidFill>
                  <a:srgbClr val="95C11F"/>
                </a:solidFill>
                <a:ea typeface="Open Sans" panose="020B0606030504020204" pitchFamily="34" charset="0"/>
                <a:cs typeface="Open Sans" panose="020B0606030504020204" pitchFamily="34" charset="0"/>
              </a:rPr>
              <a:t>An interregional cooperation project to </a:t>
            </a:r>
          </a:p>
          <a:p>
            <a:pPr marL="0" indent="0">
              <a:lnSpc>
                <a:spcPct val="100000"/>
              </a:lnSpc>
              <a:buNone/>
            </a:pPr>
            <a:r>
              <a:rPr lang="en-US" dirty="0">
                <a:solidFill>
                  <a:srgbClr val="95C11F"/>
                </a:solidFill>
                <a:ea typeface="Open Sans" panose="020B0606030504020204" pitchFamily="34" charset="0"/>
                <a:cs typeface="Open Sans" panose="020B0606030504020204" pitchFamily="34" charset="0"/>
              </a:rPr>
              <a:t>improve Circular economy policies</a:t>
            </a:r>
          </a:p>
          <a:p>
            <a:pPr marL="0" indent="0">
              <a:lnSpc>
                <a:spcPct val="100000"/>
              </a:lnSpc>
              <a:buNone/>
            </a:pPr>
            <a:endParaRPr lang="en-US" dirty="0">
              <a:solidFill>
                <a:srgbClr val="95C11F"/>
              </a:solidFill>
              <a:ea typeface="Open Sans" panose="020B0606030504020204" pitchFamily="34" charset="0"/>
              <a:cs typeface="Open Sans" panose="020B0606030504020204" pitchFamily="34" charset="0"/>
            </a:endParaRPr>
          </a:p>
          <a:p>
            <a:pPr marL="0" indent="0">
              <a:lnSpc>
                <a:spcPct val="100000"/>
              </a:lnSpc>
              <a:buNone/>
            </a:pPr>
            <a:r>
              <a:rPr lang="en-GB" sz="1800" b="0" dirty="0">
                <a:solidFill>
                  <a:srgbClr val="494F57"/>
                </a:solidFill>
                <a:latin typeface="Roboto" panose="02000000000000000000" pitchFamily="2" charset="0"/>
              </a:rPr>
              <a:t>The partnership combines 6 European municipalities (BG, ES, IT, NL, PT, SE) with strong textile background and best practices to share and one Regional Development Agency (PL). </a:t>
            </a:r>
          </a:p>
          <a:p>
            <a:pPr marL="0" indent="0">
              <a:lnSpc>
                <a:spcPct val="100000"/>
              </a:lnSpc>
              <a:buNone/>
            </a:pPr>
            <a:r>
              <a:rPr lang="en-GB" sz="1800" b="0" dirty="0">
                <a:solidFill>
                  <a:srgbClr val="494F57"/>
                </a:solidFill>
                <a:latin typeface="Roboto" panose="02000000000000000000" pitchFamily="2" charset="0"/>
              </a:rPr>
              <a:t>A fashion cluster plays the role of Advisory Partner, connecting the project with key stakeholders. </a:t>
            </a:r>
          </a:p>
          <a:p>
            <a:pPr marL="0" indent="0">
              <a:lnSpc>
                <a:spcPct val="100000"/>
              </a:lnSpc>
              <a:buNone/>
            </a:pPr>
            <a:r>
              <a:rPr lang="en-GB" sz="1800" b="0" dirty="0">
                <a:solidFill>
                  <a:srgbClr val="494F57"/>
                </a:solidFill>
                <a:latin typeface="Roboto" panose="02000000000000000000" pitchFamily="2" charset="0"/>
              </a:rPr>
              <a:t>TEXAD targets the policy improvement of 6 municipal plans and 2 ERDF OPs.</a:t>
            </a:r>
          </a:p>
        </p:txBody>
      </p:sp>
    </p:spTree>
    <p:extLst>
      <p:ext uri="{BB962C8B-B14F-4D97-AF65-F5344CB8AC3E}">
        <p14:creationId xmlns:p14="http://schemas.microsoft.com/office/powerpoint/2010/main" val="89678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C597FF-A1E8-DCC3-0991-09BF5B19BB4C}"/>
              </a:ext>
            </a:extLst>
          </p:cNvPr>
          <p:cNvSpPr>
            <a:spLocks noGrp="1"/>
          </p:cNvSpPr>
          <p:nvPr>
            <p:ph type="title"/>
          </p:nvPr>
        </p:nvSpPr>
        <p:spPr>
          <a:xfrm>
            <a:off x="1022931" y="662563"/>
            <a:ext cx="5220696" cy="1325563"/>
          </a:xfrm>
        </p:spPr>
        <p:txBody>
          <a:bodyPr>
            <a:normAutofit/>
          </a:bodyPr>
          <a:lstStyle/>
          <a:p>
            <a:r>
              <a:rPr lang="en-GB" dirty="0"/>
              <a:t>Read more</a:t>
            </a:r>
            <a:br>
              <a:rPr lang="en-GB" dirty="0"/>
            </a:br>
            <a:r>
              <a:rPr lang="en-GB" sz="2200" b="0" dirty="0" err="1">
                <a:latin typeface="Open Sans" pitchFamily="2" charset="0"/>
                <a:ea typeface="Open Sans" pitchFamily="2" charset="0"/>
                <a:cs typeface="Open Sans" pitchFamily="2" charset="0"/>
              </a:rPr>
              <a:t>www.interregeurope.eu</a:t>
            </a:r>
            <a:r>
              <a:rPr lang="en-GB" sz="2200" b="0" dirty="0">
                <a:latin typeface="Open Sans" pitchFamily="2" charset="0"/>
                <a:ea typeface="Open Sans" pitchFamily="2" charset="0"/>
                <a:cs typeface="Open Sans" pitchFamily="2" charset="0"/>
              </a:rPr>
              <a:t>/</a:t>
            </a:r>
            <a:r>
              <a:rPr lang="en-GB" sz="2200" b="0" dirty="0" err="1">
                <a:latin typeface="Open Sans" pitchFamily="2" charset="0"/>
                <a:ea typeface="Open Sans" pitchFamily="2" charset="0"/>
                <a:cs typeface="Open Sans" pitchFamily="2" charset="0"/>
              </a:rPr>
              <a:t>texad</a:t>
            </a:r>
            <a:endParaRPr lang="en-GB" sz="2200" b="0" dirty="0">
              <a:latin typeface="Open Sans" pitchFamily="2" charset="0"/>
              <a:ea typeface="Open Sans" pitchFamily="2" charset="0"/>
              <a:cs typeface="Open Sans" pitchFamily="2" charset="0"/>
            </a:endParaRPr>
          </a:p>
        </p:txBody>
      </p:sp>
      <p:pic>
        <p:nvPicPr>
          <p:cNvPr id="12" name="Picture 11" descr="A blue flag with yellow stars and a green rectangle&#10;&#10;Description automatically generated">
            <a:extLst>
              <a:ext uri="{FF2B5EF4-FFF2-40B4-BE49-F238E27FC236}">
                <a16:creationId xmlns:a16="http://schemas.microsoft.com/office/drawing/2014/main" id="{5F2C1968-D9AD-8219-0280-8DD0BA5C822E}"/>
              </a:ext>
            </a:extLst>
          </p:cNvPr>
          <p:cNvPicPr>
            <a:picLocks noChangeAspect="1"/>
          </p:cNvPicPr>
          <p:nvPr/>
        </p:nvPicPr>
        <p:blipFill>
          <a:blip r:embed="rId2"/>
          <a:stretch>
            <a:fillRect/>
          </a:stretch>
        </p:blipFill>
        <p:spPr>
          <a:xfrm>
            <a:off x="9441638" y="0"/>
            <a:ext cx="2750362" cy="987310"/>
          </a:xfrm>
          <a:prstGeom prst="rect">
            <a:avLst/>
          </a:prstGeom>
        </p:spPr>
      </p:pic>
      <p:sp>
        <p:nvSpPr>
          <p:cNvPr id="10" name="Rectangle 1">
            <a:extLst>
              <a:ext uri="{FF2B5EF4-FFF2-40B4-BE49-F238E27FC236}">
                <a16:creationId xmlns:a16="http://schemas.microsoft.com/office/drawing/2014/main" id="{BCF3DB33-A90F-8464-6FD1-9D874A1F3297}"/>
              </a:ext>
            </a:extLst>
          </p:cNvPr>
          <p:cNvSpPr>
            <a:spLocks noChangeArrowheads="1"/>
          </p:cNvSpPr>
          <p:nvPr/>
        </p:nvSpPr>
        <p:spPr bwMode="auto">
          <a:xfrm>
            <a:off x="838200" y="351382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a-ES" altLang="ca-ES" sz="1800" b="0" i="0" u="none" strike="noStrike" cap="none" normalizeH="0" baseline="0">
                <a:ln>
                  <a:noFill/>
                </a:ln>
                <a:solidFill>
                  <a:srgbClr val="95C11F"/>
                </a:solidFill>
                <a:effectLst/>
                <a:latin typeface="Arial" panose="020B0604020202020204" pitchFamily="34" charset="0"/>
              </a:rPr>
            </a:br>
            <a:endParaRPr kumimoji="0" lang="ca-ES" altLang="ca-ES" sz="1800" b="0" i="0" u="none" strike="noStrike" cap="none" normalizeH="0" baseline="0">
              <a:ln>
                <a:noFill/>
              </a:ln>
              <a:solidFill>
                <a:srgbClr val="95C11F"/>
              </a:solidFill>
              <a:effectLst/>
              <a:latin typeface="Arial" panose="020B0604020202020204" pitchFamily="34" charset="0"/>
            </a:endParaRPr>
          </a:p>
        </p:txBody>
      </p:sp>
      <p:pic>
        <p:nvPicPr>
          <p:cNvPr id="16" name="Bildobjekt 15" descr="En bild som visar typografi, Grafik, Teckensnitt, mönster&#10;&#10;Automatiskt genererad beskrivning">
            <a:extLst>
              <a:ext uri="{FF2B5EF4-FFF2-40B4-BE49-F238E27FC236}">
                <a16:creationId xmlns:a16="http://schemas.microsoft.com/office/drawing/2014/main" id="{79B475F8-7009-8D4A-B525-A8CF3E18E122}"/>
              </a:ext>
            </a:extLst>
          </p:cNvPr>
          <p:cNvPicPr>
            <a:picLocks noChangeAspect="1"/>
          </p:cNvPicPr>
          <p:nvPr/>
        </p:nvPicPr>
        <p:blipFill>
          <a:blip r:embed="rId3"/>
          <a:stretch>
            <a:fillRect/>
          </a:stretch>
        </p:blipFill>
        <p:spPr>
          <a:xfrm>
            <a:off x="1022931" y="2268099"/>
            <a:ext cx="3137777" cy="3137777"/>
          </a:xfrm>
          <a:prstGeom prst="rect">
            <a:avLst/>
          </a:prstGeom>
        </p:spPr>
      </p:pic>
      <p:sp>
        <p:nvSpPr>
          <p:cNvPr id="19" name="Title 2">
            <a:extLst>
              <a:ext uri="{FF2B5EF4-FFF2-40B4-BE49-F238E27FC236}">
                <a16:creationId xmlns:a16="http://schemas.microsoft.com/office/drawing/2014/main" id="{BCA454C0-9856-4948-AD23-7B52DBEF404A}"/>
              </a:ext>
            </a:extLst>
          </p:cNvPr>
          <p:cNvSpPr txBox="1">
            <a:spLocks/>
          </p:cNvSpPr>
          <p:nvPr/>
        </p:nvSpPr>
        <p:spPr>
          <a:xfrm>
            <a:off x="6315810" y="1887018"/>
            <a:ext cx="57080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chemeClr val="tx1"/>
                </a:solidFill>
                <a:latin typeface="Open Sans ExtraBold" panose="020B0606030504020204" pitchFamily="34" charset="0"/>
                <a:ea typeface="+mj-ea"/>
                <a:cs typeface="+mj-cs"/>
              </a:defRPr>
            </a:lvl1pPr>
          </a:lstStyle>
          <a:p>
            <a:r>
              <a:rPr lang="en-GB" dirty="0">
                <a:latin typeface="Open Sans SemiBold" pitchFamily="2" charset="0"/>
                <a:ea typeface="Open Sans SemiBold" pitchFamily="2" charset="0"/>
                <a:cs typeface="Open Sans SemiBold" pitchFamily="2" charset="0"/>
              </a:rPr>
              <a:t>TEXAD newsletter</a:t>
            </a:r>
            <a:br>
              <a:rPr lang="en-GB" dirty="0"/>
            </a:br>
            <a:r>
              <a:rPr lang="en-GB" sz="2200" b="0" dirty="0" err="1">
                <a:latin typeface="Open Sans" pitchFamily="2" charset="0"/>
                <a:ea typeface="Open Sans" pitchFamily="2" charset="0"/>
                <a:cs typeface="Open Sans" pitchFamily="2" charset="0"/>
              </a:rPr>
              <a:t>mailchi.mp</a:t>
            </a:r>
            <a:r>
              <a:rPr lang="en-GB" sz="2200" b="0" dirty="0">
                <a:latin typeface="Open Sans" pitchFamily="2" charset="0"/>
                <a:ea typeface="Open Sans" pitchFamily="2" charset="0"/>
                <a:cs typeface="Open Sans" pitchFamily="2" charset="0"/>
              </a:rPr>
              <a:t>/</a:t>
            </a:r>
            <a:r>
              <a:rPr lang="en-GB" sz="2200" b="0" dirty="0" err="1">
                <a:latin typeface="Open Sans" pitchFamily="2" charset="0"/>
                <a:ea typeface="Open Sans" pitchFamily="2" charset="0"/>
                <a:cs typeface="Open Sans" pitchFamily="2" charset="0"/>
              </a:rPr>
              <a:t>boras.se</a:t>
            </a:r>
            <a:r>
              <a:rPr lang="en-GB" sz="2200" b="0" dirty="0">
                <a:latin typeface="Open Sans" pitchFamily="2" charset="0"/>
                <a:ea typeface="Open Sans" pitchFamily="2" charset="0"/>
                <a:cs typeface="Open Sans" pitchFamily="2" charset="0"/>
              </a:rPr>
              <a:t>/the-</a:t>
            </a:r>
            <a:r>
              <a:rPr lang="en-GB" sz="2200" b="0" dirty="0" err="1">
                <a:latin typeface="Open Sans" pitchFamily="2" charset="0"/>
                <a:ea typeface="Open Sans" pitchFamily="2" charset="0"/>
                <a:cs typeface="Open Sans" pitchFamily="2" charset="0"/>
              </a:rPr>
              <a:t>texad</a:t>
            </a:r>
            <a:r>
              <a:rPr lang="en-GB" sz="2200" b="0" dirty="0">
                <a:latin typeface="Open Sans" pitchFamily="2" charset="0"/>
                <a:ea typeface="Open Sans" pitchFamily="2" charset="0"/>
                <a:cs typeface="Open Sans" pitchFamily="2" charset="0"/>
              </a:rPr>
              <a:t>-newsletter</a:t>
            </a:r>
          </a:p>
        </p:txBody>
      </p:sp>
      <p:pic>
        <p:nvPicPr>
          <p:cNvPr id="21" name="Bildobjekt 20" descr="En bild som visar typografi, mönster, Grafik, Teckensnitt&#10;&#10;Automatiskt genererad beskrivning">
            <a:extLst>
              <a:ext uri="{FF2B5EF4-FFF2-40B4-BE49-F238E27FC236}">
                <a16:creationId xmlns:a16="http://schemas.microsoft.com/office/drawing/2014/main" id="{DBC87455-1A74-AC46-9A2D-FD7EFCF2027F}"/>
              </a:ext>
            </a:extLst>
          </p:cNvPr>
          <p:cNvPicPr>
            <a:picLocks noChangeAspect="1"/>
          </p:cNvPicPr>
          <p:nvPr/>
        </p:nvPicPr>
        <p:blipFill>
          <a:blip r:embed="rId4"/>
          <a:stretch>
            <a:fillRect/>
          </a:stretch>
        </p:blipFill>
        <p:spPr>
          <a:xfrm>
            <a:off x="7832160" y="3111036"/>
            <a:ext cx="2294840" cy="2294840"/>
          </a:xfrm>
          <a:prstGeom prst="rect">
            <a:avLst/>
          </a:prstGeom>
        </p:spPr>
      </p:pic>
    </p:spTree>
    <p:extLst>
      <p:ext uri="{BB962C8B-B14F-4D97-AF65-F5344CB8AC3E}">
        <p14:creationId xmlns:p14="http://schemas.microsoft.com/office/powerpoint/2010/main" val="366464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latin typeface="Open Sans ExtraBold" panose="020B0606030504020204" pitchFamily="34" charset="0"/>
                <a:ea typeface="Open Sans ExtraBold" panose="020B0606030504020204" pitchFamily="34" charset="0"/>
                <a:cs typeface="Open Sans ExtraBold" panose="020B0606030504020204" pitchFamily="34" charset="0"/>
              </a:rPr>
              <a:t>Background</a:t>
            </a:r>
          </a:p>
        </p:txBody>
      </p:sp>
      <p:sp>
        <p:nvSpPr>
          <p:cNvPr id="23" name="Rectangle 22">
            <a:extLst>
              <a:ext uri="{FF2B5EF4-FFF2-40B4-BE49-F238E27FC236}">
                <a16:creationId xmlns:a16="http://schemas.microsoft.com/office/drawing/2014/main" id="{B56F6887-8E7F-E649-9141-82A3C283C130}"/>
              </a:ext>
            </a:extLst>
          </p:cNvPr>
          <p:cNvSpPr/>
          <p:nvPr/>
        </p:nvSpPr>
        <p:spPr>
          <a:xfrm>
            <a:off x="725276" y="1968986"/>
            <a:ext cx="5212161" cy="3416320"/>
          </a:xfrm>
          <a:prstGeom prst="rect">
            <a:avLst/>
          </a:prstGeom>
        </p:spPr>
        <p:txBody>
          <a:bodyPr wrap="square">
            <a:spAutoFit/>
          </a:bodyPr>
          <a:lstStyle/>
          <a:p>
            <a:r>
              <a:rPr lang="en-GB" dirty="0">
                <a:solidFill>
                  <a:srgbClr val="494F57"/>
                </a:solidFill>
                <a:latin typeface="Roboto" panose="02000000000000000000" pitchFamily="2" charset="0"/>
              </a:rPr>
              <a:t>Some</a:t>
            </a:r>
            <a:r>
              <a:rPr lang="en-GB" sz="1800" b="0" i="0" u="none" strike="noStrike" baseline="0" dirty="0">
                <a:solidFill>
                  <a:srgbClr val="494F57"/>
                </a:solidFill>
                <a:latin typeface="Roboto" panose="02000000000000000000" pitchFamily="2" charset="0"/>
              </a:rPr>
              <a:t> 4 – 6% of the EU overall environmental footprint can be traced back to textiles. </a:t>
            </a:r>
          </a:p>
          <a:p>
            <a:endParaRPr lang="en-GB" dirty="0">
              <a:solidFill>
                <a:srgbClr val="494F57"/>
              </a:solidFill>
              <a:latin typeface="Roboto" panose="02000000000000000000" pitchFamily="2" charset="0"/>
            </a:endParaRPr>
          </a:p>
          <a:p>
            <a:r>
              <a:rPr lang="en-GB" dirty="0">
                <a:solidFill>
                  <a:srgbClr val="494F57"/>
                </a:solidFill>
                <a:latin typeface="Roboto" panose="02000000000000000000" pitchFamily="2" charset="0"/>
              </a:rPr>
              <a:t>It is estimated that </a:t>
            </a:r>
            <a:r>
              <a:rPr lang="en-GB" sz="1800" b="0" i="0" u="none" strike="noStrike" baseline="0" dirty="0">
                <a:solidFill>
                  <a:srgbClr val="494F57"/>
                </a:solidFill>
                <a:latin typeface="Roboto" panose="02000000000000000000" pitchFamily="2" charset="0"/>
              </a:rPr>
              <a:t>3.3 to 3.7 million tonnes are discarded in mixed household waste. </a:t>
            </a:r>
          </a:p>
          <a:p>
            <a:endParaRPr lang="en-GB" sz="1800" b="0" i="0" u="none" strike="noStrike" baseline="0" dirty="0">
              <a:solidFill>
                <a:srgbClr val="494F57"/>
              </a:solidFill>
              <a:latin typeface="Roboto" panose="02000000000000000000" pitchFamily="2" charset="0"/>
            </a:endParaRPr>
          </a:p>
          <a:p>
            <a:r>
              <a:rPr lang="en-GB" sz="1800" b="0" i="0" u="none" strike="noStrike" baseline="0" dirty="0">
                <a:solidFill>
                  <a:srgbClr val="494F57"/>
                </a:solidFill>
                <a:latin typeface="Roboto" panose="02000000000000000000" pitchFamily="2" charset="0"/>
              </a:rPr>
              <a:t>But in reality, it might be worse. </a:t>
            </a:r>
            <a:br>
              <a:rPr lang="en-GB" sz="1800" b="0" i="0" u="none" strike="noStrike" baseline="0" dirty="0">
                <a:solidFill>
                  <a:srgbClr val="494F57"/>
                </a:solidFill>
                <a:latin typeface="Roboto" panose="02000000000000000000" pitchFamily="2" charset="0"/>
              </a:rPr>
            </a:br>
            <a:r>
              <a:rPr lang="en-GB" sz="1800" b="0" i="0" u="none" strike="noStrike" baseline="0" dirty="0">
                <a:solidFill>
                  <a:srgbClr val="494F57"/>
                </a:solidFill>
                <a:latin typeface="Roboto" panose="02000000000000000000" pitchFamily="2" charset="0"/>
              </a:rPr>
              <a:t>As there is no Europe-wide obligation to report the amount of textile collected from consumers or companies, meaning that a large percentage of the textile waste possibly ends up in regular bins. </a:t>
            </a:r>
            <a:endParaRPr lang="en-GB" sz="1800" b="0" i="0" u="none" strike="noStrike" baseline="0" dirty="0">
              <a:solidFill>
                <a:srgbClr val="000000"/>
              </a:solidFill>
              <a:latin typeface="Roboto" panose="02000000000000000000" pitchFamily="2" charset="0"/>
            </a:endParaRPr>
          </a:p>
        </p:txBody>
      </p:sp>
      <p:pic>
        <p:nvPicPr>
          <p:cNvPr id="2" name="Picture 1" descr="A blue flag with yellow stars and a green rectangle&#10;&#10;Description automatically generated">
            <a:extLst>
              <a:ext uri="{FF2B5EF4-FFF2-40B4-BE49-F238E27FC236}">
                <a16:creationId xmlns:a16="http://schemas.microsoft.com/office/drawing/2014/main" id="{896060CA-8025-D000-9FD6-E5F44C646A0A}"/>
              </a:ext>
            </a:extLst>
          </p:cNvPr>
          <p:cNvPicPr>
            <a:picLocks noChangeAspect="1"/>
          </p:cNvPicPr>
          <p:nvPr/>
        </p:nvPicPr>
        <p:blipFill>
          <a:blip r:embed="rId3"/>
          <a:stretch>
            <a:fillRect/>
          </a:stretch>
        </p:blipFill>
        <p:spPr>
          <a:xfrm>
            <a:off x="9441638" y="-65314"/>
            <a:ext cx="2750362" cy="987310"/>
          </a:xfrm>
          <a:prstGeom prst="rect">
            <a:avLst/>
          </a:prstGeom>
        </p:spPr>
      </p:pic>
      <p:pic>
        <p:nvPicPr>
          <p:cNvPr id="1030" name="Picture 6" descr="Toalla, Textil, Tela, Algodón, Color">
            <a:extLst>
              <a:ext uri="{FF2B5EF4-FFF2-40B4-BE49-F238E27FC236}">
                <a16:creationId xmlns:a16="http://schemas.microsoft.com/office/drawing/2014/main" id="{D4A8870C-06DA-B0F5-7785-C19FF5412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474" y="1968986"/>
            <a:ext cx="5239792" cy="349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0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latin typeface="Open Sans ExtraBold" panose="020B0606030504020204" pitchFamily="34" charset="0"/>
                <a:ea typeface="Open Sans ExtraBold" panose="020B0606030504020204" pitchFamily="34" charset="0"/>
                <a:cs typeface="Open Sans ExtraBold" panose="020B0606030504020204" pitchFamily="34" charset="0"/>
              </a:rPr>
              <a:t>Background</a:t>
            </a:r>
          </a:p>
        </p:txBody>
      </p:sp>
      <p:sp>
        <p:nvSpPr>
          <p:cNvPr id="23" name="Rectangle 22">
            <a:extLst>
              <a:ext uri="{FF2B5EF4-FFF2-40B4-BE49-F238E27FC236}">
                <a16:creationId xmlns:a16="http://schemas.microsoft.com/office/drawing/2014/main" id="{B56F6887-8E7F-E649-9141-82A3C283C130}"/>
              </a:ext>
            </a:extLst>
          </p:cNvPr>
          <p:cNvSpPr/>
          <p:nvPr/>
        </p:nvSpPr>
        <p:spPr>
          <a:xfrm>
            <a:off x="735785" y="2431930"/>
            <a:ext cx="5212161" cy="2092881"/>
          </a:xfrm>
          <a:prstGeom prst="rect">
            <a:avLst/>
          </a:prstGeom>
        </p:spPr>
        <p:txBody>
          <a:bodyPr wrap="square">
            <a:spAutoFit/>
          </a:bodyPr>
          <a:lstStyle/>
          <a:p>
            <a:pPr>
              <a:spcAft>
                <a:spcPts val="600"/>
              </a:spcAft>
            </a:pPr>
            <a:r>
              <a:rPr lang="en-GB" sz="2000" b="0" i="0" u="none" strike="noStrike" baseline="0" dirty="0">
                <a:solidFill>
                  <a:srgbClr val="494F57"/>
                </a:solidFill>
                <a:latin typeface="Roboto" panose="02000000000000000000" pitchFamily="2" charset="0"/>
              </a:rPr>
              <a:t>We need to ensure that circularity becomes the driver of the textile and fashion sector.  </a:t>
            </a:r>
          </a:p>
          <a:p>
            <a:pPr>
              <a:spcAft>
                <a:spcPts val="600"/>
              </a:spcAft>
            </a:pPr>
            <a:endParaRPr lang="en-GB" sz="2000" b="0" i="0" u="none" strike="noStrike" baseline="0" dirty="0">
              <a:solidFill>
                <a:srgbClr val="494F57"/>
              </a:solidFill>
              <a:latin typeface="Roboto" panose="02000000000000000000" pitchFamily="2" charset="0"/>
            </a:endParaRPr>
          </a:p>
          <a:p>
            <a:pPr>
              <a:spcAft>
                <a:spcPts val="600"/>
              </a:spcAft>
            </a:pPr>
            <a:r>
              <a:rPr lang="en-GB" sz="2000" dirty="0">
                <a:solidFill>
                  <a:srgbClr val="494F57"/>
                </a:solidFill>
                <a:latin typeface="Roboto" panose="02000000000000000000" pitchFamily="2" charset="0"/>
              </a:rPr>
              <a:t>I</a:t>
            </a:r>
            <a:r>
              <a:rPr lang="en-GB" sz="2000" b="0" i="0" u="none" strike="noStrike" baseline="0" dirty="0">
                <a:solidFill>
                  <a:srgbClr val="494F57"/>
                </a:solidFill>
                <a:latin typeface="Roboto" panose="02000000000000000000" pitchFamily="2" charset="0"/>
              </a:rPr>
              <a:t>t is essential that the different agents of the recycling value-chain cooperate – inspired and compelled by municipal policies.</a:t>
            </a:r>
            <a:endParaRPr lang="en-GB" sz="2000" b="0" i="0" u="none" strike="noStrike" baseline="0" dirty="0">
              <a:solidFill>
                <a:srgbClr val="000000"/>
              </a:solidFill>
              <a:latin typeface="Roboto" panose="02000000000000000000" pitchFamily="2" charset="0"/>
            </a:endParaRPr>
          </a:p>
        </p:txBody>
      </p:sp>
      <p:pic>
        <p:nvPicPr>
          <p:cNvPr id="2" name="Picture 1" descr="A blue flag with yellow stars and a green rectangle&#10;&#10;Description automatically generated">
            <a:extLst>
              <a:ext uri="{FF2B5EF4-FFF2-40B4-BE49-F238E27FC236}">
                <a16:creationId xmlns:a16="http://schemas.microsoft.com/office/drawing/2014/main" id="{896060CA-8025-D000-9FD6-E5F44C646A0A}"/>
              </a:ext>
            </a:extLst>
          </p:cNvPr>
          <p:cNvPicPr>
            <a:picLocks noChangeAspect="1"/>
          </p:cNvPicPr>
          <p:nvPr/>
        </p:nvPicPr>
        <p:blipFill>
          <a:blip r:embed="rId3"/>
          <a:stretch>
            <a:fillRect/>
          </a:stretch>
        </p:blipFill>
        <p:spPr>
          <a:xfrm>
            <a:off x="9441638" y="-65314"/>
            <a:ext cx="2750362" cy="987310"/>
          </a:xfrm>
          <a:prstGeom prst="rect">
            <a:avLst/>
          </a:prstGeom>
        </p:spPr>
      </p:pic>
      <p:pic>
        <p:nvPicPr>
          <p:cNvPr id="1030" name="Picture 6" descr="Toalla, Textil, Tela, Algodón, Color">
            <a:extLst>
              <a:ext uri="{FF2B5EF4-FFF2-40B4-BE49-F238E27FC236}">
                <a16:creationId xmlns:a16="http://schemas.microsoft.com/office/drawing/2014/main" id="{D4A8870C-06DA-B0F5-7785-C19FF5412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474" y="1968986"/>
            <a:ext cx="5239792" cy="349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C2FC50-1E8F-00F9-228A-96C75356E7FA}"/>
              </a:ext>
            </a:extLst>
          </p:cNvPr>
          <p:cNvSpPr>
            <a:spLocks noGrp="1"/>
          </p:cNvSpPr>
          <p:nvPr>
            <p:ph type="title"/>
          </p:nvPr>
        </p:nvSpPr>
        <p:spPr>
          <a:xfrm>
            <a:off x="763555" y="29223"/>
            <a:ext cx="10515600" cy="1325563"/>
          </a:xfrm>
        </p:spPr>
        <p:txBody>
          <a:bodyPr/>
          <a:lstStyle/>
          <a:p>
            <a:r>
              <a:rPr lang="en-GB"/>
              <a:t>Project relevance</a:t>
            </a:r>
          </a:p>
        </p:txBody>
      </p:sp>
      <p:sp>
        <p:nvSpPr>
          <p:cNvPr id="4" name="QuadreDeText 11">
            <a:extLst>
              <a:ext uri="{FF2B5EF4-FFF2-40B4-BE49-F238E27FC236}">
                <a16:creationId xmlns:a16="http://schemas.microsoft.com/office/drawing/2014/main" id="{196C4991-3525-EF78-1348-D0AE3DC365C2}"/>
              </a:ext>
            </a:extLst>
          </p:cNvPr>
          <p:cNvSpPr txBox="1">
            <a:spLocks noGrp="1"/>
          </p:cNvSpPr>
          <p:nvPr>
            <p:ph idx="1"/>
          </p:nvPr>
        </p:nvSpPr>
        <p:spPr>
          <a:xfrm>
            <a:off x="3972533" y="1384006"/>
            <a:ext cx="6707155" cy="2471446"/>
          </a:xfrm>
          <a:prstGeom prst="rect">
            <a:avLst/>
          </a:prstGeom>
          <a:noFill/>
        </p:spPr>
        <p:txBody>
          <a:bodyPr wrap="square">
            <a:spAutoFit/>
          </a:bodyPr>
          <a:lstStyle/>
          <a:p>
            <a:pPr marL="0" indent="0" algn="ctr">
              <a:buNone/>
            </a:pPr>
            <a:r>
              <a:rPr lang="en-GB" sz="1600"/>
              <a:t>New obligations </a:t>
            </a:r>
            <a:r>
              <a:rPr lang="en-GB" sz="1600" b="0"/>
              <a:t>for European municipalities related to the separate collection and management of textile waste from 1</a:t>
            </a:r>
            <a:r>
              <a:rPr lang="en-GB" sz="1600" b="0" baseline="30000"/>
              <a:t>st</a:t>
            </a:r>
            <a:r>
              <a:rPr lang="en-GB" sz="1600" b="0"/>
              <a:t> January 2025:</a:t>
            </a:r>
          </a:p>
          <a:p>
            <a:pPr algn="ctr"/>
            <a:r>
              <a:rPr lang="en-GB" sz="1600">
                <a:effectLst/>
                <a:latin typeface="Segoe UI" panose="020B0502040204020203" pitchFamily="34" charset="0"/>
              </a:rPr>
              <a:t>Revision of the Waste Framework Directive</a:t>
            </a:r>
            <a:r>
              <a:rPr lang="en-GB" sz="1600" b="0">
                <a:effectLst/>
                <a:latin typeface="Segoe UI" panose="020B0502040204020203" pitchFamily="34" charset="0"/>
              </a:rPr>
              <a:t>. Requires EU countries to establish systems for the separate collection of textile waste </a:t>
            </a:r>
          </a:p>
          <a:p>
            <a:pPr algn="ctr"/>
            <a:r>
              <a:rPr lang="en-GB" sz="1600">
                <a:effectLst/>
                <a:latin typeface="Segoe UI" panose="020B0502040204020203" pitchFamily="34" charset="0"/>
              </a:rPr>
              <a:t>EU strategy for sustainable textiles</a:t>
            </a:r>
            <a:r>
              <a:rPr lang="en-GB" sz="1600" b="0">
                <a:effectLst/>
                <a:latin typeface="Segoe UI" panose="020B0502040204020203" pitchFamily="34" charset="0"/>
              </a:rPr>
              <a:t>, textiles placed on the EU market would need to last longer and be easier to repair and with an extended lifetime </a:t>
            </a:r>
          </a:p>
          <a:p>
            <a:pPr algn="ctr"/>
            <a:r>
              <a:rPr lang="en-GB" sz="1600">
                <a:effectLst/>
                <a:latin typeface="Segoe UI" panose="020B0502040204020203" pitchFamily="34" charset="0"/>
              </a:rPr>
              <a:t>EU Eco-design regulation</a:t>
            </a:r>
            <a:r>
              <a:rPr lang="en-GB" sz="1600" b="0">
                <a:effectLst/>
                <a:latin typeface="Segoe UI" panose="020B0502040204020203" pitchFamily="34" charset="0"/>
              </a:rPr>
              <a:t>. To a </a:t>
            </a:r>
            <a:r>
              <a:rPr lang="en-GB" sz="1600" b="0">
                <a:latin typeface="Segoe UI" panose="020B0502040204020203" pitchFamily="34" charset="0"/>
              </a:rPr>
              <a:t>great extent, a</a:t>
            </a:r>
            <a:r>
              <a:rPr lang="en-GB" sz="1600" b="0">
                <a:effectLst/>
                <a:latin typeface="Segoe UI" panose="020B0502040204020203" pitchFamily="34" charset="0"/>
              </a:rPr>
              <a:t>ll textiles placed on the EU market must be made from recycled fibres</a:t>
            </a:r>
            <a:r>
              <a:rPr lang="en-GB" sz="1600">
                <a:effectLst/>
                <a:latin typeface="Segoe UI" panose="020B0502040204020203" pitchFamily="34" charset="0"/>
              </a:rPr>
              <a:t>.</a:t>
            </a:r>
            <a:endParaRPr lang="ca-ES" sz="1800"/>
          </a:p>
        </p:txBody>
      </p:sp>
      <p:pic>
        <p:nvPicPr>
          <p:cNvPr id="5" name="Gràfic 2" descr="Siren with solid fill">
            <a:extLst>
              <a:ext uri="{FF2B5EF4-FFF2-40B4-BE49-F238E27FC236}">
                <a16:creationId xmlns:a16="http://schemas.microsoft.com/office/drawing/2014/main" id="{6AC60DA2-9FFF-EB86-5EB8-737A0EA7DD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1651" y="2102442"/>
            <a:ext cx="1098645" cy="1098645"/>
          </a:xfrm>
          <a:prstGeom prst="rect">
            <a:avLst/>
          </a:prstGeom>
        </p:spPr>
      </p:pic>
      <p:pic>
        <p:nvPicPr>
          <p:cNvPr id="6" name="Picture 5" descr="A blue flag with yellow stars and a green rectangle&#10;&#10;Description automatically generated">
            <a:extLst>
              <a:ext uri="{FF2B5EF4-FFF2-40B4-BE49-F238E27FC236}">
                <a16:creationId xmlns:a16="http://schemas.microsoft.com/office/drawing/2014/main" id="{B32DB893-C6FF-78CD-4CA2-DAC59EB4A802}"/>
              </a:ext>
            </a:extLst>
          </p:cNvPr>
          <p:cNvPicPr>
            <a:picLocks noChangeAspect="1"/>
          </p:cNvPicPr>
          <p:nvPr/>
        </p:nvPicPr>
        <p:blipFill>
          <a:blip r:embed="rId4"/>
          <a:stretch>
            <a:fillRect/>
          </a:stretch>
        </p:blipFill>
        <p:spPr>
          <a:xfrm>
            <a:off x="9441638" y="3"/>
            <a:ext cx="2750362" cy="987310"/>
          </a:xfrm>
          <a:prstGeom prst="rect">
            <a:avLst/>
          </a:prstGeom>
        </p:spPr>
      </p:pic>
      <p:sp>
        <p:nvSpPr>
          <p:cNvPr id="7" name="QuadreDeText 13">
            <a:extLst>
              <a:ext uri="{FF2B5EF4-FFF2-40B4-BE49-F238E27FC236}">
                <a16:creationId xmlns:a16="http://schemas.microsoft.com/office/drawing/2014/main" id="{F9B48F07-6F3F-E1AC-3362-E30ACE282D76}"/>
              </a:ext>
            </a:extLst>
          </p:cNvPr>
          <p:cNvSpPr txBox="1"/>
          <p:nvPr/>
        </p:nvSpPr>
        <p:spPr>
          <a:xfrm>
            <a:off x="4156092" y="5084907"/>
            <a:ext cx="6523595" cy="584775"/>
          </a:xfrm>
          <a:prstGeom prst="rect">
            <a:avLst/>
          </a:prstGeom>
          <a:noFill/>
        </p:spPr>
        <p:txBody>
          <a:bodyPr wrap="square">
            <a:spAutoFit/>
          </a:bodyPr>
          <a:lstStyle/>
          <a:p>
            <a:pPr algn="ctr"/>
            <a:r>
              <a:rPr lang="en-GB" sz="1600">
                <a:latin typeface="Segoe UI" panose="020B0502040204020203" pitchFamily="34" charset="0"/>
                <a:cs typeface="Segoe UI" panose="020B0502040204020203" pitchFamily="34" charset="0"/>
              </a:rPr>
              <a:t>A project to </a:t>
            </a:r>
            <a:r>
              <a:rPr lang="en-GB" sz="1600" b="1">
                <a:latin typeface="Segoe UI" panose="020B0502040204020203" pitchFamily="34" charset="0"/>
                <a:cs typeface="Segoe UI" panose="020B0502040204020203" pitchFamily="34" charset="0"/>
              </a:rPr>
              <a:t>build capacities </a:t>
            </a:r>
            <a:r>
              <a:rPr lang="en-GB" sz="1600">
                <a:latin typeface="Segoe UI" panose="020B0502040204020203" pitchFamily="34" charset="0"/>
                <a:cs typeface="Segoe UI" panose="020B0502040204020203" pitchFamily="34" charset="0"/>
              </a:rPr>
              <a:t>in the municipalities based on </a:t>
            </a:r>
            <a:r>
              <a:rPr lang="en-GB" sz="1600" b="1">
                <a:latin typeface="Segoe UI" panose="020B0502040204020203" pitchFamily="34" charset="0"/>
                <a:cs typeface="Segoe UI" panose="020B0502040204020203" pitchFamily="34" charset="0"/>
              </a:rPr>
              <a:t>exchange of experiences and transferring of best practices</a:t>
            </a:r>
            <a:endParaRPr lang="ca-ES" sz="1600" b="1">
              <a:latin typeface="Segoe UI" panose="020B0502040204020203" pitchFamily="34" charset="0"/>
              <a:cs typeface="Segoe UI" panose="020B0502040204020203" pitchFamily="34" charset="0"/>
            </a:endParaRPr>
          </a:p>
        </p:txBody>
      </p:sp>
      <p:pic>
        <p:nvPicPr>
          <p:cNvPr id="8" name="Gràfic 6" descr="Lights On with solid fill">
            <a:extLst>
              <a:ext uri="{FF2B5EF4-FFF2-40B4-BE49-F238E27FC236}">
                <a16:creationId xmlns:a16="http://schemas.microsoft.com/office/drawing/2014/main" id="{E779E827-F65F-2D34-0BED-4B12B99172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4324" y="5120359"/>
            <a:ext cx="1098645" cy="1098645"/>
          </a:xfrm>
          <a:prstGeom prst="rect">
            <a:avLst/>
          </a:prstGeom>
        </p:spPr>
      </p:pic>
      <p:sp>
        <p:nvSpPr>
          <p:cNvPr id="9" name="QuadreDeText 13">
            <a:extLst>
              <a:ext uri="{FF2B5EF4-FFF2-40B4-BE49-F238E27FC236}">
                <a16:creationId xmlns:a16="http://schemas.microsoft.com/office/drawing/2014/main" id="{7252DAA5-D0B4-65E8-7587-7391DF8D0454}"/>
              </a:ext>
            </a:extLst>
          </p:cNvPr>
          <p:cNvSpPr txBox="1"/>
          <p:nvPr/>
        </p:nvSpPr>
        <p:spPr>
          <a:xfrm>
            <a:off x="343875" y="4786924"/>
            <a:ext cx="3779545" cy="400110"/>
          </a:xfrm>
          <a:prstGeom prst="rect">
            <a:avLst/>
          </a:prstGeom>
          <a:noFill/>
        </p:spPr>
        <p:txBody>
          <a:bodyPr wrap="square">
            <a:spAutoFit/>
          </a:bodyPr>
          <a:lstStyle/>
          <a:p>
            <a:pPr algn="ctr"/>
            <a:r>
              <a:rPr lang="en-GB" sz="2000" b="1">
                <a:solidFill>
                  <a:schemeClr val="accent2"/>
                </a:solidFill>
                <a:latin typeface="Segoe UI" panose="020B0502040204020203" pitchFamily="34" charset="0"/>
                <a:cs typeface="Segoe UI" panose="020B0502040204020203" pitchFamily="34" charset="0"/>
              </a:rPr>
              <a:t>New solutions</a:t>
            </a:r>
            <a:endParaRPr lang="ca-ES" sz="2000" b="1">
              <a:solidFill>
                <a:schemeClr val="accent2"/>
              </a:solidFill>
              <a:latin typeface="Segoe UI" panose="020B0502040204020203" pitchFamily="34" charset="0"/>
              <a:cs typeface="Segoe UI" panose="020B0502040204020203" pitchFamily="34" charset="0"/>
            </a:endParaRPr>
          </a:p>
        </p:txBody>
      </p:sp>
      <p:sp>
        <p:nvSpPr>
          <p:cNvPr id="10" name="QuadreDeText 13">
            <a:extLst>
              <a:ext uri="{FF2B5EF4-FFF2-40B4-BE49-F238E27FC236}">
                <a16:creationId xmlns:a16="http://schemas.microsoft.com/office/drawing/2014/main" id="{8697848E-9586-4E0F-AE8B-8A700F44AD0A}"/>
              </a:ext>
            </a:extLst>
          </p:cNvPr>
          <p:cNvSpPr txBox="1"/>
          <p:nvPr/>
        </p:nvSpPr>
        <p:spPr>
          <a:xfrm>
            <a:off x="381200" y="1609786"/>
            <a:ext cx="3779545" cy="400110"/>
          </a:xfrm>
          <a:prstGeom prst="rect">
            <a:avLst/>
          </a:prstGeom>
          <a:noFill/>
        </p:spPr>
        <p:txBody>
          <a:bodyPr wrap="square">
            <a:spAutoFit/>
          </a:bodyPr>
          <a:lstStyle/>
          <a:p>
            <a:pPr algn="ctr"/>
            <a:r>
              <a:rPr lang="en-GB" sz="2000" b="1">
                <a:solidFill>
                  <a:schemeClr val="accent2"/>
                </a:solidFill>
                <a:latin typeface="Segoe UI" panose="020B0502040204020203" pitchFamily="34" charset="0"/>
                <a:cs typeface="Segoe UI" panose="020B0502040204020203" pitchFamily="34" charset="0"/>
              </a:rPr>
              <a:t>New challenges</a:t>
            </a:r>
            <a:endParaRPr lang="ca-ES" sz="2000" b="1">
              <a:solidFill>
                <a:schemeClr val="accent2"/>
              </a:solidFill>
              <a:latin typeface="Segoe UI" panose="020B0502040204020203" pitchFamily="34" charset="0"/>
              <a:cs typeface="Segoe UI" panose="020B0502040204020203" pitchFamily="34" charset="0"/>
            </a:endParaRPr>
          </a:p>
        </p:txBody>
      </p:sp>
      <p:sp>
        <p:nvSpPr>
          <p:cNvPr id="11" name="Arrow: Down 10">
            <a:extLst>
              <a:ext uri="{FF2B5EF4-FFF2-40B4-BE49-F238E27FC236}">
                <a16:creationId xmlns:a16="http://schemas.microsoft.com/office/drawing/2014/main" id="{D0C7FA37-1BB1-600C-954C-B263C7348056}"/>
              </a:ext>
            </a:extLst>
          </p:cNvPr>
          <p:cNvSpPr/>
          <p:nvPr/>
        </p:nvSpPr>
        <p:spPr>
          <a:xfrm>
            <a:off x="2136145" y="3721803"/>
            <a:ext cx="269654" cy="584775"/>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 Brace 11">
            <a:extLst>
              <a:ext uri="{FF2B5EF4-FFF2-40B4-BE49-F238E27FC236}">
                <a16:creationId xmlns:a16="http://schemas.microsoft.com/office/drawing/2014/main" id="{D1213B31-3D23-C076-B870-7B3407048191}"/>
              </a:ext>
            </a:extLst>
          </p:cNvPr>
          <p:cNvSpPr/>
          <p:nvPr/>
        </p:nvSpPr>
        <p:spPr>
          <a:xfrm>
            <a:off x="3546566" y="1354786"/>
            <a:ext cx="269654" cy="2471446"/>
          </a:xfrm>
          <a:prstGeom prst="leftBrace">
            <a:avLst/>
          </a:prstGeom>
          <a:no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Left Brace 12">
            <a:extLst>
              <a:ext uri="{FF2B5EF4-FFF2-40B4-BE49-F238E27FC236}">
                <a16:creationId xmlns:a16="http://schemas.microsoft.com/office/drawing/2014/main" id="{A8182A2D-83D6-3545-6A47-27A8052472E9}"/>
              </a:ext>
            </a:extLst>
          </p:cNvPr>
          <p:cNvSpPr/>
          <p:nvPr/>
        </p:nvSpPr>
        <p:spPr>
          <a:xfrm>
            <a:off x="3546566" y="4731500"/>
            <a:ext cx="269654" cy="1291590"/>
          </a:xfrm>
          <a:prstGeom prst="leftBrace">
            <a:avLst/>
          </a:prstGeom>
          <a:no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96771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6DD7D-0F4B-C6FC-A2D4-087B8297F8D4}"/>
              </a:ext>
            </a:extLst>
          </p:cNvPr>
          <p:cNvSpPr>
            <a:spLocks noGrp="1"/>
          </p:cNvSpPr>
          <p:nvPr>
            <p:ph type="title"/>
          </p:nvPr>
        </p:nvSpPr>
        <p:spPr>
          <a:xfrm>
            <a:off x="838202" y="284071"/>
            <a:ext cx="10515600" cy="791871"/>
          </a:xfrm>
        </p:spPr>
        <p:txBody>
          <a:bodyPr/>
          <a:lstStyle/>
          <a:p>
            <a:r>
              <a:rPr lang="en-GB"/>
              <a:t>Objectives</a:t>
            </a:r>
          </a:p>
        </p:txBody>
      </p:sp>
      <p:sp>
        <p:nvSpPr>
          <p:cNvPr id="4" name="Content Placeholder 3">
            <a:extLst>
              <a:ext uri="{FF2B5EF4-FFF2-40B4-BE49-F238E27FC236}">
                <a16:creationId xmlns:a16="http://schemas.microsoft.com/office/drawing/2014/main" id="{F7AB03E0-61E7-E622-EDD0-DBDC37B8931C}"/>
              </a:ext>
            </a:extLst>
          </p:cNvPr>
          <p:cNvSpPr>
            <a:spLocks noGrp="1"/>
          </p:cNvSpPr>
          <p:nvPr>
            <p:ph idx="1"/>
          </p:nvPr>
        </p:nvSpPr>
        <p:spPr>
          <a:xfrm>
            <a:off x="838202" y="2750865"/>
            <a:ext cx="10515601" cy="1439368"/>
          </a:xfrm>
          <a:prstGeom prst="rect">
            <a:avLst/>
          </a:prstGeom>
        </p:spPr>
        <p:txBody>
          <a:bodyPr wrap="square">
            <a:spAutoFit/>
          </a:bodyPr>
          <a:lstStyle/>
          <a:p>
            <a:r>
              <a:rPr lang="en-US" sz="2800" b="1" dirty="0">
                <a:solidFill>
                  <a:srgbClr val="95C11F"/>
                </a:solidFill>
                <a:latin typeface="Open Sans ExtraBold" panose="020B0606030504020204" pitchFamily="34" charset="0"/>
                <a:ea typeface="Open Sans ExtraBold" panose="020B0606030504020204" pitchFamily="34" charset="0"/>
                <a:cs typeface="Open Sans ExtraBold" panose="020B0606030504020204" pitchFamily="34" charset="0"/>
              </a:rPr>
              <a:t>Overall objective</a:t>
            </a:r>
            <a:endParaRPr lang="en-GB" sz="1800" b="0" i="0" u="none" strike="noStrike" baseline="0" dirty="0">
              <a:solidFill>
                <a:srgbClr val="000000"/>
              </a:solidFill>
              <a:latin typeface="Roboto" panose="02000000000000000000" pitchFamily="2" charset="0"/>
            </a:endParaRPr>
          </a:p>
          <a:p>
            <a:pPr>
              <a:lnSpc>
                <a:spcPct val="100000"/>
              </a:lnSpc>
            </a:pPr>
            <a:r>
              <a:rPr lang="en-GB" sz="1800" b="0" i="0" u="none" strike="noStrike" baseline="0" dirty="0">
                <a:solidFill>
                  <a:srgbClr val="494F57"/>
                </a:solidFill>
                <a:latin typeface="Roboto" panose="02000000000000000000" pitchFamily="2" charset="0"/>
              </a:rPr>
              <a:t>The project aims to </a:t>
            </a:r>
            <a:r>
              <a:rPr lang="en-GB" sz="1800" i="0" u="none" strike="noStrike" baseline="0" dirty="0">
                <a:solidFill>
                  <a:srgbClr val="494F57"/>
                </a:solidFill>
                <a:latin typeface="Roboto" panose="02000000000000000000" pitchFamily="2" charset="0"/>
              </a:rPr>
              <a:t>improve the policy instruments </a:t>
            </a:r>
            <a:r>
              <a:rPr lang="en-GB" sz="1800" b="0" i="0" u="none" strike="noStrike" baseline="0" dirty="0">
                <a:solidFill>
                  <a:srgbClr val="494F57"/>
                </a:solidFill>
                <a:latin typeface="Roboto" panose="02000000000000000000" pitchFamily="2" charset="0"/>
              </a:rPr>
              <a:t>from European municipalities. By including and </a:t>
            </a:r>
            <a:r>
              <a:rPr lang="en-GB" sz="1800" i="0" u="none" strike="noStrike" baseline="0" dirty="0">
                <a:solidFill>
                  <a:srgbClr val="494F57"/>
                </a:solidFill>
                <a:latin typeface="Roboto" panose="02000000000000000000" pitchFamily="2" charset="0"/>
              </a:rPr>
              <a:t>reinforcing circularity in the management of textile waste</a:t>
            </a:r>
            <a:r>
              <a:rPr lang="en-GB" sz="1800" b="0" i="0" u="none" strike="noStrike" baseline="0" dirty="0">
                <a:solidFill>
                  <a:srgbClr val="494F57"/>
                </a:solidFill>
                <a:latin typeface="Roboto" panose="02000000000000000000" pitchFamily="2" charset="0"/>
              </a:rPr>
              <a:t>. And by adapting and aligning them to the requirements set by the new </a:t>
            </a:r>
            <a:r>
              <a:rPr lang="en-GB" sz="1800" i="0" u="none" strike="noStrike" baseline="0" dirty="0">
                <a:solidFill>
                  <a:srgbClr val="494F57"/>
                </a:solidFill>
                <a:latin typeface="Roboto" panose="02000000000000000000" pitchFamily="2" charset="0"/>
              </a:rPr>
              <a:t>EU regulations</a:t>
            </a:r>
            <a:r>
              <a:rPr lang="en-GB" sz="1800" b="0" i="0" u="none" strike="noStrike" baseline="0" dirty="0">
                <a:solidFill>
                  <a:srgbClr val="494F57"/>
                </a:solidFill>
                <a:latin typeface="Roboto" panose="02000000000000000000" pitchFamily="2" charset="0"/>
              </a:rPr>
              <a:t>. </a:t>
            </a:r>
          </a:p>
        </p:txBody>
      </p:sp>
      <p:pic>
        <p:nvPicPr>
          <p:cNvPr id="6" name="Picture 5" descr="A blue flag with yellow stars and a green rectangle&#10;&#10;Description automatically generated">
            <a:extLst>
              <a:ext uri="{FF2B5EF4-FFF2-40B4-BE49-F238E27FC236}">
                <a16:creationId xmlns:a16="http://schemas.microsoft.com/office/drawing/2014/main" id="{B0BCDD96-1104-4DF7-F9B1-CA5E628EC332}"/>
              </a:ext>
            </a:extLst>
          </p:cNvPr>
          <p:cNvPicPr>
            <a:picLocks noChangeAspect="1"/>
          </p:cNvPicPr>
          <p:nvPr/>
        </p:nvPicPr>
        <p:blipFill>
          <a:blip r:embed="rId2"/>
          <a:stretch>
            <a:fillRect/>
          </a:stretch>
        </p:blipFill>
        <p:spPr>
          <a:xfrm>
            <a:off x="9441638" y="0"/>
            <a:ext cx="2750362" cy="987310"/>
          </a:xfrm>
          <a:prstGeom prst="rect">
            <a:avLst/>
          </a:prstGeom>
        </p:spPr>
      </p:pic>
    </p:spTree>
    <p:extLst>
      <p:ext uri="{BB962C8B-B14F-4D97-AF65-F5344CB8AC3E}">
        <p14:creationId xmlns:p14="http://schemas.microsoft.com/office/powerpoint/2010/main" val="414263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6DD7D-0F4B-C6FC-A2D4-087B8297F8D4}"/>
              </a:ext>
            </a:extLst>
          </p:cNvPr>
          <p:cNvSpPr>
            <a:spLocks noGrp="1"/>
          </p:cNvSpPr>
          <p:nvPr>
            <p:ph type="title"/>
          </p:nvPr>
        </p:nvSpPr>
        <p:spPr>
          <a:xfrm>
            <a:off x="838202" y="284071"/>
            <a:ext cx="10515600" cy="791871"/>
          </a:xfrm>
        </p:spPr>
        <p:txBody>
          <a:bodyPr/>
          <a:lstStyle/>
          <a:p>
            <a:r>
              <a:rPr lang="en-GB"/>
              <a:t>Objectives</a:t>
            </a:r>
          </a:p>
        </p:txBody>
      </p:sp>
      <p:sp>
        <p:nvSpPr>
          <p:cNvPr id="5" name="Content Placeholder 3">
            <a:extLst>
              <a:ext uri="{FF2B5EF4-FFF2-40B4-BE49-F238E27FC236}">
                <a16:creationId xmlns:a16="http://schemas.microsoft.com/office/drawing/2014/main" id="{C8549D57-391F-325F-3077-0EF1B83BF3D1}"/>
              </a:ext>
            </a:extLst>
          </p:cNvPr>
          <p:cNvSpPr txBox="1">
            <a:spLocks/>
          </p:cNvSpPr>
          <p:nvPr/>
        </p:nvSpPr>
        <p:spPr>
          <a:xfrm>
            <a:off x="838200" y="1999378"/>
            <a:ext cx="10515600" cy="312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Extra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rgbClr val="95C11F"/>
                </a:solidFill>
                <a:ea typeface="Open Sans" panose="020B0606030504020204" pitchFamily="34" charset="0"/>
                <a:cs typeface="Open Sans" panose="020B0606030504020204" pitchFamily="34" charset="0"/>
              </a:rPr>
              <a:t>Specific objectives</a:t>
            </a:r>
            <a:endParaRPr lang="en-GB" sz="1800" b="0" i="0" u="none" strike="noStrike" baseline="0" dirty="0">
              <a:solidFill>
                <a:srgbClr val="000000"/>
              </a:solidFill>
              <a:latin typeface="Roboto" panose="02000000000000000000" pitchFamily="2" charset="0"/>
            </a:endParaRPr>
          </a:p>
          <a:p>
            <a:pPr>
              <a:lnSpc>
                <a:spcPct val="100000"/>
              </a:lnSpc>
            </a:pPr>
            <a:r>
              <a:rPr lang="en-GB" sz="1800" b="0" i="0" u="none" strike="noStrike" baseline="0" dirty="0">
                <a:solidFill>
                  <a:srgbClr val="494F57"/>
                </a:solidFill>
                <a:latin typeface="Roboto" panose="02000000000000000000" pitchFamily="2" charset="0"/>
              </a:rPr>
              <a:t>Promote interregional exchange of experience: facilitate the sharing of knowledge and experiences among partners, including public policy makers, practitioners, and stakeholders from the textile industry, creating opportunities for mutual learning, joint policy development, and improvement.</a:t>
            </a:r>
          </a:p>
          <a:p>
            <a:pPr>
              <a:lnSpc>
                <a:spcPct val="100000"/>
              </a:lnSpc>
            </a:pPr>
            <a:r>
              <a:rPr lang="en-GB" sz="1800" b="0" i="0" u="none" strike="noStrike" baseline="0" dirty="0">
                <a:solidFill>
                  <a:srgbClr val="494F57"/>
                </a:solidFill>
                <a:latin typeface="Roboto" panose="02000000000000000000" pitchFamily="2" charset="0"/>
              </a:rPr>
              <a:t>Engage in interregional capacity building: enhance the capabilities of participating municipalities in integrating best practices for circularity in the prevention, collection, sorting and valorisation of textile waste.</a:t>
            </a:r>
          </a:p>
          <a:p>
            <a:pPr>
              <a:lnSpc>
                <a:spcPct val="100000"/>
              </a:lnSpc>
            </a:pPr>
            <a:r>
              <a:rPr lang="en-GB" sz="1800" b="0" i="0" u="none" strike="noStrike" baseline="0" dirty="0">
                <a:solidFill>
                  <a:srgbClr val="494F57"/>
                </a:solidFill>
                <a:latin typeface="Roboto" panose="02000000000000000000" pitchFamily="2" charset="0"/>
              </a:rPr>
              <a:t>Monitor and evaluate the impact of municipal policy improvements: assess the effectiveness of the implemented changes on the targeted policy instruments. </a:t>
            </a:r>
            <a:endParaRPr lang="en-GB" sz="1800" b="0" dirty="0">
              <a:solidFill>
                <a:srgbClr val="494F57"/>
              </a:solidFill>
              <a:latin typeface="Roboto" panose="02000000000000000000" pitchFamily="2" charset="0"/>
            </a:endParaRPr>
          </a:p>
        </p:txBody>
      </p:sp>
      <p:pic>
        <p:nvPicPr>
          <p:cNvPr id="6" name="Picture 5" descr="A blue flag with yellow stars and a green rectangle&#10;&#10;Description automatically generated">
            <a:extLst>
              <a:ext uri="{FF2B5EF4-FFF2-40B4-BE49-F238E27FC236}">
                <a16:creationId xmlns:a16="http://schemas.microsoft.com/office/drawing/2014/main" id="{B0BCDD96-1104-4DF7-F9B1-CA5E628EC332}"/>
              </a:ext>
            </a:extLst>
          </p:cNvPr>
          <p:cNvPicPr>
            <a:picLocks noChangeAspect="1"/>
          </p:cNvPicPr>
          <p:nvPr/>
        </p:nvPicPr>
        <p:blipFill>
          <a:blip r:embed="rId2"/>
          <a:stretch>
            <a:fillRect/>
          </a:stretch>
        </p:blipFill>
        <p:spPr>
          <a:xfrm>
            <a:off x="9441638" y="0"/>
            <a:ext cx="2750362" cy="987310"/>
          </a:xfrm>
          <a:prstGeom prst="rect">
            <a:avLst/>
          </a:prstGeom>
        </p:spPr>
      </p:pic>
    </p:spTree>
    <p:extLst>
      <p:ext uri="{BB962C8B-B14F-4D97-AF65-F5344CB8AC3E}">
        <p14:creationId xmlns:p14="http://schemas.microsoft.com/office/powerpoint/2010/main" val="2727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6DD7D-0F4B-C6FC-A2D4-087B8297F8D4}"/>
              </a:ext>
            </a:extLst>
          </p:cNvPr>
          <p:cNvSpPr>
            <a:spLocks noGrp="1"/>
          </p:cNvSpPr>
          <p:nvPr>
            <p:ph type="title"/>
          </p:nvPr>
        </p:nvSpPr>
        <p:spPr>
          <a:xfrm>
            <a:off x="838202" y="284071"/>
            <a:ext cx="10515600" cy="791871"/>
          </a:xfrm>
        </p:spPr>
        <p:txBody>
          <a:bodyPr/>
          <a:lstStyle/>
          <a:p>
            <a:r>
              <a:rPr lang="en-GB" dirty="0"/>
              <a:t>Key indicators</a:t>
            </a:r>
          </a:p>
        </p:txBody>
      </p:sp>
      <p:sp>
        <p:nvSpPr>
          <p:cNvPr id="4" name="Content Placeholder 3">
            <a:extLst>
              <a:ext uri="{FF2B5EF4-FFF2-40B4-BE49-F238E27FC236}">
                <a16:creationId xmlns:a16="http://schemas.microsoft.com/office/drawing/2014/main" id="{F7AB03E0-61E7-E622-EDD0-DBDC37B8931C}"/>
              </a:ext>
            </a:extLst>
          </p:cNvPr>
          <p:cNvSpPr>
            <a:spLocks noGrp="1"/>
          </p:cNvSpPr>
          <p:nvPr>
            <p:ph idx="1"/>
          </p:nvPr>
        </p:nvSpPr>
        <p:spPr>
          <a:xfrm>
            <a:off x="953816" y="2064207"/>
            <a:ext cx="6284977" cy="2901307"/>
          </a:xfrm>
          <a:prstGeom prst="rect">
            <a:avLst/>
          </a:prstGeom>
        </p:spPr>
        <p:txBody>
          <a:bodyPr wrap="square">
            <a:spAutoFit/>
          </a:bodyPr>
          <a:lstStyle/>
          <a:p>
            <a:r>
              <a:rPr lang="ca-ES" sz="1800" b="0" dirty="0" err="1">
                <a:solidFill>
                  <a:srgbClr val="494F57"/>
                </a:solidFill>
                <a:latin typeface="Roboto" panose="02000000000000000000" pitchFamily="2" charset="0"/>
              </a:rPr>
              <a:t>Organisations</a:t>
            </a:r>
            <a:r>
              <a:rPr lang="ca-ES" sz="1800" b="0" dirty="0">
                <a:solidFill>
                  <a:srgbClr val="494F57"/>
                </a:solidFill>
                <a:latin typeface="Roboto" panose="02000000000000000000" pitchFamily="2" charset="0"/>
              </a:rPr>
              <a:t> </a:t>
            </a:r>
            <a:r>
              <a:rPr lang="ca-ES" sz="1800" b="0" dirty="0" err="1">
                <a:solidFill>
                  <a:srgbClr val="494F57"/>
                </a:solidFill>
                <a:latin typeface="Roboto" panose="02000000000000000000" pitchFamily="2" charset="0"/>
              </a:rPr>
              <a:t>cooperating</a:t>
            </a:r>
            <a:r>
              <a:rPr lang="ca-ES" sz="1800" b="0" dirty="0">
                <a:solidFill>
                  <a:srgbClr val="494F57"/>
                </a:solidFill>
                <a:latin typeface="Roboto" panose="02000000000000000000" pitchFamily="2" charset="0"/>
              </a:rPr>
              <a:t> </a:t>
            </a:r>
            <a:r>
              <a:rPr lang="ca-ES" sz="1800" b="0" dirty="0" err="1">
                <a:solidFill>
                  <a:srgbClr val="494F57"/>
                </a:solidFill>
                <a:latin typeface="Roboto" panose="02000000000000000000" pitchFamily="2" charset="0"/>
              </a:rPr>
              <a:t>accross</a:t>
            </a:r>
            <a:r>
              <a:rPr lang="ca-ES" sz="1800" b="0" dirty="0">
                <a:solidFill>
                  <a:srgbClr val="494F57"/>
                </a:solidFill>
                <a:latin typeface="Roboto" panose="02000000000000000000" pitchFamily="2" charset="0"/>
              </a:rPr>
              <a:t> borders: </a:t>
            </a:r>
            <a:r>
              <a:rPr lang="ca-ES" sz="1800" dirty="0">
                <a:solidFill>
                  <a:srgbClr val="494F57"/>
                </a:solidFill>
                <a:latin typeface="Roboto" panose="02000000000000000000" pitchFamily="2" charset="0"/>
              </a:rPr>
              <a:t>66</a:t>
            </a:r>
          </a:p>
          <a:p>
            <a:endParaRPr lang="ca-ES" sz="1800" b="0" dirty="0">
              <a:solidFill>
                <a:srgbClr val="494F57"/>
              </a:solidFill>
              <a:latin typeface="Roboto" panose="02000000000000000000" pitchFamily="2" charset="0"/>
            </a:endParaRPr>
          </a:p>
          <a:p>
            <a:r>
              <a:rPr lang="ca-ES" sz="1800" b="0" dirty="0" err="1">
                <a:solidFill>
                  <a:srgbClr val="494F57"/>
                </a:solidFill>
                <a:latin typeface="Roboto" panose="02000000000000000000" pitchFamily="2" charset="0"/>
              </a:rPr>
              <a:t>Policy</a:t>
            </a:r>
            <a:r>
              <a:rPr lang="ca-ES" sz="1800" b="0" dirty="0">
                <a:solidFill>
                  <a:srgbClr val="494F57"/>
                </a:solidFill>
                <a:latin typeface="Roboto" panose="02000000000000000000" pitchFamily="2" charset="0"/>
              </a:rPr>
              <a:t> instruments </a:t>
            </a:r>
            <a:r>
              <a:rPr lang="ca-ES" sz="1800" b="0" dirty="0" err="1">
                <a:solidFill>
                  <a:srgbClr val="494F57"/>
                </a:solidFill>
                <a:latin typeface="Roboto" panose="02000000000000000000" pitchFamily="2" charset="0"/>
              </a:rPr>
              <a:t>improved</a:t>
            </a:r>
            <a:r>
              <a:rPr lang="ca-ES" sz="1800" b="0" dirty="0">
                <a:solidFill>
                  <a:srgbClr val="494F57"/>
                </a:solidFill>
                <a:latin typeface="Roboto" panose="02000000000000000000" pitchFamily="2" charset="0"/>
              </a:rPr>
              <a:t>: </a:t>
            </a:r>
            <a:r>
              <a:rPr lang="ca-ES" sz="1800" dirty="0">
                <a:solidFill>
                  <a:srgbClr val="494F57"/>
                </a:solidFill>
                <a:latin typeface="Roboto" panose="02000000000000000000" pitchFamily="2" charset="0"/>
              </a:rPr>
              <a:t>7</a:t>
            </a:r>
          </a:p>
          <a:p>
            <a:endParaRPr lang="ca-ES" sz="1800" b="0" dirty="0">
              <a:solidFill>
                <a:srgbClr val="494F57"/>
              </a:solidFill>
              <a:latin typeface="Roboto" panose="02000000000000000000" pitchFamily="2" charset="0"/>
            </a:endParaRPr>
          </a:p>
          <a:p>
            <a:r>
              <a:rPr lang="en-GB" sz="1800" b="0" dirty="0">
                <a:solidFill>
                  <a:srgbClr val="494F57"/>
                </a:solidFill>
                <a:latin typeface="Roboto" panose="02000000000000000000" pitchFamily="2" charset="0"/>
              </a:rPr>
              <a:t>Interregional policy learning events organised: </a:t>
            </a:r>
            <a:r>
              <a:rPr lang="en-GB" sz="1800" dirty="0">
                <a:solidFill>
                  <a:srgbClr val="494F57"/>
                </a:solidFill>
                <a:latin typeface="Roboto" panose="02000000000000000000" pitchFamily="2" charset="0"/>
              </a:rPr>
              <a:t>11</a:t>
            </a:r>
          </a:p>
          <a:p>
            <a:endParaRPr lang="en-GB" sz="1200" b="0" dirty="0">
              <a:solidFill>
                <a:srgbClr val="495057"/>
              </a:solidFill>
              <a:highlight>
                <a:srgbClr val="F9F9F9"/>
              </a:highlight>
              <a:latin typeface="Roboto" panose="02000000000000000000" pitchFamily="2" charset="0"/>
            </a:endParaRPr>
          </a:p>
          <a:p>
            <a:r>
              <a:rPr lang="ca-ES" sz="1800" b="0" dirty="0" err="1">
                <a:solidFill>
                  <a:srgbClr val="494F57"/>
                </a:solidFill>
                <a:latin typeface="Roboto" panose="02000000000000000000" pitchFamily="2" charset="0"/>
              </a:rPr>
              <a:t>Good</a:t>
            </a:r>
            <a:r>
              <a:rPr lang="ca-ES" sz="1800" b="0" dirty="0">
                <a:solidFill>
                  <a:srgbClr val="494F57"/>
                </a:solidFill>
                <a:latin typeface="Roboto" panose="02000000000000000000" pitchFamily="2" charset="0"/>
              </a:rPr>
              <a:t> </a:t>
            </a:r>
            <a:r>
              <a:rPr lang="ca-ES" sz="1800" b="0" dirty="0" err="1">
                <a:solidFill>
                  <a:srgbClr val="494F57"/>
                </a:solidFill>
                <a:latin typeface="Roboto" panose="02000000000000000000" pitchFamily="2" charset="0"/>
              </a:rPr>
              <a:t>practices</a:t>
            </a:r>
            <a:r>
              <a:rPr lang="ca-ES" sz="1800" b="0" dirty="0">
                <a:solidFill>
                  <a:srgbClr val="494F57"/>
                </a:solidFill>
                <a:latin typeface="Roboto" panose="02000000000000000000" pitchFamily="2" charset="0"/>
              </a:rPr>
              <a:t> </a:t>
            </a:r>
            <a:r>
              <a:rPr lang="ca-ES" sz="1800" b="0" dirty="0" err="1">
                <a:solidFill>
                  <a:srgbClr val="494F57"/>
                </a:solidFill>
                <a:latin typeface="Roboto" panose="02000000000000000000" pitchFamily="2" charset="0"/>
              </a:rPr>
              <a:t>identified</a:t>
            </a:r>
            <a:r>
              <a:rPr lang="en-GB" sz="1800" b="0" dirty="0">
                <a:solidFill>
                  <a:srgbClr val="494F57"/>
                </a:solidFill>
                <a:latin typeface="Roboto" panose="02000000000000000000" pitchFamily="2" charset="0"/>
              </a:rPr>
              <a:t>: </a:t>
            </a:r>
            <a:r>
              <a:rPr lang="en-GB" sz="1800" dirty="0">
                <a:solidFill>
                  <a:srgbClr val="494F57"/>
                </a:solidFill>
                <a:latin typeface="Roboto" panose="02000000000000000000" pitchFamily="2" charset="0"/>
              </a:rPr>
              <a:t>12</a:t>
            </a:r>
          </a:p>
          <a:p>
            <a:endParaRPr lang="en-GB" sz="1800" b="0" dirty="0">
              <a:solidFill>
                <a:srgbClr val="494F57"/>
              </a:solidFill>
              <a:latin typeface="Roboto" panose="02000000000000000000" pitchFamily="2" charset="0"/>
            </a:endParaRPr>
          </a:p>
        </p:txBody>
      </p:sp>
      <p:pic>
        <p:nvPicPr>
          <p:cNvPr id="6" name="Picture 5" descr="A blue flag with yellow stars and a green rectangle&#10;&#10;Description automatically generated">
            <a:extLst>
              <a:ext uri="{FF2B5EF4-FFF2-40B4-BE49-F238E27FC236}">
                <a16:creationId xmlns:a16="http://schemas.microsoft.com/office/drawing/2014/main" id="{B0BCDD96-1104-4DF7-F9B1-CA5E628EC332}"/>
              </a:ext>
            </a:extLst>
          </p:cNvPr>
          <p:cNvPicPr>
            <a:picLocks noChangeAspect="1"/>
          </p:cNvPicPr>
          <p:nvPr/>
        </p:nvPicPr>
        <p:blipFill>
          <a:blip r:embed="rId2"/>
          <a:stretch>
            <a:fillRect/>
          </a:stretch>
        </p:blipFill>
        <p:spPr>
          <a:xfrm>
            <a:off x="9441638" y="0"/>
            <a:ext cx="2750362" cy="987310"/>
          </a:xfrm>
          <a:prstGeom prst="rect">
            <a:avLst/>
          </a:prstGeom>
        </p:spPr>
      </p:pic>
      <p:pic>
        <p:nvPicPr>
          <p:cNvPr id="7" name="Gràfic 6" descr="Circle with left arrow with solid fill">
            <a:extLst>
              <a:ext uri="{FF2B5EF4-FFF2-40B4-BE49-F238E27FC236}">
                <a16:creationId xmlns:a16="http://schemas.microsoft.com/office/drawing/2014/main" id="{01024B20-59FE-C907-42F5-CB40050257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4614" y="2064207"/>
            <a:ext cx="2279904" cy="2279904"/>
          </a:xfrm>
          <a:prstGeom prst="rect">
            <a:avLst/>
          </a:prstGeom>
        </p:spPr>
      </p:pic>
    </p:spTree>
    <p:extLst>
      <p:ext uri="{BB962C8B-B14F-4D97-AF65-F5344CB8AC3E}">
        <p14:creationId xmlns:p14="http://schemas.microsoft.com/office/powerpoint/2010/main" val="412295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europe with points&#10;&#10;Description automatically generated">
            <a:extLst>
              <a:ext uri="{FF2B5EF4-FFF2-40B4-BE49-F238E27FC236}">
                <a16:creationId xmlns:a16="http://schemas.microsoft.com/office/drawing/2014/main" id="{2E03161A-5D08-DD35-8828-35701D3A0CB4}"/>
              </a:ext>
            </a:extLst>
          </p:cNvPr>
          <p:cNvPicPr>
            <a:picLocks noChangeAspect="1"/>
          </p:cNvPicPr>
          <p:nvPr/>
        </p:nvPicPr>
        <p:blipFill>
          <a:blip r:embed="rId2"/>
          <a:stretch>
            <a:fillRect/>
          </a:stretch>
        </p:blipFill>
        <p:spPr>
          <a:xfrm>
            <a:off x="3877953" y="987310"/>
            <a:ext cx="9110344" cy="5442144"/>
          </a:xfrm>
          <a:prstGeom prst="rect">
            <a:avLst/>
          </a:prstGeom>
        </p:spPr>
      </p:pic>
      <p:sp>
        <p:nvSpPr>
          <p:cNvPr id="2" name="Content Placeholder 1">
            <a:extLst>
              <a:ext uri="{FF2B5EF4-FFF2-40B4-BE49-F238E27FC236}">
                <a16:creationId xmlns:a16="http://schemas.microsoft.com/office/drawing/2014/main" id="{297D53A5-781F-012C-0E15-2FADDB84A381}"/>
              </a:ext>
            </a:extLst>
          </p:cNvPr>
          <p:cNvSpPr>
            <a:spLocks noGrp="1"/>
          </p:cNvSpPr>
          <p:nvPr>
            <p:ph idx="1"/>
          </p:nvPr>
        </p:nvSpPr>
        <p:spPr>
          <a:xfrm>
            <a:off x="372059" y="1766653"/>
            <a:ext cx="5723941" cy="2977227"/>
          </a:xfrm>
        </p:spPr>
        <p:txBody>
          <a:bodyPr>
            <a:normAutofit fontScale="47500" lnSpcReduction="20000"/>
          </a:bodyPr>
          <a:lstStyle/>
          <a:p>
            <a:r>
              <a:rPr lang="en-GB" sz="3800">
                <a:solidFill>
                  <a:srgbClr val="ADCD65"/>
                </a:solidFill>
              </a:rPr>
              <a:t>LP01</a:t>
            </a:r>
            <a:r>
              <a:rPr lang="en-GB" sz="3800"/>
              <a:t>	City of </a:t>
            </a:r>
            <a:r>
              <a:rPr lang="en-GB" sz="3800" err="1"/>
              <a:t>Borås</a:t>
            </a:r>
            <a:r>
              <a:rPr lang="en-GB" sz="3800"/>
              <a:t>	</a:t>
            </a:r>
          </a:p>
          <a:p>
            <a:r>
              <a:rPr lang="en-GB" sz="3800">
                <a:solidFill>
                  <a:srgbClr val="ADCD65"/>
                </a:solidFill>
              </a:rPr>
              <a:t>PP02</a:t>
            </a:r>
            <a:r>
              <a:rPr lang="en-GB" sz="3800"/>
              <a:t>	Prato Municipality</a:t>
            </a:r>
          </a:p>
          <a:p>
            <a:r>
              <a:rPr lang="en-GB" sz="3800">
                <a:solidFill>
                  <a:srgbClr val="ADCD65"/>
                </a:solidFill>
              </a:rPr>
              <a:t>PP03</a:t>
            </a:r>
            <a:r>
              <a:rPr lang="en-GB" sz="3800"/>
              <a:t>	Mataró Municipality</a:t>
            </a:r>
          </a:p>
          <a:p>
            <a:r>
              <a:rPr lang="en-GB" sz="3800">
                <a:solidFill>
                  <a:srgbClr val="ADCD65"/>
                </a:solidFill>
              </a:rPr>
              <a:t>PP04</a:t>
            </a:r>
            <a:r>
              <a:rPr lang="en-GB" sz="3800"/>
              <a:t>	Enschede Municipality	</a:t>
            </a:r>
          </a:p>
          <a:p>
            <a:r>
              <a:rPr lang="en-GB" sz="3800">
                <a:solidFill>
                  <a:srgbClr val="ADCD65"/>
                </a:solidFill>
              </a:rPr>
              <a:t>PP05</a:t>
            </a:r>
            <a:r>
              <a:rPr lang="en-GB" sz="3800"/>
              <a:t>	</a:t>
            </a:r>
            <a:r>
              <a:rPr lang="en-GB" sz="3800" err="1"/>
              <a:t>Stara</a:t>
            </a:r>
            <a:r>
              <a:rPr lang="en-GB" sz="3800"/>
              <a:t> Zagora Municipality		</a:t>
            </a:r>
          </a:p>
          <a:p>
            <a:r>
              <a:rPr lang="en-GB" sz="3800">
                <a:solidFill>
                  <a:srgbClr val="ADCD65"/>
                </a:solidFill>
              </a:rPr>
              <a:t>PP06</a:t>
            </a:r>
            <a:r>
              <a:rPr lang="en-GB" sz="3800"/>
              <a:t>	Santo Tirso Municipality</a:t>
            </a:r>
          </a:p>
          <a:p>
            <a:r>
              <a:rPr lang="en-GB" sz="3800">
                <a:solidFill>
                  <a:srgbClr val="ADCD65"/>
                </a:solidFill>
              </a:rPr>
              <a:t>PP07</a:t>
            </a:r>
            <a:r>
              <a:rPr lang="en-GB" sz="3800"/>
              <a:t>	MODACC - Catalan Fashion Cluster</a:t>
            </a:r>
          </a:p>
          <a:p>
            <a:r>
              <a:rPr lang="en-GB" sz="3800">
                <a:solidFill>
                  <a:srgbClr val="ADCD65"/>
                </a:solidFill>
              </a:rPr>
              <a:t>PP08</a:t>
            </a:r>
            <a:r>
              <a:rPr lang="en-GB" sz="3800"/>
              <a:t>	Rzeszow Regional Development Agency</a:t>
            </a:r>
          </a:p>
          <a:p>
            <a:pPr marL="0" indent="0">
              <a:buNone/>
            </a:pPr>
            <a:r>
              <a:rPr lang="en-GB"/>
              <a:t>	</a:t>
            </a:r>
          </a:p>
          <a:p>
            <a:endParaRPr lang="en-GB"/>
          </a:p>
        </p:txBody>
      </p:sp>
      <p:sp>
        <p:nvSpPr>
          <p:cNvPr id="3" name="Title 2">
            <a:extLst>
              <a:ext uri="{FF2B5EF4-FFF2-40B4-BE49-F238E27FC236}">
                <a16:creationId xmlns:a16="http://schemas.microsoft.com/office/drawing/2014/main" id="{00E2F12C-A0DE-798D-0228-18BAD316397A}"/>
              </a:ext>
            </a:extLst>
          </p:cNvPr>
          <p:cNvSpPr>
            <a:spLocks noGrp="1"/>
          </p:cNvSpPr>
          <p:nvPr>
            <p:ph type="title"/>
          </p:nvPr>
        </p:nvSpPr>
        <p:spPr>
          <a:xfrm>
            <a:off x="838200" y="220545"/>
            <a:ext cx="10515600" cy="1325563"/>
          </a:xfrm>
        </p:spPr>
        <p:txBody>
          <a:bodyPr/>
          <a:lstStyle/>
          <a:p>
            <a:r>
              <a:rPr lang="en-GB"/>
              <a:t>Partnership</a:t>
            </a:r>
          </a:p>
        </p:txBody>
      </p:sp>
      <p:pic>
        <p:nvPicPr>
          <p:cNvPr id="4" name="Picture 3" descr="A blue flag with yellow stars and a green rectangle&#10;&#10;Description automatically generated">
            <a:extLst>
              <a:ext uri="{FF2B5EF4-FFF2-40B4-BE49-F238E27FC236}">
                <a16:creationId xmlns:a16="http://schemas.microsoft.com/office/drawing/2014/main" id="{38ED620D-75CD-7926-3D27-83EC204F1411}"/>
              </a:ext>
            </a:extLst>
          </p:cNvPr>
          <p:cNvPicPr>
            <a:picLocks noChangeAspect="1"/>
          </p:cNvPicPr>
          <p:nvPr/>
        </p:nvPicPr>
        <p:blipFill>
          <a:blip r:embed="rId3"/>
          <a:stretch>
            <a:fillRect/>
          </a:stretch>
        </p:blipFill>
        <p:spPr>
          <a:xfrm>
            <a:off x="9441638" y="0"/>
            <a:ext cx="2750362" cy="987310"/>
          </a:xfrm>
          <a:prstGeom prst="rect">
            <a:avLst/>
          </a:prstGeom>
        </p:spPr>
      </p:pic>
      <p:sp>
        <p:nvSpPr>
          <p:cNvPr id="7" name="TextBox 6">
            <a:extLst>
              <a:ext uri="{FF2B5EF4-FFF2-40B4-BE49-F238E27FC236}">
                <a16:creationId xmlns:a16="http://schemas.microsoft.com/office/drawing/2014/main" id="{2C666035-52E1-BA14-499E-77403CC6435B}"/>
              </a:ext>
            </a:extLst>
          </p:cNvPr>
          <p:cNvSpPr txBox="1"/>
          <p:nvPr/>
        </p:nvSpPr>
        <p:spPr>
          <a:xfrm>
            <a:off x="372059" y="4964425"/>
            <a:ext cx="4666667" cy="923330"/>
          </a:xfrm>
          <a:prstGeom prst="rect">
            <a:avLst/>
          </a:prstGeom>
          <a:noFill/>
        </p:spPr>
        <p:txBody>
          <a:bodyPr wrap="square">
            <a:spAutoFit/>
          </a:bodyPr>
          <a:lstStyle/>
          <a:p>
            <a:pPr marL="457200" indent="-457200">
              <a:buFont typeface="Arial" panose="020B0604020202020204" pitchFamily="34" charset="0"/>
              <a:buChar char="•"/>
            </a:pPr>
            <a:r>
              <a:rPr lang="en-GB" b="1">
                <a:solidFill>
                  <a:schemeClr val="accent2">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APA01</a:t>
            </a:r>
            <a:r>
              <a:rPr lang="en-GB" b="1">
                <a:latin typeface="Open Sans ExtraBold" panose="020B0606030504020204" pitchFamily="34" charset="0"/>
                <a:ea typeface="Open Sans ExtraBold" panose="020B0606030504020204" pitchFamily="34" charset="0"/>
                <a:cs typeface="Open Sans ExtraBold" panose="020B0606030504020204" pitchFamily="34" charset="0"/>
              </a:rPr>
              <a:t> - </a:t>
            </a:r>
            <a:r>
              <a:rPr lang="en-GB" b="1" err="1">
                <a:latin typeface="Open Sans ExtraBold" panose="020B0606030504020204" pitchFamily="34" charset="0"/>
                <a:ea typeface="Open Sans ExtraBold" panose="020B0606030504020204" pitchFamily="34" charset="0"/>
                <a:cs typeface="Open Sans ExtraBold" panose="020B0606030504020204" pitchFamily="34" charset="0"/>
              </a:rPr>
              <a:t>Podkarpackie</a:t>
            </a:r>
            <a:r>
              <a:rPr lang="en-GB" b="1">
                <a:latin typeface="Open Sans ExtraBold" panose="020B0606030504020204" pitchFamily="34" charset="0"/>
                <a:ea typeface="Open Sans ExtraBold" panose="020B0606030504020204" pitchFamily="34" charset="0"/>
                <a:cs typeface="Open Sans ExtraBold" panose="020B0606030504020204" pitchFamily="34" charset="0"/>
              </a:rPr>
              <a:t> Region</a:t>
            </a:r>
          </a:p>
          <a:p>
            <a:pPr marL="457200" indent="-457200">
              <a:buFont typeface="Arial" panose="020B0604020202020204" pitchFamily="34" charset="0"/>
              <a:buChar char="•"/>
            </a:pPr>
            <a:r>
              <a:rPr lang="en-GB" b="1">
                <a:solidFill>
                  <a:schemeClr val="accent2">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AP02 </a:t>
            </a:r>
            <a:r>
              <a:rPr lang="en-GB" b="1">
                <a:latin typeface="Open Sans ExtraBold" panose="020B0606030504020204" pitchFamily="34" charset="0"/>
                <a:ea typeface="Open Sans ExtraBold" panose="020B0606030504020204" pitchFamily="34" charset="0"/>
                <a:cs typeface="Open Sans ExtraBold" panose="020B0606030504020204" pitchFamily="34" charset="0"/>
              </a:rPr>
              <a:t>-</a:t>
            </a:r>
            <a:r>
              <a:rPr lang="en-GB" b="1">
                <a:solidFill>
                  <a:schemeClr val="accent2">
                    <a:lumMod val="7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en-GB" b="1">
                <a:latin typeface="Open Sans ExtraBold" panose="020B0606030504020204" pitchFamily="34" charset="0"/>
                <a:ea typeface="Open Sans ExtraBold" panose="020B0606030504020204" pitchFamily="34" charset="0"/>
                <a:cs typeface="Open Sans ExtraBold" panose="020B0606030504020204" pitchFamily="34" charset="0"/>
              </a:rPr>
              <a:t>Norte Regional Coordination and Development Commission</a:t>
            </a:r>
          </a:p>
        </p:txBody>
      </p:sp>
    </p:spTree>
    <p:extLst>
      <p:ext uri="{BB962C8B-B14F-4D97-AF65-F5344CB8AC3E}">
        <p14:creationId xmlns:p14="http://schemas.microsoft.com/office/powerpoint/2010/main" val="74500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286FE-EE78-59CC-E29B-0C088C99AFE0}"/>
              </a:ext>
            </a:extLst>
          </p:cNvPr>
          <p:cNvSpPr>
            <a:spLocks noGrp="1"/>
          </p:cNvSpPr>
          <p:nvPr>
            <p:ph type="title"/>
          </p:nvPr>
        </p:nvSpPr>
        <p:spPr/>
        <p:txBody>
          <a:bodyPr/>
          <a:lstStyle/>
          <a:p>
            <a:r>
              <a:rPr lang="en-GB"/>
              <a:t>Approach overview</a:t>
            </a:r>
          </a:p>
        </p:txBody>
      </p:sp>
      <p:pic>
        <p:nvPicPr>
          <p:cNvPr id="4" name="Picture 3" descr="A blue flag with yellow stars and a green rectangle&#10;&#10;Description automatically generated">
            <a:extLst>
              <a:ext uri="{FF2B5EF4-FFF2-40B4-BE49-F238E27FC236}">
                <a16:creationId xmlns:a16="http://schemas.microsoft.com/office/drawing/2014/main" id="{DDED12CB-532C-F461-8FD9-3E6E58CEB185}"/>
              </a:ext>
            </a:extLst>
          </p:cNvPr>
          <p:cNvPicPr>
            <a:picLocks noChangeAspect="1"/>
          </p:cNvPicPr>
          <p:nvPr/>
        </p:nvPicPr>
        <p:blipFill>
          <a:blip r:embed="rId2"/>
          <a:stretch>
            <a:fillRect/>
          </a:stretch>
        </p:blipFill>
        <p:spPr>
          <a:xfrm>
            <a:off x="9441638" y="0"/>
            <a:ext cx="2750362" cy="987310"/>
          </a:xfrm>
          <a:prstGeom prst="rect">
            <a:avLst/>
          </a:prstGeom>
        </p:spPr>
      </p:pic>
      <p:pic>
        <p:nvPicPr>
          <p:cNvPr id="2" name="Imatge 1">
            <a:extLst>
              <a:ext uri="{FF2B5EF4-FFF2-40B4-BE49-F238E27FC236}">
                <a16:creationId xmlns:a16="http://schemas.microsoft.com/office/drawing/2014/main" id="{FD812154-3CCF-C8DA-C7FD-C497A27EB6A9}"/>
              </a:ext>
            </a:extLst>
          </p:cNvPr>
          <p:cNvPicPr>
            <a:picLocks noChangeAspect="1"/>
          </p:cNvPicPr>
          <p:nvPr/>
        </p:nvPicPr>
        <p:blipFill>
          <a:blip r:embed="rId3"/>
          <a:stretch>
            <a:fillRect/>
          </a:stretch>
        </p:blipFill>
        <p:spPr>
          <a:xfrm>
            <a:off x="514628" y="1563941"/>
            <a:ext cx="11162743" cy="4627265"/>
          </a:xfrm>
          <a:prstGeom prst="rect">
            <a:avLst/>
          </a:prstGeom>
        </p:spPr>
      </p:pic>
    </p:spTree>
    <p:extLst>
      <p:ext uri="{BB962C8B-B14F-4D97-AF65-F5344CB8AC3E}">
        <p14:creationId xmlns:p14="http://schemas.microsoft.com/office/powerpoint/2010/main" val="210537978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ExtraBold" panose="020B0606030504020204" pitchFamily="34" charset="0"/>
            <a:ea typeface="Open Sans ExtraBold" panose="020B0606030504020204" pitchFamily="34" charset="0"/>
            <a:cs typeface="Open Sans ExtraBold" panose="020B0606030504020204" pitchFamily="34" charset="0"/>
          </a:defRPr>
        </a:defPPr>
      </a:lstStyle>
    </a:txDef>
  </a:objectDefaults>
  <a:extraClrSchemeLst/>
  <a:extLst>
    <a:ext uri="{05A4C25C-085E-4340-85A3-A5531E510DB2}">
      <thm15:themeFamily xmlns:thm15="http://schemas.microsoft.com/office/thememl/2012/main" name="Presentation1" id="{06E3B9CB-D344-C147-9C3E-36C884CF0AED}" vid="{737523F6-8BB6-244C-9D2D-8DA98AD55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BECD756876D40A01472126D4D3976" ma:contentTypeVersion="14" ma:contentTypeDescription="Create a new document." ma:contentTypeScope="" ma:versionID="b62c83b0dbeea378752c567ffe4c2e07">
  <xsd:schema xmlns:xsd="http://www.w3.org/2001/XMLSchema" xmlns:xs="http://www.w3.org/2001/XMLSchema" xmlns:p="http://schemas.microsoft.com/office/2006/metadata/properties" xmlns:ns2="6cff5b39-03c9-484e-a972-ef37ce049ab6" xmlns:ns3="85288424-1a01-4207-ad3e-9f8f0cf30ace" targetNamespace="http://schemas.microsoft.com/office/2006/metadata/properties" ma:root="true" ma:fieldsID="25d04f19032ea250495219ecf1181422" ns2:_="" ns3:_="">
    <xsd:import namespace="6cff5b39-03c9-484e-a972-ef37ce049ab6"/>
    <xsd:import namespace="85288424-1a01-4207-ad3e-9f8f0cf30a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f5b39-03c9-484e-a972-ef37ce049a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28752b-7e4d-4328-bfe5-bb5909da1b2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288424-1a01-4207-ad3e-9f8f0cf30a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1b9676-5ac0-4f6b-8822-b1c20d46c4a2}" ma:internalName="TaxCatchAll" ma:showField="CatchAllData" ma:web="85288424-1a01-4207-ad3e-9f8f0cf30ac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88424-1a01-4207-ad3e-9f8f0cf30ace" xsi:nil="true"/>
    <lcf76f155ced4ddcb4097134ff3c332f xmlns="6cff5b39-03c9-484e-a972-ef37ce049a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058DCE-97E6-4A00-8C90-20D4CAFE0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ff5b39-03c9-484e-a972-ef37ce049ab6"/>
    <ds:schemaRef ds:uri="85288424-1a01-4207-ad3e-9f8f0cf30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ADCADD-F611-4F5C-BD5A-F3C3BD3F86BA}">
  <ds:schemaRefs>
    <ds:schemaRef ds:uri="http://schemas.microsoft.com/sharepoint/v3/contenttype/forms"/>
  </ds:schemaRefs>
</ds:datastoreItem>
</file>

<file path=customXml/itemProps3.xml><?xml version="1.0" encoding="utf-8"?>
<ds:datastoreItem xmlns:ds="http://schemas.openxmlformats.org/officeDocument/2006/customXml" ds:itemID="{873FC793-0237-4EB2-9E54-581B2D1B3CF6}">
  <ds:schemaRefs>
    <ds:schemaRef ds:uri="http://schemas.microsoft.com/office/2006/metadata/properties"/>
    <ds:schemaRef ds:uri="http://purl.org/dc/terms/"/>
    <ds:schemaRef ds:uri="http://schemas.openxmlformats.org/package/2006/metadata/core-properties"/>
    <ds:schemaRef ds:uri="e89d72a0-1725-4c99-be96-28610194ec30"/>
    <ds:schemaRef ds:uri="http://schemas.microsoft.com/office/2006/documentManagement/types"/>
    <ds:schemaRef ds:uri="http://schemas.microsoft.com/office/infopath/2007/PartnerControls"/>
    <ds:schemaRef ds:uri="http://purl.org/dc/elements/1.1/"/>
    <ds:schemaRef ds:uri="5a17a62d-0568-4591-bf0c-2d64efd9f815"/>
    <ds:schemaRef ds:uri="http://www.w3.org/XML/1998/namespace"/>
    <ds:schemaRef ds:uri="http://purl.org/dc/dcmitype/"/>
    <ds:schemaRef ds:uri="85288424-1a01-4207-ad3e-9f8f0cf30ace"/>
    <ds:schemaRef ds:uri="6cff5b39-03c9-484e-a972-ef37ce049ab6"/>
  </ds:schemaRefs>
</ds:datastoreItem>
</file>

<file path=docProps/app.xml><?xml version="1.0" encoding="utf-8"?>
<Properties xmlns="http://schemas.openxmlformats.org/officeDocument/2006/extended-properties" xmlns:vt="http://schemas.openxmlformats.org/officeDocument/2006/docPropsVTypes">
  <Template>Office Theme</Template>
  <TotalTime>43</TotalTime>
  <Words>654</Words>
  <Application>Microsoft Macintosh PowerPoint</Application>
  <PresentationFormat>Bredbild</PresentationFormat>
  <Paragraphs>78</Paragraphs>
  <Slides>13</Slides>
  <Notes>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13</vt:i4>
      </vt:variant>
    </vt:vector>
  </HeadingPairs>
  <TitlesOfParts>
    <vt:vector size="21" baseType="lpstr">
      <vt:lpstr>Arial</vt:lpstr>
      <vt:lpstr>Calibri</vt:lpstr>
      <vt:lpstr>Open Sans</vt:lpstr>
      <vt:lpstr>Open Sans ExtraBold</vt:lpstr>
      <vt:lpstr>Open Sans SemiBold</vt:lpstr>
      <vt:lpstr>Roboto</vt:lpstr>
      <vt:lpstr>Segoe UI</vt:lpstr>
      <vt:lpstr>Office Theme</vt:lpstr>
      <vt:lpstr>PowerPoint-presentation</vt:lpstr>
      <vt:lpstr>PowerPoint-presentation</vt:lpstr>
      <vt:lpstr>PowerPoint-presentation</vt:lpstr>
      <vt:lpstr>Project relevance</vt:lpstr>
      <vt:lpstr>Objectives</vt:lpstr>
      <vt:lpstr>Objectives</vt:lpstr>
      <vt:lpstr>Key indicators</vt:lpstr>
      <vt:lpstr>Partnership</vt:lpstr>
      <vt:lpstr>Approach overview</vt:lpstr>
      <vt:lpstr>Budget</vt:lpstr>
      <vt:lpstr>About TEXAD</vt:lpstr>
      <vt:lpstr>About TEXAD</vt:lpstr>
      <vt:lpstr>Read more www.interregeurope.eu/texad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Kurth</dc:creator>
  <cp:lastModifiedBy>Gunnar Fägersten Novik</cp:lastModifiedBy>
  <cp:revision>4</cp:revision>
  <dcterms:created xsi:type="dcterms:W3CDTF">2021-10-28T12:22:03Z</dcterms:created>
  <dcterms:modified xsi:type="dcterms:W3CDTF">2024-09-10T12:36:11Z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0x0101003D0BECD756876D40A01472126D4D3976</vt:lpwstr>
  </property>
</Properties>
</file>