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06" r:id="rId5"/>
    <p:sldId id="422" r:id="rId6"/>
    <p:sldId id="470" r:id="rId7"/>
    <p:sldId id="479" r:id="rId8"/>
    <p:sldId id="412" r:id="rId9"/>
    <p:sldId id="411" r:id="rId10"/>
    <p:sldId id="481" r:id="rId11"/>
    <p:sldId id="480" r:id="rId12"/>
    <p:sldId id="492" r:id="rId13"/>
    <p:sldId id="482" r:id="rId14"/>
    <p:sldId id="483" r:id="rId15"/>
    <p:sldId id="490" r:id="rId16"/>
    <p:sldId id="484" r:id="rId17"/>
    <p:sldId id="491" r:id="rId18"/>
    <p:sldId id="485" r:id="rId19"/>
    <p:sldId id="478" r:id="rId20"/>
    <p:sldId id="486" r:id="rId21"/>
    <p:sldId id="487" r:id="rId22"/>
    <p:sldId id="488" r:id="rId23"/>
    <p:sldId id="489" r:id="rId24"/>
    <p:sldId id="27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3A158-4C8A-2CB0-6DD0-0A3E5EF38FC0}" v="30" dt="2024-06-17T17:34:37.605"/>
    <p1510:client id="{AD56726D-D22D-BD82-82F0-56E188735E27}" v="11" dt="2024-06-19T05:57:13.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PG:Leonard.Eamon" userId="S::21103801@studentmail.ul.ie::454e9b32-4377-46eb-a25f-390f8f744251" providerId="AD" clId="Web-{AD56726D-D22D-BD82-82F0-56E188735E27}"/>
    <pc:docChg chg="modSld">
      <pc:chgData name="ULPG:Leonard.Eamon" userId="S::21103801@studentmail.ul.ie::454e9b32-4377-46eb-a25f-390f8f744251" providerId="AD" clId="Web-{AD56726D-D22D-BD82-82F0-56E188735E27}" dt="2024-06-19T05:57:11.827" v="9" actId="20577"/>
      <pc:docMkLst>
        <pc:docMk/>
      </pc:docMkLst>
      <pc:sldChg chg="modSp">
        <pc:chgData name="ULPG:Leonard.Eamon" userId="S::21103801@studentmail.ul.ie::454e9b32-4377-46eb-a25f-390f8f744251" providerId="AD" clId="Web-{AD56726D-D22D-BD82-82F0-56E188735E27}" dt="2024-06-19T05:57:11.827" v="9" actId="20577"/>
        <pc:sldMkLst>
          <pc:docMk/>
          <pc:sldMk cId="2753984652" sldId="422"/>
        </pc:sldMkLst>
        <pc:spChg chg="mod">
          <ac:chgData name="ULPG:Leonard.Eamon" userId="S::21103801@studentmail.ul.ie::454e9b32-4377-46eb-a25f-390f8f744251" providerId="AD" clId="Web-{AD56726D-D22D-BD82-82F0-56E188735E27}" dt="2024-06-19T05:57:11.827" v="9" actId="20577"/>
          <ac:spMkLst>
            <pc:docMk/>
            <pc:sldMk cId="2753984652" sldId="422"/>
            <ac:spMk id="11" creationId="{3A3467B0-76D8-86B3-C49E-9D6E4B38C243}"/>
          </ac:spMkLst>
        </pc:spChg>
      </pc:sldChg>
    </pc:docChg>
  </pc:docChgLst>
  <pc:docChgLst>
    <pc:chgData name="ULPG:Leonard.Eamon" userId="S::21103801@studentmail.ul.ie::454e9b32-4377-46eb-a25f-390f8f744251" providerId="AD" clId="Web-{E0CB7B28-C89B-BC8D-51B8-766D1733A740}"/>
    <pc:docChg chg="modSld">
      <pc:chgData name="ULPG:Leonard.Eamon" userId="S::21103801@studentmail.ul.ie::454e9b32-4377-46eb-a25f-390f8f744251" providerId="AD" clId="Web-{E0CB7B28-C89B-BC8D-51B8-766D1733A740}" dt="2024-06-11T11:30:00.263" v="2" actId="20577"/>
      <pc:docMkLst>
        <pc:docMk/>
      </pc:docMkLst>
      <pc:sldChg chg="modSp">
        <pc:chgData name="ULPG:Leonard.Eamon" userId="S::21103801@studentmail.ul.ie::454e9b32-4377-46eb-a25f-390f8f744251" providerId="AD" clId="Web-{E0CB7B28-C89B-BC8D-51B8-766D1733A740}" dt="2024-06-11T11:30:00.263" v="2" actId="20577"/>
        <pc:sldMkLst>
          <pc:docMk/>
          <pc:sldMk cId="2753984652" sldId="422"/>
        </pc:sldMkLst>
        <pc:spChg chg="mod">
          <ac:chgData name="ULPG:Leonard.Eamon" userId="S::21103801@studentmail.ul.ie::454e9b32-4377-46eb-a25f-390f8f744251" providerId="AD" clId="Web-{E0CB7B28-C89B-BC8D-51B8-766D1733A740}" dt="2024-06-11T11:30:00.263" v="2" actId="20577"/>
          <ac:spMkLst>
            <pc:docMk/>
            <pc:sldMk cId="2753984652" sldId="422"/>
            <ac:spMk id="11" creationId="{3A3467B0-76D8-86B3-C49E-9D6E4B38C243}"/>
          </ac:spMkLst>
        </pc:spChg>
      </pc:sldChg>
    </pc:docChg>
  </pc:docChgLst>
  <pc:docChgLst>
    <pc:chgData name="Emer.Owens" userId="S::emer.owens@ul.ie::009df63f-bbfe-4f05-a7fc-2cf186b54baf" providerId="AD" clId="Web-{6023A158-4C8A-2CB0-6DD0-0A3E5EF38FC0}"/>
    <pc:docChg chg="modSld">
      <pc:chgData name="Emer.Owens" userId="S::emer.owens@ul.ie::009df63f-bbfe-4f05-a7fc-2cf186b54baf" providerId="AD" clId="Web-{6023A158-4C8A-2CB0-6DD0-0A3E5EF38FC0}" dt="2024-06-17T17:34:37.605" v="29" actId="20577"/>
      <pc:docMkLst>
        <pc:docMk/>
      </pc:docMkLst>
      <pc:sldChg chg="modSp">
        <pc:chgData name="Emer.Owens" userId="S::emer.owens@ul.ie::009df63f-bbfe-4f05-a7fc-2cf186b54baf" providerId="AD" clId="Web-{6023A158-4C8A-2CB0-6DD0-0A3E5EF38FC0}" dt="2024-06-17T17:30:51.423" v="5" actId="20577"/>
        <pc:sldMkLst>
          <pc:docMk/>
          <pc:sldMk cId="2348373189" sldId="411"/>
        </pc:sldMkLst>
        <pc:spChg chg="mod">
          <ac:chgData name="Emer.Owens" userId="S::emer.owens@ul.ie::009df63f-bbfe-4f05-a7fc-2cf186b54baf" providerId="AD" clId="Web-{6023A158-4C8A-2CB0-6DD0-0A3E5EF38FC0}" dt="2024-06-17T17:30:51.423" v="5" actId="20577"/>
          <ac:spMkLst>
            <pc:docMk/>
            <pc:sldMk cId="2348373189" sldId="411"/>
            <ac:spMk id="11" creationId="{3A3467B0-76D8-86B3-C49E-9D6E4B38C243}"/>
          </ac:spMkLst>
        </pc:spChg>
      </pc:sldChg>
      <pc:sldChg chg="modSp">
        <pc:chgData name="Emer.Owens" userId="S::emer.owens@ul.ie::009df63f-bbfe-4f05-a7fc-2cf186b54baf" providerId="AD" clId="Web-{6023A158-4C8A-2CB0-6DD0-0A3E5EF38FC0}" dt="2024-06-17T17:26:36.631" v="2" actId="20577"/>
        <pc:sldMkLst>
          <pc:docMk/>
          <pc:sldMk cId="1479552535" sldId="479"/>
        </pc:sldMkLst>
        <pc:spChg chg="mod">
          <ac:chgData name="Emer.Owens" userId="S::emer.owens@ul.ie::009df63f-bbfe-4f05-a7fc-2cf186b54baf" providerId="AD" clId="Web-{6023A158-4C8A-2CB0-6DD0-0A3E5EF38FC0}" dt="2024-06-17T17:26:36.631" v="2" actId="20577"/>
          <ac:spMkLst>
            <pc:docMk/>
            <pc:sldMk cId="1479552535" sldId="479"/>
            <ac:spMk id="11" creationId="{3A3467B0-76D8-86B3-C49E-9D6E4B38C243}"/>
          </ac:spMkLst>
        </pc:spChg>
      </pc:sldChg>
      <pc:sldChg chg="modSp">
        <pc:chgData name="Emer.Owens" userId="S::emer.owens@ul.ie::009df63f-bbfe-4f05-a7fc-2cf186b54baf" providerId="AD" clId="Web-{6023A158-4C8A-2CB0-6DD0-0A3E5EF38FC0}" dt="2024-06-17T17:34:37.605" v="29" actId="20577"/>
        <pc:sldMkLst>
          <pc:docMk/>
          <pc:sldMk cId="1621503861" sldId="481"/>
        </pc:sldMkLst>
        <pc:spChg chg="mod">
          <ac:chgData name="Emer.Owens" userId="S::emer.owens@ul.ie::009df63f-bbfe-4f05-a7fc-2cf186b54baf" providerId="AD" clId="Web-{6023A158-4C8A-2CB0-6DD0-0A3E5EF38FC0}" dt="2024-06-17T17:34:37.605" v="29" actId="20577"/>
          <ac:spMkLst>
            <pc:docMk/>
            <pc:sldMk cId="1621503861" sldId="481"/>
            <ac:spMk id="11" creationId="{3A3467B0-76D8-86B3-C49E-9D6E4B38C2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61293C-EEC8-4BFD-84A7-44B74AB93985}" type="datetimeFigureOut">
              <a:rPr lang="en-IE" smtClean="0"/>
              <a:t>18/06/2024</a:t>
            </a:fld>
            <a:endParaRPr lang="en-I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53184B-6DFF-4ADD-8537-F1410FC6D6D2}" type="slidenum">
              <a:rPr lang="en-IE" smtClean="0"/>
              <a:t>‹#›</a:t>
            </a:fld>
            <a:endParaRPr lang="en-IE"/>
          </a:p>
        </p:txBody>
      </p:sp>
    </p:spTree>
    <p:extLst>
      <p:ext uri="{BB962C8B-B14F-4D97-AF65-F5344CB8AC3E}">
        <p14:creationId xmlns:p14="http://schemas.microsoft.com/office/powerpoint/2010/main" val="101810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A7E3AC6D-EF19-B84B-AC8F-788E6F658F16}"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64004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48439" indent="-291179">
              <a:buFont typeface="Wingdings" panose="05000000000000000000" pitchFamily="2" charset="2"/>
              <a:buChar char="Ø"/>
            </a:pPr>
            <a:r>
              <a:rPr lang="en-IE">
                <a:latin typeface="Helvetica" panose="020B0604020202020204" pitchFamily="34" charset="0"/>
                <a:ea typeface="Helvetica Neue" panose="02000503000000020004" pitchFamily="2" charset="0"/>
                <a:cs typeface="Helvetica" panose="020B0604020202020204" pitchFamily="34" charset="0"/>
              </a:rPr>
              <a:t>Explain what a focus group is </a:t>
            </a:r>
          </a:p>
          <a:p>
            <a:pPr marL="157260"/>
            <a:r>
              <a:rPr lang="en-IE">
                <a:latin typeface="Helvetica" panose="020B0604020202020204" pitchFamily="34" charset="0"/>
                <a:ea typeface="Helvetica Neue" panose="02000503000000020004" pitchFamily="2" charset="0"/>
                <a:cs typeface="Helvetica" panose="020B0604020202020204" pitchFamily="34" charset="0"/>
              </a:rPr>
              <a:t>Explain that interviews are next, and during what period that will happen</a:t>
            </a:r>
          </a:p>
          <a:p>
            <a:pPr>
              <a:buClr>
                <a:schemeClr val="dk1"/>
              </a:buClr>
              <a:buSzPts val="1664"/>
            </a:pPr>
            <a:endParaRPr lang="en-IE"/>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10</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154395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11</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383676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12</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245807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13</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67798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14</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219220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15</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9843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7830-0480-7D3A-0EB0-CCC6D2D49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DB579-4870-F8F3-6498-B1C6D261C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1FF26-8F27-B032-18A1-47F8C3AD08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72089-253D-D40D-8AF9-B411198F5769}"/>
              </a:ext>
            </a:extLst>
          </p:cNvPr>
          <p:cNvSpPr>
            <a:spLocks noGrp="1"/>
          </p:cNvSpPr>
          <p:nvPr>
            <p:ph type="sldNum" sz="quarter" idx="5"/>
          </p:nvPr>
        </p:nvSpPr>
        <p:spPr/>
        <p:txBody>
          <a:bodyPr/>
          <a:lstStyle/>
          <a:p>
            <a:fld id="{A7E3AC6D-EF19-B84B-AC8F-788E6F658F16}" type="slidenum">
              <a:rPr lang="en-US" smtClean="0"/>
              <a:t>16</a:t>
            </a:fld>
            <a:endParaRPr lang="en-US"/>
          </a:p>
        </p:txBody>
      </p:sp>
    </p:spTree>
    <p:extLst>
      <p:ext uri="{BB962C8B-B14F-4D97-AF65-F5344CB8AC3E}">
        <p14:creationId xmlns:p14="http://schemas.microsoft.com/office/powerpoint/2010/main" val="250778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48439" indent="-291179">
              <a:buFont typeface="Wingdings" panose="05000000000000000000" pitchFamily="2" charset="2"/>
              <a:buChar char="Ø"/>
            </a:pPr>
            <a:r>
              <a:rPr lang="en-IE">
                <a:latin typeface="Helvetica" panose="020B0604020202020204" pitchFamily="34" charset="0"/>
                <a:ea typeface="Helvetica Neue" panose="02000503000000020004" pitchFamily="2" charset="0"/>
                <a:cs typeface="Helvetica" panose="020B0604020202020204" pitchFamily="34" charset="0"/>
              </a:rPr>
              <a:t>Explain what a focus group is </a:t>
            </a:r>
          </a:p>
          <a:p>
            <a:pPr marL="157260"/>
            <a:r>
              <a:rPr lang="en-IE">
                <a:latin typeface="Helvetica" panose="020B0604020202020204" pitchFamily="34" charset="0"/>
                <a:ea typeface="Helvetica Neue" panose="02000503000000020004" pitchFamily="2" charset="0"/>
                <a:cs typeface="Helvetica" panose="020B0604020202020204" pitchFamily="34" charset="0"/>
              </a:rPr>
              <a:t>Explain that interviews are next, and during what period that will happen</a:t>
            </a:r>
          </a:p>
          <a:p>
            <a:pPr>
              <a:buClr>
                <a:schemeClr val="dk1"/>
              </a:buClr>
              <a:buSzPts val="1664"/>
            </a:pPr>
            <a:endParaRPr lang="en-IE"/>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17</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243244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18</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187789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19</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286726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2</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237482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IE" dirty="0"/>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20</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380887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7E3AC6D-EF19-B84B-AC8F-788E6F658F16}" type="slidenum">
              <a:rPr lang="en-US" smtClean="0"/>
              <a:t>21</a:t>
            </a:fld>
            <a:endParaRPr lang="en-US"/>
          </a:p>
        </p:txBody>
      </p:sp>
    </p:spTree>
    <p:extLst>
      <p:ext uri="{BB962C8B-B14F-4D97-AF65-F5344CB8AC3E}">
        <p14:creationId xmlns:p14="http://schemas.microsoft.com/office/powerpoint/2010/main" val="37625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D574E-01C9-1691-B44C-8950FA6AF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308D5-7D97-036B-86BA-7C75E0370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D2708-8F1C-2A12-759C-6117B10274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319F8A-4C6B-ADEC-D0D9-E851BA41785A}"/>
              </a:ext>
            </a:extLst>
          </p:cNvPr>
          <p:cNvSpPr>
            <a:spLocks noGrp="1"/>
          </p:cNvSpPr>
          <p:nvPr>
            <p:ph type="sldNum" sz="quarter" idx="5"/>
          </p:nvPr>
        </p:nvSpPr>
        <p:spPr/>
        <p:txBody>
          <a:bodyPr/>
          <a:lstStyle/>
          <a:p>
            <a:fld id="{A7E3AC6D-EF19-B84B-AC8F-788E6F658F16}" type="slidenum">
              <a:rPr lang="en-US" smtClean="0"/>
              <a:t>3</a:t>
            </a:fld>
            <a:endParaRPr lang="en-US"/>
          </a:p>
        </p:txBody>
      </p:sp>
    </p:spTree>
    <p:extLst>
      <p:ext uri="{BB962C8B-B14F-4D97-AF65-F5344CB8AC3E}">
        <p14:creationId xmlns:p14="http://schemas.microsoft.com/office/powerpoint/2010/main" val="82247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4</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396168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5</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11177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6</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8683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7</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64364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a:buClr>
                <a:schemeClr val="dk1"/>
              </a:buClr>
              <a:buSzPts val="1664"/>
            </a:pPr>
            <a:endParaRPr lang="en-US"/>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IE" sz="1400" kern="0">
                <a:solidFill>
                  <a:srgbClr val="000000"/>
                </a:solidFill>
                <a:latin typeface="Arial"/>
                <a:cs typeface="Arial"/>
                <a:sym typeface="Arial"/>
              </a:rPr>
              <a:pPr defTabSz="931774">
                <a:buClr>
                  <a:srgbClr val="000000"/>
                </a:buClr>
                <a:defRPr/>
              </a:pPr>
              <a:t>8</a:t>
            </a:fld>
            <a:endParaRPr lang="en-IE" sz="1400" kern="0">
              <a:solidFill>
                <a:srgbClr val="000000"/>
              </a:solidFill>
              <a:latin typeface="Arial"/>
              <a:cs typeface="Arial"/>
              <a:sym typeface="Arial"/>
            </a:endParaRPr>
          </a:p>
        </p:txBody>
      </p:sp>
    </p:spTree>
    <p:extLst>
      <p:ext uri="{BB962C8B-B14F-4D97-AF65-F5344CB8AC3E}">
        <p14:creationId xmlns:p14="http://schemas.microsoft.com/office/powerpoint/2010/main" val="380987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7830-0480-7D3A-0EB0-CCC6D2D49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DB579-4870-F8F3-6498-B1C6D261C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1FF26-8F27-B032-18A1-47F8C3AD08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72089-253D-D40D-8AF9-B411198F5769}"/>
              </a:ext>
            </a:extLst>
          </p:cNvPr>
          <p:cNvSpPr>
            <a:spLocks noGrp="1"/>
          </p:cNvSpPr>
          <p:nvPr>
            <p:ph type="sldNum" sz="quarter" idx="5"/>
          </p:nvPr>
        </p:nvSpPr>
        <p:spPr/>
        <p:txBody>
          <a:bodyPr/>
          <a:lstStyle/>
          <a:p>
            <a:fld id="{A7E3AC6D-EF19-B84B-AC8F-788E6F658F16}" type="slidenum">
              <a:rPr lang="en-US" smtClean="0"/>
              <a:t>9</a:t>
            </a:fld>
            <a:endParaRPr lang="en-US"/>
          </a:p>
        </p:txBody>
      </p:sp>
    </p:spTree>
    <p:extLst>
      <p:ext uri="{BB962C8B-B14F-4D97-AF65-F5344CB8AC3E}">
        <p14:creationId xmlns:p14="http://schemas.microsoft.com/office/powerpoint/2010/main" val="738651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GB"/>
              <a:t>Click to edit Master subtitle style</a:t>
            </a:r>
            <a:endParaRPr lang="en-US"/>
          </a:p>
        </p:txBody>
      </p:sp>
    </p:spTree>
    <p:extLst>
      <p:ext uri="{BB962C8B-B14F-4D97-AF65-F5344CB8AC3E}">
        <p14:creationId xmlns:p14="http://schemas.microsoft.com/office/powerpoint/2010/main" val="13599911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r>
              <a:rPr lang="en-US"/>
              <a:t>15.03.2024</a:t>
            </a:r>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0302593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r>
              <a:rPr lang="en-US"/>
              <a:t>15.03.2024</a:t>
            </a:r>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15918818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GB"/>
              <a:t>Click to edit Master title style</a:t>
            </a:r>
            <a:endParaRPr lang="en-US"/>
          </a:p>
        </p:txBody>
      </p:sp>
    </p:spTree>
    <p:extLst>
      <p:ext uri="{BB962C8B-B14F-4D97-AF65-F5344CB8AC3E}">
        <p14:creationId xmlns:p14="http://schemas.microsoft.com/office/powerpoint/2010/main" val="279664966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Bullets" type="twoObj">
  <p:cSld name="1_Two Content &amp; Bullets">
    <p:spTree>
      <p:nvGrpSpPr>
        <p:cNvPr id="1" name="Shape 18"/>
        <p:cNvGrpSpPr/>
        <p:nvPr/>
      </p:nvGrpSpPr>
      <p:grpSpPr>
        <a:xfrm>
          <a:off x="0" y="0"/>
          <a:ext cx="0" cy="0"/>
          <a:chOff x="0" y="0"/>
          <a:chExt cx="0" cy="0"/>
        </a:xfrm>
      </p:grpSpPr>
      <p:sp>
        <p:nvSpPr>
          <p:cNvPr id="19" name="Google Shape;19;p12"/>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2"/>
          <p:cNvSpPr txBox="1">
            <a:spLocks noGrp="1"/>
          </p:cNvSpPr>
          <p:nvPr>
            <p:ph type="body" idx="1"/>
          </p:nvPr>
        </p:nvSpPr>
        <p:spPr>
          <a:xfrm>
            <a:off x="647937" y="1628355"/>
            <a:ext cx="5181600" cy="1204687"/>
          </a:xfrm>
          <a:prstGeom prst="rect">
            <a:avLst/>
          </a:prstGeom>
          <a:noFill/>
          <a:ln>
            <a:noFill/>
          </a:ln>
        </p:spPr>
        <p:txBody>
          <a:bodyPr spcFirstLastPara="1" wrap="square" lIns="91425" tIns="45700" rIns="91425" bIns="45700" anchor="t" anchorCtr="0">
            <a:noAutofit/>
          </a:bodyPr>
          <a:lstStyle>
            <a:lvl1pPr marL="308656" lvl="0" indent="-154328" algn="l">
              <a:lnSpc>
                <a:spcPct val="100000"/>
              </a:lnSpc>
              <a:spcBef>
                <a:spcPts val="901"/>
              </a:spcBef>
              <a:spcAft>
                <a:spcPts val="0"/>
              </a:spcAft>
              <a:buClr>
                <a:srgbClr val="005336"/>
              </a:buClr>
              <a:buSzPts val="2300"/>
              <a:buNone/>
              <a:defRPr b="1"/>
            </a:lvl1pPr>
            <a:lvl2pPr marL="617311" lvl="1" indent="-154328" algn="l">
              <a:lnSpc>
                <a:spcPct val="90000"/>
              </a:lnSpc>
              <a:spcBef>
                <a:spcPts val="450"/>
              </a:spcBef>
              <a:spcAft>
                <a:spcPts val="0"/>
              </a:spcAft>
              <a:buClr>
                <a:srgbClr val="005336"/>
              </a:buClr>
              <a:buSzPts val="2300"/>
              <a:buNone/>
              <a:defRPr/>
            </a:lvl2pPr>
            <a:lvl3pPr marL="925967" lvl="2" indent="-154328" algn="l">
              <a:lnSpc>
                <a:spcPct val="90000"/>
              </a:lnSpc>
              <a:spcBef>
                <a:spcPts val="450"/>
              </a:spcBef>
              <a:spcAft>
                <a:spcPts val="0"/>
              </a:spcAft>
              <a:buClr>
                <a:srgbClr val="005336"/>
              </a:buClr>
              <a:buSzPts val="2300"/>
              <a:buNone/>
              <a:defRPr/>
            </a:lvl3pPr>
            <a:lvl4pPr marL="1234623" lvl="3" indent="-154328" algn="l">
              <a:lnSpc>
                <a:spcPct val="90000"/>
              </a:lnSpc>
              <a:spcBef>
                <a:spcPts val="450"/>
              </a:spcBef>
              <a:spcAft>
                <a:spcPts val="0"/>
              </a:spcAft>
              <a:buClr>
                <a:srgbClr val="005336"/>
              </a:buClr>
              <a:buSzPts val="2300"/>
              <a:buNone/>
              <a:defRPr/>
            </a:lvl4pPr>
            <a:lvl5pPr marL="1543279" lvl="4" indent="-154328" algn="l">
              <a:lnSpc>
                <a:spcPct val="90000"/>
              </a:lnSpc>
              <a:spcBef>
                <a:spcPts val="450"/>
              </a:spcBef>
              <a:spcAft>
                <a:spcPts val="0"/>
              </a:spcAft>
              <a:buClr>
                <a:srgbClr val="005336"/>
              </a:buClr>
              <a:buSzPts val="2300"/>
              <a:buNone/>
              <a:defRPr/>
            </a:lvl5pPr>
            <a:lvl6pPr marL="1851934" lvl="5" indent="-231492" algn="l">
              <a:lnSpc>
                <a:spcPct val="90000"/>
              </a:lnSpc>
              <a:spcBef>
                <a:spcPts val="450"/>
              </a:spcBef>
              <a:spcAft>
                <a:spcPts val="0"/>
              </a:spcAft>
              <a:buClr>
                <a:schemeClr val="dk1"/>
              </a:buClr>
              <a:buSzPts val="1800"/>
              <a:buChar char="•"/>
              <a:defRPr/>
            </a:lvl6pPr>
            <a:lvl7pPr marL="2160590" lvl="6" indent="-231492" algn="l">
              <a:lnSpc>
                <a:spcPct val="90000"/>
              </a:lnSpc>
              <a:spcBef>
                <a:spcPts val="450"/>
              </a:spcBef>
              <a:spcAft>
                <a:spcPts val="0"/>
              </a:spcAft>
              <a:buClr>
                <a:schemeClr val="dk1"/>
              </a:buClr>
              <a:buSzPts val="1800"/>
              <a:buChar char="•"/>
              <a:defRPr/>
            </a:lvl7pPr>
            <a:lvl8pPr marL="2469246" lvl="7" indent="-231492" algn="l">
              <a:lnSpc>
                <a:spcPct val="90000"/>
              </a:lnSpc>
              <a:spcBef>
                <a:spcPts val="450"/>
              </a:spcBef>
              <a:spcAft>
                <a:spcPts val="0"/>
              </a:spcAft>
              <a:buClr>
                <a:schemeClr val="dk1"/>
              </a:buClr>
              <a:buSzPts val="1800"/>
              <a:buChar char="•"/>
              <a:defRPr/>
            </a:lvl8pPr>
            <a:lvl9pPr marL="2777901" lvl="8" indent="-231492" algn="l">
              <a:lnSpc>
                <a:spcPct val="90000"/>
              </a:lnSpc>
              <a:spcBef>
                <a:spcPts val="450"/>
              </a:spcBef>
              <a:spcAft>
                <a:spcPts val="0"/>
              </a:spcAft>
              <a:buClr>
                <a:schemeClr val="dk1"/>
              </a:buClr>
              <a:buSzPts val="1800"/>
              <a:buChar char="•"/>
              <a:defRPr/>
            </a:lvl9pPr>
          </a:lstStyle>
          <a:p>
            <a:endParaRPr/>
          </a:p>
        </p:txBody>
      </p:sp>
      <p:sp>
        <p:nvSpPr>
          <p:cNvPr id="21" name="Google Shape;21;p12"/>
          <p:cNvSpPr txBox="1">
            <a:spLocks noGrp="1"/>
          </p:cNvSpPr>
          <p:nvPr>
            <p:ph type="body" idx="2"/>
          </p:nvPr>
        </p:nvSpPr>
        <p:spPr>
          <a:xfrm>
            <a:off x="6172201" y="1628354"/>
            <a:ext cx="4991337" cy="4351338"/>
          </a:xfrm>
          <a:prstGeom prst="rect">
            <a:avLst/>
          </a:prstGeom>
          <a:noFill/>
          <a:ln>
            <a:noFill/>
          </a:ln>
        </p:spPr>
        <p:txBody>
          <a:bodyPr spcFirstLastPara="1" wrap="square" lIns="91425" tIns="45700" rIns="91425" bIns="45700" anchor="t" anchorCtr="0">
            <a:noAutofit/>
          </a:bodyPr>
          <a:lstStyle>
            <a:lvl1pPr marL="308656" lvl="0" indent="-261500" algn="l">
              <a:lnSpc>
                <a:spcPct val="172000"/>
              </a:lnSpc>
              <a:spcBef>
                <a:spcPts val="901"/>
              </a:spcBef>
              <a:spcAft>
                <a:spcPts val="0"/>
              </a:spcAft>
              <a:buClr>
                <a:srgbClr val="005336"/>
              </a:buClr>
              <a:buSzPts val="2500"/>
              <a:buChar char="•"/>
              <a:defRPr sz="1688" b="1"/>
            </a:lvl1pPr>
            <a:lvl2pPr marL="617311" lvl="1" indent="-261500" algn="l">
              <a:lnSpc>
                <a:spcPct val="172000"/>
              </a:lnSpc>
              <a:spcBef>
                <a:spcPts val="450"/>
              </a:spcBef>
              <a:spcAft>
                <a:spcPts val="0"/>
              </a:spcAft>
              <a:buClr>
                <a:srgbClr val="005336"/>
              </a:buClr>
              <a:buSzPts val="2500"/>
              <a:buChar char="•"/>
              <a:defRPr sz="1688" b="1"/>
            </a:lvl2pPr>
            <a:lvl3pPr marL="925967" lvl="2" indent="-261500" algn="l">
              <a:lnSpc>
                <a:spcPct val="172000"/>
              </a:lnSpc>
              <a:spcBef>
                <a:spcPts val="450"/>
              </a:spcBef>
              <a:spcAft>
                <a:spcPts val="0"/>
              </a:spcAft>
              <a:buClr>
                <a:srgbClr val="005336"/>
              </a:buClr>
              <a:buSzPts val="2500"/>
              <a:buChar char="•"/>
              <a:defRPr sz="1688" b="1"/>
            </a:lvl3pPr>
            <a:lvl4pPr marL="1234623" lvl="3" indent="-261500" algn="l">
              <a:lnSpc>
                <a:spcPct val="172000"/>
              </a:lnSpc>
              <a:spcBef>
                <a:spcPts val="450"/>
              </a:spcBef>
              <a:spcAft>
                <a:spcPts val="0"/>
              </a:spcAft>
              <a:buClr>
                <a:srgbClr val="005336"/>
              </a:buClr>
              <a:buSzPts val="2500"/>
              <a:buChar char="•"/>
              <a:defRPr sz="1688" b="1"/>
            </a:lvl4pPr>
            <a:lvl5pPr marL="1543279" lvl="4" indent="-261500" algn="l">
              <a:lnSpc>
                <a:spcPct val="172000"/>
              </a:lnSpc>
              <a:spcBef>
                <a:spcPts val="450"/>
              </a:spcBef>
              <a:spcAft>
                <a:spcPts val="0"/>
              </a:spcAft>
              <a:buClr>
                <a:srgbClr val="005336"/>
              </a:buClr>
              <a:buSzPts val="2500"/>
              <a:buChar char="•"/>
              <a:defRPr sz="1688" b="1"/>
            </a:lvl5pPr>
            <a:lvl6pPr marL="1851934" lvl="5" indent="-231492" algn="l">
              <a:lnSpc>
                <a:spcPct val="90000"/>
              </a:lnSpc>
              <a:spcBef>
                <a:spcPts val="450"/>
              </a:spcBef>
              <a:spcAft>
                <a:spcPts val="0"/>
              </a:spcAft>
              <a:buClr>
                <a:schemeClr val="dk1"/>
              </a:buClr>
              <a:buSzPts val="1800"/>
              <a:buChar char="•"/>
              <a:defRPr/>
            </a:lvl6pPr>
            <a:lvl7pPr marL="2160590" lvl="6" indent="-231492" algn="l">
              <a:lnSpc>
                <a:spcPct val="90000"/>
              </a:lnSpc>
              <a:spcBef>
                <a:spcPts val="450"/>
              </a:spcBef>
              <a:spcAft>
                <a:spcPts val="0"/>
              </a:spcAft>
              <a:buClr>
                <a:schemeClr val="dk1"/>
              </a:buClr>
              <a:buSzPts val="1800"/>
              <a:buChar char="•"/>
              <a:defRPr/>
            </a:lvl7pPr>
            <a:lvl8pPr marL="2469246" lvl="7" indent="-231492" algn="l">
              <a:lnSpc>
                <a:spcPct val="90000"/>
              </a:lnSpc>
              <a:spcBef>
                <a:spcPts val="450"/>
              </a:spcBef>
              <a:spcAft>
                <a:spcPts val="0"/>
              </a:spcAft>
              <a:buClr>
                <a:schemeClr val="dk1"/>
              </a:buClr>
              <a:buSzPts val="1800"/>
              <a:buChar char="•"/>
              <a:defRPr/>
            </a:lvl8pPr>
            <a:lvl9pPr marL="2777901" lvl="8" indent="-231492" algn="l">
              <a:lnSpc>
                <a:spcPct val="90000"/>
              </a:lnSpc>
              <a:spcBef>
                <a:spcPts val="450"/>
              </a:spcBef>
              <a:spcAft>
                <a:spcPts val="0"/>
              </a:spcAft>
              <a:buClr>
                <a:schemeClr val="dk1"/>
              </a:buClr>
              <a:buSzPts val="1800"/>
              <a:buChar char="•"/>
              <a:defRPr/>
            </a:lvl9pPr>
          </a:lstStyle>
          <a:p>
            <a:endParaRPr/>
          </a:p>
        </p:txBody>
      </p:sp>
      <p:sp>
        <p:nvSpPr>
          <p:cNvPr id="22" name="Google Shape;22;p12"/>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15.03.2024</a:t>
            </a:r>
            <a:endParaRPr/>
          </a:p>
        </p:txBody>
      </p:sp>
      <p:sp>
        <p:nvSpPr>
          <p:cNvPr id="24" name="Google Shape;24;p12"/>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IE" smtClean="0"/>
              <a:pPr/>
              <a:t>‹#›</a:t>
            </a:fld>
            <a:endParaRPr lang="en-IE"/>
          </a:p>
        </p:txBody>
      </p:sp>
      <p:sp>
        <p:nvSpPr>
          <p:cNvPr id="25" name="Google Shape;25;p12"/>
          <p:cNvSpPr txBox="1">
            <a:spLocks noGrp="1"/>
          </p:cNvSpPr>
          <p:nvPr>
            <p:ph type="body" idx="3"/>
          </p:nvPr>
        </p:nvSpPr>
        <p:spPr>
          <a:xfrm>
            <a:off x="647937" y="2940152"/>
            <a:ext cx="5181600" cy="3039541"/>
          </a:xfrm>
          <a:prstGeom prst="rect">
            <a:avLst/>
          </a:prstGeom>
          <a:noFill/>
          <a:ln>
            <a:noFill/>
          </a:ln>
        </p:spPr>
        <p:txBody>
          <a:bodyPr spcFirstLastPara="1" wrap="square" lIns="91425" tIns="45700" rIns="91425" bIns="45700" anchor="t" anchorCtr="0">
            <a:noAutofit/>
          </a:bodyPr>
          <a:lstStyle>
            <a:lvl1pPr marL="308656" lvl="0" indent="-154328" algn="l">
              <a:lnSpc>
                <a:spcPct val="100000"/>
              </a:lnSpc>
              <a:spcBef>
                <a:spcPts val="0"/>
              </a:spcBef>
              <a:spcAft>
                <a:spcPts val="0"/>
              </a:spcAft>
              <a:buClr>
                <a:srgbClr val="005336"/>
              </a:buClr>
              <a:buSzPts val="2300"/>
              <a:buNone/>
              <a:defRPr b="0"/>
            </a:lvl1pPr>
            <a:lvl2pPr marL="617311" lvl="1" indent="-154328" algn="l">
              <a:lnSpc>
                <a:spcPct val="90000"/>
              </a:lnSpc>
              <a:spcBef>
                <a:spcPts val="450"/>
              </a:spcBef>
              <a:spcAft>
                <a:spcPts val="0"/>
              </a:spcAft>
              <a:buClr>
                <a:srgbClr val="005336"/>
              </a:buClr>
              <a:buSzPts val="2300"/>
              <a:buNone/>
              <a:defRPr/>
            </a:lvl2pPr>
            <a:lvl3pPr marL="925967" lvl="2" indent="-154328" algn="l">
              <a:lnSpc>
                <a:spcPct val="90000"/>
              </a:lnSpc>
              <a:spcBef>
                <a:spcPts val="450"/>
              </a:spcBef>
              <a:spcAft>
                <a:spcPts val="0"/>
              </a:spcAft>
              <a:buClr>
                <a:srgbClr val="005336"/>
              </a:buClr>
              <a:buSzPts val="2300"/>
              <a:buNone/>
              <a:defRPr/>
            </a:lvl3pPr>
            <a:lvl4pPr marL="1234623" lvl="3" indent="-154328" algn="l">
              <a:lnSpc>
                <a:spcPct val="90000"/>
              </a:lnSpc>
              <a:spcBef>
                <a:spcPts val="450"/>
              </a:spcBef>
              <a:spcAft>
                <a:spcPts val="0"/>
              </a:spcAft>
              <a:buClr>
                <a:srgbClr val="005336"/>
              </a:buClr>
              <a:buSzPts val="2300"/>
              <a:buNone/>
              <a:defRPr/>
            </a:lvl4pPr>
            <a:lvl5pPr marL="1543279" lvl="4" indent="-154328" algn="l">
              <a:lnSpc>
                <a:spcPct val="90000"/>
              </a:lnSpc>
              <a:spcBef>
                <a:spcPts val="450"/>
              </a:spcBef>
              <a:spcAft>
                <a:spcPts val="0"/>
              </a:spcAft>
              <a:buClr>
                <a:srgbClr val="005336"/>
              </a:buClr>
              <a:buSzPts val="2300"/>
              <a:buNone/>
              <a:defRPr/>
            </a:lvl5pPr>
            <a:lvl6pPr marL="1851934" lvl="5" indent="-231492" algn="l">
              <a:lnSpc>
                <a:spcPct val="90000"/>
              </a:lnSpc>
              <a:spcBef>
                <a:spcPts val="450"/>
              </a:spcBef>
              <a:spcAft>
                <a:spcPts val="0"/>
              </a:spcAft>
              <a:buClr>
                <a:schemeClr val="dk1"/>
              </a:buClr>
              <a:buSzPts val="1800"/>
              <a:buChar char="•"/>
              <a:defRPr/>
            </a:lvl6pPr>
            <a:lvl7pPr marL="2160590" lvl="6" indent="-231492" algn="l">
              <a:lnSpc>
                <a:spcPct val="90000"/>
              </a:lnSpc>
              <a:spcBef>
                <a:spcPts val="450"/>
              </a:spcBef>
              <a:spcAft>
                <a:spcPts val="0"/>
              </a:spcAft>
              <a:buClr>
                <a:schemeClr val="dk1"/>
              </a:buClr>
              <a:buSzPts val="1800"/>
              <a:buChar char="•"/>
              <a:defRPr/>
            </a:lvl7pPr>
            <a:lvl8pPr marL="2469246" lvl="7" indent="-231492" algn="l">
              <a:lnSpc>
                <a:spcPct val="90000"/>
              </a:lnSpc>
              <a:spcBef>
                <a:spcPts val="450"/>
              </a:spcBef>
              <a:spcAft>
                <a:spcPts val="0"/>
              </a:spcAft>
              <a:buClr>
                <a:schemeClr val="dk1"/>
              </a:buClr>
              <a:buSzPts val="1800"/>
              <a:buChar char="•"/>
              <a:defRPr/>
            </a:lvl8pPr>
            <a:lvl9pPr marL="2777901" lvl="8" indent="-231492"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414281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91136" y="3645569"/>
            <a:ext cx="1781826" cy="510380"/>
          </a:xfrm>
        </p:spPr>
        <p:txBody>
          <a:bodyPr/>
          <a:lstStyle>
            <a:lvl1pPr marL="0" indent="0">
              <a:buNone/>
              <a:defRPr/>
            </a:lvl1pPr>
          </a:lstStyle>
          <a:p>
            <a:r>
              <a:rPr lang="en-GB"/>
              <a:t>Click icon to add picture</a:t>
            </a:r>
            <a:endParaRPr lang="en-US"/>
          </a:p>
        </p:txBody>
      </p:sp>
      <p:pic>
        <p:nvPicPr>
          <p:cNvPr id="7" name="Picture 6" descr="A close up of a logo&#10;&#10;Description automatically generated">
            <a:extLst>
              <a:ext uri="{FF2B5EF4-FFF2-40B4-BE49-F238E27FC236}">
                <a16:creationId xmlns:a16="http://schemas.microsoft.com/office/drawing/2014/main" id="{5F1B8DE7-C63F-49AD-9702-BC2A50EA1F2E}"/>
              </a:ext>
            </a:extLst>
          </p:cNvPr>
          <p:cNvPicPr>
            <a:picLocks noChangeAspect="1"/>
          </p:cNvPicPr>
          <p:nvPr userDrawn="1"/>
        </p:nvPicPr>
        <p:blipFill>
          <a:blip r:embed="rId3"/>
          <a:stretch>
            <a:fillRect/>
          </a:stretch>
        </p:blipFill>
        <p:spPr>
          <a:xfrm>
            <a:off x="815006" y="3559255"/>
            <a:ext cx="2418818" cy="648036"/>
          </a:xfrm>
          <a:prstGeom prst="rect">
            <a:avLst/>
          </a:prstGeom>
        </p:spPr>
      </p:pic>
    </p:spTree>
    <p:extLst>
      <p:ext uri="{BB962C8B-B14F-4D97-AF65-F5344CB8AC3E}">
        <p14:creationId xmlns:p14="http://schemas.microsoft.com/office/powerpoint/2010/main" val="324251956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r>
              <a:rPr lang="en-US"/>
              <a:t>15.03.2024</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29260961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GB"/>
              <a:t>Click to edit Master text styles</a:t>
            </a:r>
          </a:p>
        </p:txBody>
      </p:sp>
    </p:spTree>
    <p:extLst>
      <p:ext uri="{BB962C8B-B14F-4D97-AF65-F5344CB8AC3E}">
        <p14:creationId xmlns:p14="http://schemas.microsoft.com/office/powerpoint/2010/main" val="390625279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41681570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GB"/>
              <a:t>Click icon to add picture</a:t>
            </a:r>
            <a:endParaRPr lang="en-US"/>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55988325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GB"/>
              <a:t>Click icon to add picture</a:t>
            </a:r>
            <a:endParaRPr lang="en-US"/>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235373916"/>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GB"/>
              <a:t>Click icon to add picture</a:t>
            </a:r>
            <a:endParaRPr lang="en-US"/>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3127085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GB"/>
              <a:t>Click icon to add picture</a:t>
            </a:r>
            <a:endParaRPr lang="en-US"/>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15.03.2024</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327899658"/>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a:t>15.03.2024</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187537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er.owens@ul.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823737" y="2481406"/>
            <a:ext cx="6805063" cy="537713"/>
          </a:xfrm>
        </p:spPr>
        <p:txBody>
          <a:bodyPr vert="horz" lIns="91440" tIns="45720" rIns="91440" bIns="45720" rtlCol="0" anchor="t">
            <a:noAutofit/>
          </a:bodyPr>
          <a:lstStyle/>
          <a:p>
            <a:r>
              <a:rPr lang="en-US" sz="3000" dirty="0" err="1">
                <a:latin typeface="Georgia"/>
              </a:rPr>
              <a:t>PROACTsme</a:t>
            </a:r>
            <a:r>
              <a:rPr lang="en-US" sz="3000" dirty="0">
                <a:latin typeface="Georgia"/>
              </a:rPr>
              <a:t>, ULIM </a:t>
            </a:r>
            <a:r>
              <a:rPr lang="en-US" sz="2000" dirty="0">
                <a:latin typeface="Georgia"/>
              </a:rPr>
              <a:t>(pp7)</a:t>
            </a:r>
            <a:br>
              <a:rPr lang="en-US" sz="3000" dirty="0"/>
            </a:br>
            <a:r>
              <a:rPr lang="en-IE" sz="3000" dirty="0">
                <a:latin typeface="Georgia"/>
              </a:rPr>
              <a:t>Joint Study</a:t>
            </a:r>
            <a:br>
              <a:rPr lang="en-US" sz="3000" dirty="0">
                <a:latin typeface="Georgia"/>
              </a:rPr>
            </a:br>
            <a:r>
              <a:rPr lang="en-US" sz="3000" dirty="0">
                <a:latin typeface="Georgia"/>
              </a:rPr>
              <a:t>19</a:t>
            </a:r>
            <a:r>
              <a:rPr lang="en-US" sz="3000" baseline="30000" dirty="0">
                <a:latin typeface="Georgia"/>
              </a:rPr>
              <a:t>th</a:t>
            </a:r>
            <a:r>
              <a:rPr lang="en-US" sz="3000" dirty="0">
                <a:latin typeface="Georgia"/>
              </a:rPr>
              <a:t> June 2024</a:t>
            </a: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833762" y="3771900"/>
            <a:ext cx="6785011" cy="835209"/>
          </a:xfrm>
        </p:spPr>
        <p:txBody>
          <a:bodyPr>
            <a:normAutofit/>
          </a:bodyPr>
          <a:lstStyle/>
          <a:p>
            <a:r>
              <a:rPr lang="en-US" sz="1800">
                <a:latin typeface="Georgia"/>
              </a:rPr>
              <a:t>Emer Owens &amp; Eamon Leonard</a:t>
            </a:r>
          </a:p>
        </p:txBody>
      </p:sp>
      <p:sp>
        <p:nvSpPr>
          <p:cNvPr id="4" name="TextBox 3">
            <a:extLst>
              <a:ext uri="{FF2B5EF4-FFF2-40B4-BE49-F238E27FC236}">
                <a16:creationId xmlns:a16="http://schemas.microsoft.com/office/drawing/2014/main" id="{BFC22EA8-05F5-3945-974F-0E3601F948D2}"/>
              </a:ext>
            </a:extLst>
          </p:cNvPr>
          <p:cNvSpPr txBox="1"/>
          <p:nvPr/>
        </p:nvSpPr>
        <p:spPr>
          <a:xfrm>
            <a:off x="829525" y="6404944"/>
            <a:ext cx="5700600" cy="35394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Georgia"/>
                <a:ea typeface="+mn-ea"/>
                <a:cs typeface="+mn-cs"/>
              </a:rPr>
              <a:t>Contact email: </a:t>
            </a:r>
            <a:r>
              <a:rPr kumimoji="0" lang="en-US" sz="1700" b="0" i="0" u="none" strike="noStrike" kern="1200" cap="none" spc="0" normalizeH="0" baseline="0" noProof="0">
                <a:ln>
                  <a:noFill/>
                </a:ln>
                <a:solidFill>
                  <a:prstClr val="white"/>
                </a:solidFill>
                <a:effectLst/>
                <a:uLnTx/>
                <a:uFillTx/>
                <a:latin typeface="Georgia"/>
                <a:ea typeface="+mn-ea"/>
                <a:cs typeface="+mn-cs"/>
                <a:hlinkClick r:id="rId3">
                  <a:extLst>
                    <a:ext uri="{A12FA001-AC4F-418D-AE19-62706E023703}">
                      <ahyp:hlinkClr xmlns:ahyp="http://schemas.microsoft.com/office/drawing/2018/hyperlinkcolor" val="tx"/>
                    </a:ext>
                  </a:extLst>
                </a:hlinkClick>
              </a:rPr>
              <a:t>emer.owens@ul.ie</a:t>
            </a:r>
            <a:r>
              <a:rPr kumimoji="0" lang="en-US" sz="1700" b="0" i="0" u="none" strike="noStrike" kern="1200" cap="none" spc="0" normalizeH="0" baseline="0" noProof="0">
                <a:ln>
                  <a:noFill/>
                </a:ln>
                <a:solidFill>
                  <a:prstClr val="white"/>
                </a:solidFill>
                <a:effectLst/>
                <a:uLnTx/>
                <a:uFillTx/>
                <a:latin typeface="Georgia"/>
                <a:ea typeface="+mn-ea"/>
                <a:cs typeface="+mn-cs"/>
              </a:rPr>
              <a:t>    </a:t>
            </a:r>
            <a:r>
              <a:rPr kumimoji="0" lang="en-US" sz="1700" b="0" i="0" u="sng" strike="noStrike" kern="1200" cap="none" spc="0" normalizeH="0" baseline="0" noProof="0">
                <a:ln>
                  <a:noFill/>
                </a:ln>
                <a:solidFill>
                  <a:prstClr val="white"/>
                </a:solidFill>
                <a:effectLst/>
                <a:uLnTx/>
                <a:uFillTx/>
                <a:latin typeface="Georgia"/>
                <a:ea typeface="+mn-ea"/>
                <a:cs typeface="+mn-cs"/>
              </a:rPr>
              <a:t>eamon.leonard@ul.ie</a:t>
            </a:r>
          </a:p>
        </p:txBody>
      </p:sp>
      <p:pic>
        <p:nvPicPr>
          <p:cNvPr id="8" name="Picture 7" descr="A blue and green flag with yellow stars&#10;&#10;Description automatically generated">
            <a:extLst>
              <a:ext uri="{FF2B5EF4-FFF2-40B4-BE49-F238E27FC236}">
                <a16:creationId xmlns:a16="http://schemas.microsoft.com/office/drawing/2014/main" id="{9F63461E-F6D2-82F9-7208-D4A0738AC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333" y="3689663"/>
            <a:ext cx="3405472" cy="1196520"/>
          </a:xfrm>
          <a:prstGeom prst="rect">
            <a:avLst/>
          </a:prstGeom>
        </p:spPr>
      </p:pic>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1</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1022430"/>
            <a:ext cx="11103607" cy="4306388"/>
          </a:xfrm>
        </p:spPr>
        <p:txBody>
          <a:bodyPr/>
          <a:lstStyle/>
          <a:p>
            <a:pPr>
              <a:lnSpc>
                <a:spcPct val="107000"/>
              </a:lnSpc>
              <a:spcAft>
                <a:spcPts val="800"/>
              </a:spcAft>
            </a:pPr>
            <a:endParaRPr lang="en-GB" sz="1600" i="1" dirty="0">
              <a:effectLst/>
              <a:latin typeface="Roboto" panose="02000000000000000000" pitchFamily="2" charset="0"/>
              <a:ea typeface="Roboto" panose="02000000000000000000" pitchFamily="2" charset="0"/>
              <a:cs typeface="Roboto" panose="02000000000000000000" pitchFamily="2" charset="0"/>
            </a:endParaRPr>
          </a:p>
          <a:p>
            <a:pPr marL="0" indent="0">
              <a:spcAft>
                <a:spcPts val="800"/>
              </a:spcAft>
            </a:pPr>
            <a:r>
              <a:rPr lang="en-GB" sz="1600" i="1" dirty="0" err="1">
                <a:effectLst/>
                <a:latin typeface="Helvetica" panose="020B0604020202020204" pitchFamily="34" charset="0"/>
                <a:ea typeface="Roboto" panose="02000000000000000000" pitchFamily="2" charset="0"/>
                <a:cs typeface="Helvetica" panose="020B0604020202020204" pitchFamily="34" charset="0"/>
              </a:rPr>
              <a:t>PROACTsme</a:t>
            </a:r>
            <a:r>
              <a:rPr lang="en-GB" sz="1600" i="1" dirty="0">
                <a:effectLst/>
                <a:latin typeface="Helvetica" panose="020B0604020202020204" pitchFamily="34" charset="0"/>
                <a:ea typeface="Roboto" panose="02000000000000000000" pitchFamily="2" charset="0"/>
                <a:cs typeface="Helvetica" panose="020B0604020202020204" pitchFamily="34" charset="0"/>
              </a:rPr>
              <a:t> for Impact and Stakeholder Perspective</a:t>
            </a:r>
            <a:endParaRPr lang="en-GB"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solidFill>
                  <a:srgbClr val="000000"/>
                </a:solidFill>
                <a:latin typeface="Helvetica" panose="020B0604020202020204" pitchFamily="34" charset="0"/>
                <a:ea typeface="Roboto" panose="02000000000000000000" pitchFamily="2" charset="0"/>
                <a:cs typeface="Helvetica" panose="020B0604020202020204" pitchFamily="34" charset="0"/>
              </a:rPr>
              <a:t>Consider the impact of your policy instruments, and if they are currently serving stakeholders in the best way possible. Limitations of current policy instruments are welcome, and solutions to such challenges will be discussed.</a:t>
            </a: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i="1" dirty="0">
                <a:latin typeface="Helvetica" panose="020B0604020202020204" pitchFamily="34" charset="0"/>
                <a:ea typeface="Roboto" panose="02000000000000000000" pitchFamily="2" charset="0"/>
                <a:cs typeface="Helvetica" panose="020B0604020202020204" pitchFamily="34" charset="0"/>
              </a:rPr>
              <a:t>Partner Preparation (1):  Partners will also be asked to share details on their stakeholder engagement meetings so far in the project.</a:t>
            </a:r>
            <a:endParaRPr lang="en-IE" sz="1600" i="1" dirty="0">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i="1" dirty="0" err="1">
                <a:latin typeface="Helvetica" panose="020B0604020202020204" pitchFamily="34" charset="0"/>
                <a:ea typeface="Roboto" panose="02000000000000000000" pitchFamily="2" charset="0"/>
                <a:cs typeface="Helvetica" panose="020B0604020202020204" pitchFamily="34" charset="0"/>
              </a:rPr>
              <a:t>PROACTsme</a:t>
            </a:r>
            <a:r>
              <a:rPr lang="en-GB" sz="1600" i="1" dirty="0">
                <a:latin typeface="Helvetica" panose="020B0604020202020204" pitchFamily="34" charset="0"/>
                <a:ea typeface="Roboto" panose="02000000000000000000" pitchFamily="2" charset="0"/>
                <a:cs typeface="Helvetica" panose="020B0604020202020204" pitchFamily="34" charset="0"/>
              </a:rPr>
              <a:t> Semester 3</a:t>
            </a:r>
          </a:p>
          <a:p>
            <a:pPr marL="0" indent="0">
              <a:lnSpc>
                <a:spcPct val="107000"/>
              </a:lnSpc>
              <a:spcAft>
                <a:spcPts val="800"/>
              </a:spcAft>
            </a:pP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“All project RSG meetings will be organized after the interregional exchange events and the Stakeholders invited to participate in those activities will be called to share their experience.”</a:t>
            </a:r>
            <a:endParaRPr lang="en-GB" sz="1600" dirty="0">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361725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2</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935142"/>
            <a:ext cx="11103607" cy="4306388"/>
          </a:xfrm>
        </p:spPr>
        <p:txBody>
          <a:bodyPr/>
          <a:lstStyle/>
          <a:p>
            <a:pPr marL="0" indent="0">
              <a:spcAft>
                <a:spcPts val="800"/>
              </a:spcAft>
            </a:pPr>
            <a:r>
              <a:rPr lang="en-GB" sz="1600" b="1" dirty="0">
                <a:effectLst/>
                <a:latin typeface="Helvetica" panose="020B0604020202020204" pitchFamily="34" charset="0"/>
                <a:ea typeface="Roboto" panose="02000000000000000000" pitchFamily="2" charset="0"/>
                <a:cs typeface="Helvetica" panose="020B0604020202020204" pitchFamily="34" charset="0"/>
              </a:rPr>
              <a:t>Peer-to-Peer Plan Presentation Workshop</a:t>
            </a:r>
          </a:p>
          <a:p>
            <a:pPr marL="0" indent="0">
              <a:spcAft>
                <a:spcPts val="800"/>
              </a:spcAft>
            </a:pPr>
            <a:endParaRPr lang="en-IE"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latin typeface="Helvetica" panose="020B0604020202020204" pitchFamily="34" charset="0"/>
                <a:ea typeface="Roboto" panose="02000000000000000000" pitchFamily="2" charset="0"/>
                <a:cs typeface="Helvetica" panose="020B0604020202020204" pitchFamily="34" charset="0"/>
              </a:rPr>
              <a:t>User involvement and co-creation for improved policies</a:t>
            </a:r>
            <a:endParaRPr lang="en-IE" sz="1600" dirty="0">
              <a:latin typeface="Helvetica" panose="020B0604020202020204" pitchFamily="34" charset="0"/>
              <a:ea typeface="Roboto" panose="02000000000000000000" pitchFamily="2" charset="0"/>
              <a:cs typeface="Helvetica" panose="020B0604020202020204" pitchFamily="34" charset="0"/>
            </a:endParaRPr>
          </a:p>
          <a:p>
            <a:pPr marL="0" indent="0"/>
            <a:r>
              <a:rPr lang="en-GB"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In this workshop, partners will be paired up. Each partner group explains their project plan to their peer partner group and then will present its peer partner’s journey and plan in the afternoon session. </a:t>
            </a:r>
          </a:p>
          <a:p>
            <a:pPr marL="0" indent="0"/>
            <a:r>
              <a:rPr lang="en-GB"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This </a:t>
            </a:r>
            <a:r>
              <a:rPr lang="en-US"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approach not only encourages thorough understanding, collaborative learning, and effective participant communication, but also fosters a sense of shared responsibility and mutual learning among the partners</a:t>
            </a: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a:t>
            </a: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effectLst/>
                <a:latin typeface="Helvetica" panose="020B0604020202020204" pitchFamily="34" charset="0"/>
                <a:ea typeface="Roboto" panose="02000000000000000000" pitchFamily="2" charset="0"/>
                <a:cs typeface="Helvetica" panose="020B0604020202020204" pitchFamily="34" charset="0"/>
              </a:rPr>
              <a:t>Partner Preparation (2) : Each partner will be invited to consider the following questions and have a PowerPoint slide on each:</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285750" lvl="0" indent="-285750">
              <a:buFont typeface="Arial" panose="020B0604020202020204" pitchFamily="34" charset="0"/>
              <a:buChar char="•"/>
            </a:pPr>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Which policies or solutions do you want to improve?</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285750" lvl="0" indent="-285750">
              <a:buFont typeface="Arial" panose="020B0604020202020204" pitchFamily="34" charset="0"/>
              <a:buChar char="•"/>
            </a:pP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What manner of impacts do you want from the improvements?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285750" indent="-285750">
              <a:spcAft>
                <a:spcPts val="800"/>
              </a:spcAft>
              <a:buFont typeface="Arial" panose="020B0604020202020204" pitchFamily="34" charset="0"/>
              <a:buChar char="•"/>
            </a:pP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How should you work to ensure these impacts? Any challenges?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GB" sz="1600" b="1"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err="1">
                <a:latin typeface="Helvetica" panose="020B0604020202020204" pitchFamily="34" charset="0"/>
                <a:ea typeface="Roboto" panose="02000000000000000000" pitchFamily="2" charset="0"/>
                <a:cs typeface="Helvetica" panose="020B0604020202020204" pitchFamily="34" charset="0"/>
              </a:rPr>
              <a:t>PROACTsme</a:t>
            </a:r>
            <a:r>
              <a:rPr lang="en-GB" sz="1600" dirty="0">
                <a:latin typeface="Helvetica" panose="020B0604020202020204" pitchFamily="34" charset="0"/>
                <a:ea typeface="Roboto" panose="02000000000000000000" pitchFamily="2" charset="0"/>
                <a:cs typeface="Helvetica" panose="020B0604020202020204" pitchFamily="34" charset="0"/>
              </a:rPr>
              <a:t> Semester 3</a:t>
            </a:r>
          </a:p>
          <a:p>
            <a:pPr marL="0" indent="0">
              <a:lnSpc>
                <a:spcPct val="107000"/>
              </a:lnSpc>
              <a:spcAft>
                <a:spcPts val="800"/>
              </a:spcAft>
            </a:pP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“University of Limerick (p7)</a:t>
            </a:r>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 will, at this stage, encourage partners and key stakeholders to engage in distance consultations and exchange actions with other regions in the EU appraised within the Joint Study”</a:t>
            </a:r>
          </a:p>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362223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2</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935142"/>
            <a:ext cx="11103607" cy="4306388"/>
          </a:xfrm>
        </p:spPr>
        <p:txBody>
          <a:bodyPr/>
          <a:lstStyle/>
          <a:p>
            <a:pPr marL="0" indent="0">
              <a:spcAft>
                <a:spcPts val="800"/>
              </a:spcAft>
            </a:pPr>
            <a:r>
              <a:rPr lang="en-GB" sz="1600" dirty="0">
                <a:effectLst/>
                <a:latin typeface="Helvetica" panose="020B0604020202020204" pitchFamily="34" charset="0"/>
                <a:ea typeface="Roboto" panose="02000000000000000000" pitchFamily="2" charset="0"/>
                <a:cs typeface="Helvetica" panose="020B0604020202020204" pitchFamily="34" charset="0"/>
              </a:rPr>
              <a:t>Peer-to-Peer Plan Presentation Workshop</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endParaRPr lang="en-IE" sz="1600" dirty="0">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r>
              <a:rPr lang="en-IE" sz="1600" dirty="0">
                <a:latin typeface="Helvetica" panose="020B0604020202020204" pitchFamily="34" charset="0"/>
                <a:ea typeface="Roboto" panose="02000000000000000000" pitchFamily="2" charset="0"/>
                <a:cs typeface="Helvetica" panose="020B0604020202020204" pitchFamily="34" charset="0"/>
              </a:rPr>
              <a:t>Time: </a:t>
            </a:r>
            <a:r>
              <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rPr>
              <a:t>90 minutes</a:t>
            </a:r>
          </a:p>
          <a:p>
            <a:pPr marL="0" indent="0">
              <a:lnSpc>
                <a:spcPct val="107000"/>
              </a:lnSpc>
              <a:spcAft>
                <a:spcPts val="800"/>
              </a:spcAft>
            </a:pPr>
            <a:r>
              <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rPr>
              <a:t>Partners pair off</a:t>
            </a:r>
          </a:p>
          <a:p>
            <a:pPr marL="0" indent="0">
              <a:lnSpc>
                <a:spcPct val="107000"/>
              </a:lnSpc>
              <a:spcAft>
                <a:spcPts val="800"/>
              </a:spcAft>
            </a:pPr>
            <a:r>
              <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rPr>
              <a:t>10/15 minutes per question</a:t>
            </a:r>
          </a:p>
          <a:p>
            <a:pPr marL="0" indent="0">
              <a:lnSpc>
                <a:spcPct val="107000"/>
              </a:lnSpc>
              <a:spcAft>
                <a:spcPts val="800"/>
              </a:spcAft>
            </a:pPr>
            <a:r>
              <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rPr>
              <a:t>20 minutes break out and join/ discuss with other groups </a:t>
            </a:r>
          </a:p>
          <a:p>
            <a:pPr marL="0" indent="0">
              <a:lnSpc>
                <a:spcPct val="107000"/>
              </a:lnSpc>
              <a:spcAft>
                <a:spcPts val="800"/>
              </a:spcAft>
            </a:pPr>
            <a:r>
              <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rPr>
              <a:t>20 minutes to put presentations together</a:t>
            </a: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188302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3</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935142"/>
            <a:ext cx="11103607" cy="4306388"/>
          </a:xfrm>
        </p:spPr>
        <p:txBody>
          <a:bodyPr/>
          <a:lstStyle/>
          <a:p>
            <a:pPr marL="0" indent="0">
              <a:lnSpc>
                <a:spcPct val="107000"/>
              </a:lnSpc>
              <a:spcAft>
                <a:spcPts val="800"/>
              </a:spcAft>
            </a:pPr>
            <a:endParaRPr lang="en-GB" sz="1600" i="1"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r>
              <a:rPr lang="en-GB" sz="1600" i="1" dirty="0">
                <a:effectLst/>
                <a:latin typeface="Helvetica" panose="020B0604020202020204" pitchFamily="34" charset="0"/>
                <a:ea typeface="Roboto" panose="02000000000000000000" pitchFamily="2" charset="0"/>
                <a:cs typeface="Helvetica" panose="020B0604020202020204" pitchFamily="34" charset="0"/>
              </a:rPr>
              <a:t>Action plans and forward outlook</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r>
              <a:rPr lang="en-GB" sz="1600" b="1" i="1" dirty="0">
                <a:effectLst/>
                <a:latin typeface="Helvetica" panose="020B0604020202020204" pitchFamily="34" charset="0"/>
                <a:ea typeface="Roboto" panose="02000000000000000000" pitchFamily="2" charset="0"/>
                <a:cs typeface="Helvetica" panose="020B0604020202020204" pitchFamily="34" charset="0"/>
              </a:rPr>
              <a:t> </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In the third and final part, each partner will present what they have learned from their ‘peer partner’. </a:t>
            </a: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Building upon the discussions from today’s workshop, partners should have identified challenges in their action plans,</a:t>
            </a: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and understand how other partners may aid them in their next steps.</a:t>
            </a:r>
          </a:p>
          <a:p>
            <a:endParaRPr lang="en-GB" sz="1600" dirty="0">
              <a:latin typeface="Helvetica" panose="020B0604020202020204" pitchFamily="34" charset="0"/>
              <a:ea typeface="Roboto" panose="02000000000000000000" pitchFamily="2" charset="0"/>
              <a:cs typeface="Helvetica" panose="020B0604020202020204" pitchFamily="34" charset="0"/>
            </a:endParaRPr>
          </a:p>
          <a:p>
            <a:endParaRPr lang="en-GB" sz="1600" dirty="0">
              <a:latin typeface="Helvetica" panose="020B0604020202020204" pitchFamily="34" charset="0"/>
              <a:ea typeface="Roboto" panose="02000000000000000000" pitchFamily="2" charset="0"/>
              <a:cs typeface="Helvetica" panose="020B0604020202020204" pitchFamily="34" charset="0"/>
            </a:endParaRPr>
          </a:p>
          <a:p>
            <a:endParaRPr lang="en-GB" sz="1600" b="1"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err="1">
                <a:latin typeface="Helvetica" panose="020B0604020202020204" pitchFamily="34" charset="0"/>
                <a:ea typeface="Roboto" panose="02000000000000000000" pitchFamily="2" charset="0"/>
                <a:cs typeface="Helvetica" panose="020B0604020202020204" pitchFamily="34" charset="0"/>
              </a:rPr>
              <a:t>PROACTsme</a:t>
            </a:r>
            <a:r>
              <a:rPr lang="en-GB" sz="1600" dirty="0">
                <a:latin typeface="Helvetica" panose="020B0604020202020204" pitchFamily="34" charset="0"/>
                <a:ea typeface="Roboto" panose="02000000000000000000" pitchFamily="2" charset="0"/>
                <a:cs typeface="Helvetica" panose="020B0604020202020204" pitchFamily="34" charset="0"/>
              </a:rPr>
              <a:t> Semester 3</a:t>
            </a:r>
          </a:p>
          <a:p>
            <a:pPr marL="0" indent="0">
              <a:spcAft>
                <a:spcPts val="800"/>
              </a:spcAft>
            </a:pP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“All project RSG meetings will be organized after the interregional exchange events and the Stakeholders invited to participate in those activities will be called to share their experience. Regional co-assessment (</a:t>
            </a:r>
            <a:r>
              <a:rPr lang="en-US" sz="1600" dirty="0" err="1">
                <a:solidFill>
                  <a:srgbClr val="000000"/>
                </a:solidFill>
                <a:latin typeface="Helvetica" panose="020B0604020202020204" pitchFamily="34" charset="0"/>
                <a:ea typeface="Roboto" panose="02000000000000000000" pitchFamily="2" charset="0"/>
                <a:cs typeface="Helvetica" panose="020B0604020202020204" pitchFamily="34" charset="0"/>
              </a:rPr>
              <a:t>ReCo</a:t>
            </a: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 consultation and discussions will be the base of these meetings, as well as the working document of the Joint Study prepared by the University of Limerick (P7)”</a:t>
            </a:r>
          </a:p>
          <a:p>
            <a:pPr marL="0" indent="0"/>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t>
            </a:r>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An online follow-up meeting will be held at the end of the semester to take notice of the good practices already identified and of the partners interested in transfer them to their territories improving their policy instruments.”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53310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3</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935142"/>
            <a:ext cx="11103607" cy="4306388"/>
          </a:xfrm>
        </p:spPr>
        <p:txBody>
          <a:bodyPr/>
          <a:lstStyle/>
          <a:p>
            <a:pPr marL="0" indent="0">
              <a:lnSpc>
                <a:spcPct val="107000"/>
              </a:lnSpc>
              <a:spcAft>
                <a:spcPts val="800"/>
              </a:spcAft>
            </a:pPr>
            <a:endParaRPr lang="en-GB" sz="1600" i="1" dirty="0">
              <a:effectLst/>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r>
              <a:rPr lang="en-GB" sz="1600" i="1" dirty="0">
                <a:effectLst/>
                <a:latin typeface="Helvetica" panose="020B0604020202020204" pitchFamily="34" charset="0"/>
                <a:ea typeface="Roboto" panose="02000000000000000000" pitchFamily="2" charset="0"/>
                <a:cs typeface="Helvetica" panose="020B0604020202020204" pitchFamily="34" charset="0"/>
              </a:rPr>
              <a:t>Action plans and forward outlook</a:t>
            </a:r>
            <a:endParaRPr lang="en-IE" sz="1600" i="1" dirty="0">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endParaRPr lang="en-IE" sz="1600" i="1" dirty="0">
              <a:solidFill>
                <a:schemeClr val="tx1"/>
              </a:solidFill>
              <a:effectLst/>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In the third and final part, each partner will present what they have learned from their ‘peer partner’. </a:t>
            </a: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Building upon the discussions from today’s workshop, partners should have identified challenges in their action plans,</a:t>
            </a: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and understand how other partners may aid them in their next steps.</a:t>
            </a:r>
          </a:p>
          <a:p>
            <a:pPr marL="0" indent="0"/>
            <a:endPar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r>
              <a:rPr lang="en-IE" sz="1600" dirty="0">
                <a:latin typeface="Helvetica" panose="020B0604020202020204" pitchFamily="34" charset="0"/>
                <a:ea typeface="Roboto" panose="02000000000000000000" pitchFamily="2" charset="0"/>
                <a:cs typeface="Helvetica" panose="020B0604020202020204" pitchFamily="34" charset="0"/>
              </a:rPr>
              <a:t>Time: 90 minutes</a:t>
            </a:r>
          </a:p>
          <a:p>
            <a:pPr marL="0" indent="0"/>
            <a:r>
              <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rPr>
              <a:t>15 minutes per partner</a:t>
            </a:r>
          </a:p>
          <a:p>
            <a:pPr marL="0" indent="0"/>
            <a:r>
              <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rPr>
              <a:t>5-minute presentations with 10 minutes of Q&amp;A for each</a:t>
            </a:r>
          </a:p>
          <a:p>
            <a:pPr marL="0" indent="0"/>
            <a:endParaRPr lang="en-US" sz="1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endParaRPr lang="en-GB" sz="1600" dirty="0">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359325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Roundtable</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406221" y="1022430"/>
            <a:ext cx="11103607" cy="4306388"/>
          </a:xfrm>
        </p:spPr>
        <p:txBody>
          <a:bodyPr/>
          <a:lstStyle/>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GB" sz="1600" i="1" dirty="0">
                <a:effectLst/>
                <a:latin typeface="Helvetica" panose="020B0604020202020204" pitchFamily="34" charset="0"/>
                <a:ea typeface="Roboto" panose="02000000000000000000" pitchFamily="2" charset="0"/>
                <a:cs typeface="Helvetica" panose="020B0604020202020204" pitchFamily="34" charset="0"/>
              </a:rPr>
              <a:t>Wrap- up, reflections and mapping our next steps</a:t>
            </a:r>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175928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AC00E-1018-4BBB-611C-B3222E8CC39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DDA933-6E37-0072-CB49-77F45685F951}"/>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l="8" r="8"/>
          <a:stretch>
            <a:fillRect/>
          </a:stretch>
        </p:blipFill>
        <p:spPr>
          <a:xfrm>
            <a:off x="608207" y="0"/>
            <a:ext cx="10975587" cy="5760000"/>
          </a:xfrm>
        </p:spPr>
      </p:pic>
      <p:pic>
        <p:nvPicPr>
          <p:cNvPr id="7" name="Picture 6">
            <a:extLst>
              <a:ext uri="{FF2B5EF4-FFF2-40B4-BE49-F238E27FC236}">
                <a16:creationId xmlns:a16="http://schemas.microsoft.com/office/drawing/2014/main" id="{1C57D02B-6586-C5E6-865A-4ACAF495CD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9187" t="2468"/>
          <a:stretch/>
        </p:blipFill>
        <p:spPr>
          <a:xfrm>
            <a:off x="608206" y="259680"/>
            <a:ext cx="8011980" cy="5761553"/>
          </a:xfrm>
          <a:prstGeom prst="rect">
            <a:avLst/>
          </a:prstGeom>
        </p:spPr>
      </p:pic>
      <p:sp>
        <p:nvSpPr>
          <p:cNvPr id="3" name="Title 2">
            <a:extLst>
              <a:ext uri="{FF2B5EF4-FFF2-40B4-BE49-F238E27FC236}">
                <a16:creationId xmlns:a16="http://schemas.microsoft.com/office/drawing/2014/main" id="{3B45EFBD-F7C5-B75D-0402-70CD4A7E71B7}"/>
              </a:ext>
            </a:extLst>
          </p:cNvPr>
          <p:cNvSpPr>
            <a:spLocks noGrp="1"/>
          </p:cNvSpPr>
          <p:nvPr>
            <p:ph type="title"/>
          </p:nvPr>
        </p:nvSpPr>
        <p:spPr>
          <a:xfrm>
            <a:off x="647937" y="826329"/>
            <a:ext cx="6216326" cy="961316"/>
          </a:xfrm>
        </p:spPr>
        <p:txBody>
          <a:bodyPr/>
          <a:lstStyle/>
          <a:p>
            <a:pPr algn="ctr"/>
            <a:r>
              <a:rPr lang="en-US" sz="2850" dirty="0">
                <a:latin typeface="Georgia"/>
              </a:rPr>
              <a:t>Joint Study – Workshops</a:t>
            </a:r>
            <a:endParaRPr lang="en-US" dirty="0"/>
          </a:p>
        </p:txBody>
      </p:sp>
      <p:pic>
        <p:nvPicPr>
          <p:cNvPr id="5" name="Picture 4" descr="A blue and green flag with yellow stars&#10;&#10;Description automatically generated">
            <a:extLst>
              <a:ext uri="{FF2B5EF4-FFF2-40B4-BE49-F238E27FC236}">
                <a16:creationId xmlns:a16="http://schemas.microsoft.com/office/drawing/2014/main" id="{420FD858-7B31-6FE4-C426-555EF546181B}"/>
              </a:ext>
            </a:extLst>
          </p:cNvPr>
          <p:cNvPicPr>
            <a:picLocks noChangeAspect="1"/>
          </p:cNvPicPr>
          <p:nvPr/>
        </p:nvPicPr>
        <p:blipFill>
          <a:blip r:embed="rId5"/>
          <a:stretch>
            <a:fillRect/>
          </a:stretch>
        </p:blipFill>
        <p:spPr>
          <a:xfrm>
            <a:off x="7347155" y="5991838"/>
            <a:ext cx="2109399" cy="646232"/>
          </a:xfrm>
          <a:prstGeom prst="rect">
            <a:avLst/>
          </a:prstGeom>
        </p:spPr>
      </p:pic>
      <p:sp>
        <p:nvSpPr>
          <p:cNvPr id="8" name="Text Placeholder 7">
            <a:extLst>
              <a:ext uri="{FF2B5EF4-FFF2-40B4-BE49-F238E27FC236}">
                <a16:creationId xmlns:a16="http://schemas.microsoft.com/office/drawing/2014/main" id="{204B6AB3-E407-7D84-A8A1-35F91455CF88}"/>
              </a:ext>
            </a:extLst>
          </p:cNvPr>
          <p:cNvSpPr>
            <a:spLocks noGrp="1"/>
          </p:cNvSpPr>
          <p:nvPr>
            <p:ph type="body" sz="half" idx="2"/>
          </p:nvPr>
        </p:nvSpPr>
        <p:spPr/>
        <p:txBody>
          <a:bodyPr/>
          <a:lstStyle/>
          <a:p>
            <a:r>
              <a:rPr lang="en-IE" dirty="0"/>
              <a:t>Slides shown during Workshops</a:t>
            </a:r>
          </a:p>
        </p:txBody>
      </p:sp>
    </p:spTree>
    <p:extLst>
      <p:ext uri="{BB962C8B-B14F-4D97-AF65-F5344CB8AC3E}">
        <p14:creationId xmlns:p14="http://schemas.microsoft.com/office/powerpoint/2010/main" val="117188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1</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4306388"/>
          </a:xfrm>
        </p:spPr>
        <p:txBody>
          <a:bodyPr/>
          <a:lstStyle/>
          <a:p>
            <a:pPr>
              <a:lnSpc>
                <a:spcPct val="107000"/>
              </a:lnSpc>
              <a:spcAft>
                <a:spcPts val="800"/>
              </a:spcAft>
            </a:pPr>
            <a:endParaRPr lang="en-GB" sz="1600" i="1" dirty="0">
              <a:effectLst/>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i="1" dirty="0" err="1">
                <a:effectLst/>
                <a:latin typeface="Helvetica" panose="020B0604020202020204" pitchFamily="34" charset="0"/>
                <a:ea typeface="Roboto" panose="02000000000000000000" pitchFamily="2" charset="0"/>
                <a:cs typeface="Helvetica" panose="020B0604020202020204" pitchFamily="34" charset="0"/>
              </a:rPr>
              <a:t>PROACTsme</a:t>
            </a:r>
            <a:r>
              <a:rPr lang="en-GB" sz="1600" i="1" dirty="0">
                <a:effectLst/>
                <a:latin typeface="Helvetica" panose="020B0604020202020204" pitchFamily="34" charset="0"/>
                <a:ea typeface="Roboto" panose="02000000000000000000" pitchFamily="2" charset="0"/>
                <a:cs typeface="Helvetica" panose="020B0604020202020204" pitchFamily="34" charset="0"/>
              </a:rPr>
              <a:t> for Impact and Stakeholder Perspective</a:t>
            </a:r>
            <a:endParaRPr lang="en-GB"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solidFill>
                  <a:srgbClr val="000000"/>
                </a:solidFill>
                <a:latin typeface="Helvetica" panose="020B0604020202020204" pitchFamily="34" charset="0"/>
                <a:ea typeface="Roboto" panose="02000000000000000000" pitchFamily="2" charset="0"/>
                <a:cs typeface="Helvetica" panose="020B0604020202020204" pitchFamily="34" charset="0"/>
              </a:rPr>
              <a:t>Consider the impact of your policy instruments and if they currently serve stakeholders in the best way possible. Limitations of current policy instruments are welcome, and solutions to such challenges will be discussed.</a:t>
            </a: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i="1" dirty="0">
                <a:latin typeface="Helvetica" panose="020B0604020202020204" pitchFamily="34" charset="0"/>
                <a:ea typeface="Roboto" panose="02000000000000000000" pitchFamily="2" charset="0"/>
                <a:cs typeface="Helvetica" panose="020B0604020202020204" pitchFamily="34" charset="0"/>
              </a:rPr>
              <a:t>Partner Preparation (1):  Partners will also be asked to share details on their stakeholder engagement meetings so far in the project.</a:t>
            </a:r>
            <a:endParaRPr lang="en-IE" sz="1600" i="1" dirty="0">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190395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2</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1353940"/>
            <a:ext cx="11103607" cy="4306388"/>
          </a:xfrm>
        </p:spPr>
        <p:txBody>
          <a:bodyPr/>
          <a:lstStyle/>
          <a:p>
            <a:pPr marL="0" indent="0">
              <a:spcAft>
                <a:spcPts val="800"/>
              </a:spcAft>
            </a:pPr>
            <a:r>
              <a:rPr lang="en-GB" sz="1600" dirty="0">
                <a:effectLst/>
                <a:latin typeface="Helvetica" panose="020B0604020202020204" pitchFamily="34" charset="0"/>
                <a:ea typeface="Roboto" panose="02000000000000000000" pitchFamily="2" charset="0"/>
                <a:cs typeface="Helvetica" panose="020B0604020202020204" pitchFamily="34" charset="0"/>
              </a:rPr>
              <a:t>Peer-to-Peer Plan Presentation Workshop</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latin typeface="Helvetica" panose="020B0604020202020204" pitchFamily="34" charset="0"/>
                <a:ea typeface="Roboto" panose="02000000000000000000" pitchFamily="2" charset="0"/>
                <a:cs typeface="Helvetica" panose="020B0604020202020204" pitchFamily="34" charset="0"/>
              </a:rPr>
              <a:t>User involvement and co-creation for improved policies</a:t>
            </a:r>
            <a:endParaRPr lang="en-IE" sz="1600" dirty="0">
              <a:latin typeface="Helvetica" panose="020B0604020202020204" pitchFamily="34" charset="0"/>
              <a:ea typeface="Roboto" panose="02000000000000000000" pitchFamily="2" charset="0"/>
              <a:cs typeface="Helvetica" panose="020B0604020202020204" pitchFamily="34" charset="0"/>
            </a:endParaRPr>
          </a:p>
          <a:p>
            <a:pPr marL="0" indent="0"/>
            <a:r>
              <a:rPr lang="en-GB"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In this workshop, partners will be paired up. Each partner group explains their project plan to their peer partner group and then will present its peer partner’s journey and plan in the afternoon session. </a:t>
            </a:r>
          </a:p>
          <a:p>
            <a:pPr marL="0" indent="0"/>
            <a:endParaRPr lang="en-GB"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endParaRPr>
          </a:p>
          <a:p>
            <a:pPr marL="0" indent="0"/>
            <a:r>
              <a:rPr lang="en-GB"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This </a:t>
            </a:r>
            <a:r>
              <a:rPr lang="en-US" sz="1600" dirty="0">
                <a:solidFill>
                  <a:schemeClr val="tx1"/>
                </a:solidFill>
                <a:effectLst/>
                <a:latin typeface="Helvetica" panose="020B0604020202020204" pitchFamily="34" charset="0"/>
                <a:ea typeface="MS Mincho" panose="02020609040205080304" pitchFamily="49" charset="-128"/>
                <a:cs typeface="Helvetica" panose="020B0604020202020204" pitchFamily="34" charset="0"/>
              </a:rPr>
              <a:t>approach not only encourages thorough understanding, collaborative learning, and effective participant communication but also fosters a sense of shared responsibility and mutual learning among the partners</a:t>
            </a: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a:t>
            </a: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endParaRPr lang="en-GB" sz="1600" dirty="0">
              <a:latin typeface="Helvetica" panose="020B0604020202020204" pitchFamily="34" charset="0"/>
              <a:ea typeface="Roboto" panose="02000000000000000000" pitchFamily="2" charset="0"/>
              <a:cs typeface="Helvetica" panose="020B0604020202020204" pitchFamily="34" charset="0"/>
            </a:endParaRPr>
          </a:p>
          <a:p>
            <a:pPr marL="0" indent="0">
              <a:spcAft>
                <a:spcPts val="800"/>
              </a:spcAft>
            </a:pPr>
            <a:r>
              <a:rPr lang="en-GB" sz="1600" dirty="0">
                <a:effectLst/>
                <a:latin typeface="Helvetica" panose="020B0604020202020204" pitchFamily="34" charset="0"/>
                <a:ea typeface="Roboto" panose="02000000000000000000" pitchFamily="2" charset="0"/>
                <a:cs typeface="Helvetica" panose="020B0604020202020204" pitchFamily="34" charset="0"/>
              </a:rPr>
              <a:t>Partner Preparation (2) : Each partner will be invited to consider the following questions and have a PowerPoint slide on each:</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285750" lvl="0" indent="-285750">
              <a:buFont typeface="Arial" panose="020B0604020202020204" pitchFamily="34" charset="0"/>
              <a:buChar char="•"/>
            </a:pPr>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Which policies or solutions do you want to improve?</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285750" lvl="0" indent="-285750">
              <a:buFont typeface="Arial" panose="020B0604020202020204" pitchFamily="34" charset="0"/>
              <a:buChar char="•"/>
            </a:pP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What manner of impacts do you want from the improvements?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285750" indent="-285750">
              <a:spcAft>
                <a:spcPts val="800"/>
              </a:spcAft>
              <a:buFont typeface="Arial" panose="020B0604020202020204" pitchFamily="34" charset="0"/>
              <a:buChar char="•"/>
            </a:pPr>
            <a:r>
              <a:rPr lang="en-GB" sz="1600" dirty="0">
                <a:solidFill>
                  <a:schemeClr val="tx1"/>
                </a:solidFill>
                <a:latin typeface="Helvetica" panose="020B0604020202020204" pitchFamily="34" charset="0"/>
                <a:ea typeface="Roboto" panose="02000000000000000000" pitchFamily="2" charset="0"/>
                <a:cs typeface="Helvetica" panose="020B0604020202020204" pitchFamily="34" charset="0"/>
              </a:rPr>
              <a:t>How should you work to ensure these impacts? Any challenges?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17070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Workshop 3</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935142"/>
            <a:ext cx="11103607" cy="4306388"/>
          </a:xfrm>
        </p:spPr>
        <p:txBody>
          <a:bodyPr/>
          <a:lstStyle/>
          <a:p>
            <a:pPr marL="0" indent="0">
              <a:lnSpc>
                <a:spcPct val="107000"/>
              </a:lnSpc>
              <a:spcAft>
                <a:spcPts val="800"/>
              </a:spcAft>
            </a:pPr>
            <a:endParaRPr lang="en-GB" sz="1600" i="1" dirty="0">
              <a:effectLst/>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r>
              <a:rPr lang="en-GB" sz="1600" i="1" dirty="0">
                <a:effectLst/>
                <a:latin typeface="Helvetica" panose="020B0604020202020204" pitchFamily="34" charset="0"/>
                <a:ea typeface="Roboto" panose="02000000000000000000" pitchFamily="2" charset="0"/>
                <a:cs typeface="Helvetica" panose="020B0604020202020204" pitchFamily="34" charset="0"/>
              </a:rPr>
              <a:t>Action plans and forward outlook</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a:lnSpc>
                <a:spcPct val="107000"/>
              </a:lnSpc>
              <a:spcAft>
                <a:spcPts val="800"/>
              </a:spcAft>
            </a:pPr>
            <a:r>
              <a:rPr lang="en-GB" sz="1600" b="1" i="1" dirty="0">
                <a:effectLst/>
                <a:latin typeface="Helvetica" panose="020B0604020202020204" pitchFamily="34" charset="0"/>
                <a:ea typeface="Roboto" panose="02000000000000000000" pitchFamily="2" charset="0"/>
                <a:cs typeface="Helvetica" panose="020B0604020202020204" pitchFamily="34" charset="0"/>
              </a:rPr>
              <a:t> </a:t>
            </a:r>
            <a:endParaRPr lang="en-IE" sz="1600" dirty="0">
              <a:effectLst/>
              <a:latin typeface="Helvetica" panose="020B0604020202020204" pitchFamily="34" charset="0"/>
              <a:ea typeface="Roboto" panose="02000000000000000000" pitchFamily="2" charset="0"/>
              <a:cs typeface="Helvetica" panose="020B0604020202020204" pitchFamily="34" charset="0"/>
            </a:endParaRPr>
          </a:p>
          <a:p>
            <a:pPr marL="0" indent="0"/>
            <a:r>
              <a:rPr lang="en-GB" sz="1600" dirty="0">
                <a:solidFill>
                  <a:schemeClr val="tx1"/>
                </a:solidFill>
                <a:effectLst/>
                <a:latin typeface="Helvetica" panose="020B0604020202020204" pitchFamily="34" charset="0"/>
                <a:ea typeface="Roboto" panose="02000000000000000000" pitchFamily="2" charset="0"/>
                <a:cs typeface="Helvetica" panose="020B0604020202020204" pitchFamily="34" charset="0"/>
              </a:rPr>
              <a:t>In the third and final part, each partner will present what they have learned from their ‘peer partner’. Building upon the discussions from today’s workshop, partners should have identified challenges in their action plans, and understand how other partners may aid them in their next steps.</a:t>
            </a: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a:p>
            <a:endParaRPr lang="en-GB" sz="1600" b="1" dirty="0">
              <a:latin typeface="Roboto" panose="02000000000000000000" pitchFamily="2" charset="0"/>
              <a:ea typeface="Roboto" panose="02000000000000000000" pitchFamily="2" charset="0"/>
              <a:cs typeface="Roboto" panose="02000000000000000000" pitchFamily="2" charset="0"/>
            </a:endParaRPr>
          </a:p>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165903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r>
              <a:rPr lang="en-IE" sz="3000">
                <a:latin typeface="Georgia"/>
              </a:rPr>
              <a:t>Content</a:t>
            </a:r>
            <a:endParaRPr lang="en-US"/>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4306388"/>
          </a:xfrm>
        </p:spPr>
        <p:txBody>
          <a:bodyPr/>
          <a:lstStyle/>
          <a:p>
            <a:pPr marL="308610" indent="-154305"/>
            <a:r>
              <a:rPr lang="en-US" sz="1600" dirty="0">
                <a:solidFill>
                  <a:schemeClr val="tx1"/>
                </a:solidFill>
                <a:latin typeface="Helvetica"/>
                <a:ea typeface="Roboto"/>
                <a:cs typeface="Helvetica"/>
              </a:rPr>
              <a:t>9.00 - 9.30 </a:t>
            </a:r>
            <a:r>
              <a:rPr lang="en-US" sz="1600" b="0" i="1" u="none" strike="noStrike" baseline="0" dirty="0">
                <a:solidFill>
                  <a:srgbClr val="000000"/>
                </a:solidFill>
                <a:latin typeface="Helvetica"/>
                <a:ea typeface="Roboto"/>
                <a:cs typeface="Helvetica"/>
              </a:rPr>
              <a:t>Introduction to today’s workshop and Joint Study progress report </a:t>
            </a:r>
            <a:r>
              <a:rPr lang="en-US" sz="1600" b="0" i="0" u="none" strike="noStrike" baseline="0" dirty="0">
                <a:solidFill>
                  <a:srgbClr val="000000"/>
                </a:solidFill>
                <a:latin typeface="Helvetica"/>
                <a:ea typeface="Roboto"/>
                <a:cs typeface="Helvetica"/>
              </a:rPr>
              <a:t>	</a:t>
            </a:r>
            <a:endParaRPr lang="en-US">
              <a:latin typeface="Helvetica"/>
              <a:ea typeface="Roboto"/>
              <a:cs typeface="Helvetica"/>
            </a:endParaRP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US" sz="1600" dirty="0">
                <a:solidFill>
                  <a:schemeClr val="tx1"/>
                </a:solidFill>
                <a:latin typeface="Helvetica"/>
                <a:ea typeface="Roboto"/>
                <a:cs typeface="Helvetica"/>
              </a:rPr>
              <a:t>9.30 - 10.30 </a:t>
            </a:r>
            <a:r>
              <a:rPr lang="en-US" sz="1600" b="1" i="0" u="none" strike="noStrike" baseline="0" dirty="0">
                <a:solidFill>
                  <a:srgbClr val="000000"/>
                </a:solidFill>
                <a:latin typeface="Helvetica"/>
                <a:ea typeface="Roboto"/>
                <a:cs typeface="Helvetica"/>
              </a:rPr>
              <a:t>Workshop part 1:</a:t>
            </a:r>
            <a:r>
              <a:rPr lang="en-US" sz="1600" b="1" dirty="0">
                <a:solidFill>
                  <a:srgbClr val="000000"/>
                </a:solidFill>
                <a:latin typeface="Helvetica"/>
                <a:ea typeface="Roboto"/>
                <a:cs typeface="Helvetica"/>
              </a:rPr>
              <a:t> </a:t>
            </a:r>
            <a:endParaRPr lang="en-US" sz="1600" b="1"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US" sz="1600" b="0" i="1" u="none" strike="noStrike" baseline="0" dirty="0" err="1">
                <a:solidFill>
                  <a:srgbClr val="000000"/>
                </a:solidFill>
                <a:latin typeface="Helvetica" panose="020B0604020202020204" pitchFamily="34" charset="0"/>
                <a:ea typeface="Roboto" panose="02000000000000000000" pitchFamily="2" charset="0"/>
                <a:cs typeface="Helvetica" panose="020B0604020202020204" pitchFamily="34" charset="0"/>
              </a:rPr>
              <a:t>PROACTsme</a:t>
            </a:r>
            <a:r>
              <a:rPr lang="en-US" sz="1600" b="0" i="1"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 for Impact and Stakeholder Perspective </a:t>
            </a:r>
            <a:r>
              <a:rPr lang="en-US"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IE"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10:30 – 10:45 	Coffee break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US"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10:45 – 12:15 	</a:t>
            </a:r>
            <a:r>
              <a:rPr lang="en-US" sz="1600" b="1"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Workshop part 2: </a:t>
            </a:r>
          </a:p>
          <a:p>
            <a:pPr marL="308610" indent="-154305"/>
            <a:r>
              <a:rPr lang="en-US" sz="1600" b="0" i="1"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Peer-to-Peer Plan Presentation Workshop. User involvement and co-creation for improved </a:t>
            </a:r>
          </a:p>
          <a:p>
            <a:pPr marL="308610" indent="-154305"/>
            <a:r>
              <a:rPr lang="en-US" sz="1600" b="0" i="1"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policies </a:t>
            </a:r>
            <a:r>
              <a:rPr lang="en-US"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IE"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12:15 – 13:15 	</a:t>
            </a:r>
            <a:r>
              <a:rPr lang="en-IE" sz="1600" b="1"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LUNCH BREAK </a:t>
            </a:r>
            <a:r>
              <a:rPr lang="en-IE"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US" sz="1600" b="0" i="0" u="none" strike="noStrike" baseline="0" dirty="0">
                <a:solidFill>
                  <a:srgbClr val="000000"/>
                </a:solidFill>
                <a:latin typeface="Helvetica"/>
                <a:ea typeface="Roboto"/>
                <a:cs typeface="Helvetica"/>
              </a:rPr>
              <a:t>13:15 – 14:45 	</a:t>
            </a:r>
            <a:r>
              <a:rPr lang="en-US" sz="1600" b="1" i="0" u="none" strike="noStrike" baseline="0" dirty="0">
                <a:solidFill>
                  <a:srgbClr val="000000"/>
                </a:solidFill>
                <a:latin typeface="Helvetica"/>
                <a:ea typeface="Roboto"/>
                <a:cs typeface="Helvetica"/>
              </a:rPr>
              <a:t>Workshop part </a:t>
            </a:r>
            <a:r>
              <a:rPr lang="en-US" sz="1600" b="1" dirty="0">
                <a:solidFill>
                  <a:srgbClr val="000000"/>
                </a:solidFill>
                <a:latin typeface="Helvetica"/>
                <a:ea typeface="Roboto"/>
                <a:cs typeface="Helvetica"/>
              </a:rPr>
              <a:t>3</a:t>
            </a:r>
            <a:r>
              <a:rPr lang="en-US" sz="1600" b="1" i="0" u="none" strike="noStrike" baseline="0" dirty="0">
                <a:solidFill>
                  <a:srgbClr val="000000"/>
                </a:solidFill>
                <a:latin typeface="Helvetica"/>
                <a:ea typeface="Roboto"/>
                <a:cs typeface="Helvetica"/>
              </a:rPr>
              <a:t>: </a:t>
            </a:r>
            <a:r>
              <a:rPr lang="en-US" sz="1600" b="1" dirty="0">
                <a:solidFill>
                  <a:srgbClr val="000000"/>
                </a:solidFill>
                <a:latin typeface="Helvetica"/>
                <a:ea typeface="Roboto"/>
                <a:cs typeface="Helvetica"/>
              </a:rPr>
              <a:t>Presentations - </a:t>
            </a:r>
            <a:r>
              <a:rPr lang="en-US" sz="1600" i="1" dirty="0">
                <a:solidFill>
                  <a:srgbClr val="000000"/>
                </a:solidFill>
                <a:latin typeface="Helvetica"/>
                <a:ea typeface="Roboto"/>
                <a:cs typeface="Helvetica"/>
              </a:rPr>
              <a:t>Action</a:t>
            </a:r>
            <a:r>
              <a:rPr lang="en-US" sz="1600" b="0" i="1" u="none" strike="noStrike" baseline="0" dirty="0">
                <a:solidFill>
                  <a:srgbClr val="000000"/>
                </a:solidFill>
                <a:latin typeface="Helvetica"/>
                <a:ea typeface="Roboto"/>
                <a:cs typeface="Helvetica"/>
              </a:rPr>
              <a:t> plans and forward outlook </a:t>
            </a:r>
            <a:r>
              <a:rPr lang="en-US" sz="1600" b="0" i="0" u="none" strike="noStrike" baseline="0" dirty="0">
                <a:solidFill>
                  <a:srgbClr val="000000"/>
                </a:solidFill>
                <a:latin typeface="Helvetica"/>
                <a:ea typeface="Roboto"/>
                <a:cs typeface="Helvetica"/>
              </a:rPr>
              <a:t>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IE"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14:45 – 15:00 	Coffee break 	</a:t>
            </a:r>
          </a:p>
          <a:p>
            <a:pPr marL="154305" indent="0"/>
            <a:endParaRPr lang="en-US"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308610" indent="-154305"/>
            <a:r>
              <a:rPr lang="en-IE" sz="1600" b="0"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15:00 – 16:30 	</a:t>
            </a:r>
            <a:r>
              <a:rPr lang="en-IE" sz="1600" b="1" i="0" u="none" strike="noStrike" baseline="0" dirty="0">
                <a:solidFill>
                  <a:srgbClr val="000000"/>
                </a:solidFill>
                <a:latin typeface="Helvetica" panose="020B0604020202020204" pitchFamily="34" charset="0"/>
                <a:ea typeface="Roboto" panose="02000000000000000000" pitchFamily="2" charset="0"/>
                <a:cs typeface="Helvetica" panose="020B0604020202020204" pitchFamily="34" charset="0"/>
              </a:rPr>
              <a:t>Roundtable </a:t>
            </a:r>
            <a:r>
              <a:rPr lang="en-IE" sz="16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	</a:t>
            </a: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27539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dirty="0"/>
              <a:t>Joint Study – Roundtable</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406221" y="761406"/>
            <a:ext cx="11103607" cy="4306388"/>
          </a:xfrm>
        </p:spPr>
        <p:txBody>
          <a:bodyPr/>
          <a:lstStyle/>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54305" indent="0"/>
            <a:r>
              <a:rPr lang="en-GB" sz="1600" i="1" dirty="0">
                <a:effectLst/>
                <a:latin typeface="Roboto" panose="02000000000000000000" pitchFamily="2" charset="0"/>
                <a:ea typeface="Roboto" panose="02000000000000000000" pitchFamily="2" charset="0"/>
                <a:cs typeface="Roboto" panose="02000000000000000000" pitchFamily="2" charset="0"/>
              </a:rPr>
              <a:t>Wrap- up, reflections and mapping our next steps</a:t>
            </a:r>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lnSpc>
                <a:spcPct val="107000"/>
              </a:lnSpc>
              <a:spcAft>
                <a:spcPts val="800"/>
              </a:spcAft>
            </a:pPr>
            <a:endParaRPr lang="en-IE" sz="1600"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83" lvl="1" indent="0"/>
            <a:endParaRPr lang="en-IE" sz="22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3" name="TextBox 2">
            <a:extLst>
              <a:ext uri="{FF2B5EF4-FFF2-40B4-BE49-F238E27FC236}">
                <a16:creationId xmlns:a16="http://schemas.microsoft.com/office/drawing/2014/main" id="{708F4938-EAE9-795F-2C85-511AF1519F18}"/>
              </a:ext>
            </a:extLst>
          </p:cNvPr>
          <p:cNvSpPr txBox="1"/>
          <p:nvPr/>
        </p:nvSpPr>
        <p:spPr>
          <a:xfrm>
            <a:off x="918589" y="6130239"/>
            <a:ext cx="734649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sng" strike="noStrike" kern="1200" cap="none" spc="0" normalizeH="0" baseline="0" noProof="0" dirty="0">
              <a:ln>
                <a:noFill/>
              </a:ln>
              <a:solidFill>
                <a:srgbClr val="171616"/>
              </a:solidFill>
              <a:effectLst/>
              <a:uLnTx/>
              <a:uFillTx/>
              <a:latin typeface="Helvetic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171616"/>
              </a:solidFill>
              <a:effectLst/>
              <a:uLnTx/>
              <a:uFillTx/>
              <a:latin typeface="Helvetica"/>
              <a:ea typeface="+mn-ea"/>
              <a:cs typeface="Arial"/>
            </a:endParaRPr>
          </a:p>
        </p:txBody>
      </p:sp>
    </p:spTree>
    <p:extLst>
      <p:ext uri="{BB962C8B-B14F-4D97-AF65-F5344CB8AC3E}">
        <p14:creationId xmlns:p14="http://schemas.microsoft.com/office/powerpoint/2010/main" val="252702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a:xfrm>
            <a:off x="721813" y="3680947"/>
            <a:ext cx="5576739" cy="1550286"/>
          </a:xfrm>
        </p:spPr>
        <p:txBody>
          <a:bodyPr>
            <a:normAutofit/>
          </a:bodyPr>
          <a:lstStyle/>
          <a:p>
            <a:r>
              <a:rPr lang="en-US" sz="3038">
                <a:solidFill>
                  <a:schemeClr val="tx2">
                    <a:lumMod val="60000"/>
                    <a:lumOff val="40000"/>
                  </a:schemeClr>
                </a:solidFill>
              </a:rPr>
              <a:t>Thank you for your attention</a:t>
            </a:r>
            <a:br>
              <a:rPr lang="en-US" sz="3038">
                <a:solidFill>
                  <a:schemeClr val="tx2">
                    <a:lumMod val="60000"/>
                    <a:lumOff val="40000"/>
                  </a:schemeClr>
                </a:solidFill>
              </a:rPr>
            </a:br>
            <a:br>
              <a:rPr lang="en-IE" sz="1485">
                <a:solidFill>
                  <a:schemeClr val="tx2">
                    <a:lumMod val="60000"/>
                    <a:lumOff val="40000"/>
                  </a:schemeClr>
                </a:solidFill>
              </a:rPr>
            </a:br>
            <a:br>
              <a:rPr lang="en-IE" sz="1485">
                <a:solidFill>
                  <a:schemeClr val="tx2">
                    <a:lumMod val="60000"/>
                    <a:lumOff val="40000"/>
                  </a:schemeClr>
                </a:solidFill>
              </a:rPr>
            </a:br>
            <a:br>
              <a:rPr lang="en-IE" sz="1485">
                <a:solidFill>
                  <a:schemeClr val="tx2">
                    <a:lumMod val="60000"/>
                    <a:lumOff val="40000"/>
                  </a:schemeClr>
                </a:solidFill>
              </a:rPr>
            </a:br>
            <a:endParaRPr lang="en-US" sz="3038">
              <a:solidFill>
                <a:schemeClr val="tx2">
                  <a:lumMod val="60000"/>
                  <a:lumOff val="40000"/>
                </a:schemeClr>
              </a:solidFill>
            </a:endParaRPr>
          </a:p>
        </p:txBody>
      </p:sp>
    </p:spTree>
    <p:extLst>
      <p:ext uri="{BB962C8B-B14F-4D97-AF65-F5344CB8AC3E}">
        <p14:creationId xmlns:p14="http://schemas.microsoft.com/office/powerpoint/2010/main" val="58702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4C45-A5D9-19E7-6846-B3E918E6F8B3}"/>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D7110CB-D092-59D0-772D-ACCB2932E7C8}"/>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l="8" r="8"/>
          <a:stretch>
            <a:fillRect/>
          </a:stretch>
        </p:blipFill>
        <p:spPr>
          <a:xfrm>
            <a:off x="608207" y="0"/>
            <a:ext cx="10975587" cy="5760000"/>
          </a:xfrm>
        </p:spPr>
      </p:pic>
      <p:pic>
        <p:nvPicPr>
          <p:cNvPr id="7" name="Picture 6">
            <a:extLst>
              <a:ext uri="{FF2B5EF4-FFF2-40B4-BE49-F238E27FC236}">
                <a16:creationId xmlns:a16="http://schemas.microsoft.com/office/drawing/2014/main" id="{72CE02D6-78FC-025E-FCBA-24CBF06BE1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9187" t="2468"/>
          <a:stretch/>
        </p:blipFill>
        <p:spPr>
          <a:xfrm>
            <a:off x="608206" y="270118"/>
            <a:ext cx="8011980" cy="5761553"/>
          </a:xfrm>
          <a:prstGeom prst="rect">
            <a:avLst/>
          </a:prstGeom>
        </p:spPr>
      </p:pic>
      <p:sp>
        <p:nvSpPr>
          <p:cNvPr id="3" name="Title 2">
            <a:extLst>
              <a:ext uri="{FF2B5EF4-FFF2-40B4-BE49-F238E27FC236}">
                <a16:creationId xmlns:a16="http://schemas.microsoft.com/office/drawing/2014/main" id="{1A16A0B0-E976-94B5-36F5-6CE22982AE8E}"/>
              </a:ext>
            </a:extLst>
          </p:cNvPr>
          <p:cNvSpPr>
            <a:spLocks noGrp="1"/>
          </p:cNvSpPr>
          <p:nvPr>
            <p:ph type="title"/>
          </p:nvPr>
        </p:nvSpPr>
        <p:spPr/>
        <p:txBody>
          <a:bodyPr/>
          <a:lstStyle/>
          <a:p>
            <a:pPr algn="ctr"/>
            <a:r>
              <a:rPr lang="en-US" sz="3000">
                <a:latin typeface="Georgia"/>
              </a:rPr>
              <a:t>Content</a:t>
            </a:r>
            <a:endParaRPr lang="en-US" sz="2700"/>
          </a:p>
        </p:txBody>
      </p:sp>
      <p:sp>
        <p:nvSpPr>
          <p:cNvPr id="5" name="Text Placeholder 4">
            <a:extLst>
              <a:ext uri="{FF2B5EF4-FFF2-40B4-BE49-F238E27FC236}">
                <a16:creationId xmlns:a16="http://schemas.microsoft.com/office/drawing/2014/main" id="{B5D51D75-E48F-7493-97A3-74CBA0385787}"/>
              </a:ext>
            </a:extLst>
          </p:cNvPr>
          <p:cNvSpPr>
            <a:spLocks noGrp="1"/>
          </p:cNvSpPr>
          <p:nvPr>
            <p:ph type="body" sz="half" idx="2"/>
          </p:nvPr>
        </p:nvSpPr>
        <p:spPr>
          <a:xfrm>
            <a:off x="647937" y="2057401"/>
            <a:ext cx="5701105" cy="3537030"/>
          </a:xfrm>
        </p:spPr>
        <p:txBody>
          <a:bodyPr vert="horz" lIns="91440" tIns="45720" rIns="91440" bIns="45720" rtlCol="0" anchor="t">
            <a:noAutofit/>
          </a:bodyPr>
          <a:lstStyle/>
          <a:p>
            <a:pPr marL="231140" indent="-231140"/>
            <a:r>
              <a:rPr lang="en-IE" sz="1800" b="0" dirty="0">
                <a:latin typeface="Helvetica"/>
                <a:cs typeface="Helvetica"/>
              </a:rPr>
              <a:t>Joint Study Working Document</a:t>
            </a:r>
          </a:p>
          <a:p>
            <a:pPr marL="231140" indent="-231140"/>
            <a:r>
              <a:rPr lang="en-IE" sz="1800" b="0" dirty="0">
                <a:latin typeface="Helvetica"/>
                <a:cs typeface="Helvetica"/>
              </a:rPr>
              <a:t>Semester 3</a:t>
            </a:r>
          </a:p>
          <a:p>
            <a:pPr marL="231140" indent="-231140"/>
            <a:r>
              <a:rPr lang="en-IE" sz="1800" b="0" dirty="0">
                <a:latin typeface="Helvetica"/>
                <a:cs typeface="Helvetica"/>
              </a:rPr>
              <a:t>Semester 4</a:t>
            </a:r>
          </a:p>
          <a:p>
            <a:pPr marL="231140" indent="-231140"/>
            <a:r>
              <a:rPr lang="en-IE" sz="1800" b="0" dirty="0">
                <a:latin typeface="Helvetica"/>
                <a:cs typeface="Helvetica"/>
              </a:rPr>
              <a:t>Workshops</a:t>
            </a:r>
          </a:p>
          <a:p>
            <a:pPr marL="231140" indent="-231140"/>
            <a:endParaRPr lang="en-IE" sz="1800" b="0" dirty="0">
              <a:latin typeface="Helvetica"/>
              <a:cs typeface="Helvetica"/>
            </a:endParaRPr>
          </a:p>
        </p:txBody>
      </p:sp>
    </p:spTree>
    <p:extLst>
      <p:ext uri="{BB962C8B-B14F-4D97-AF65-F5344CB8AC3E}">
        <p14:creationId xmlns:p14="http://schemas.microsoft.com/office/powerpoint/2010/main" val="46647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sz="3000">
                <a:latin typeface="Georgia"/>
              </a:rPr>
              <a:t>Joint Study – Working Document</a:t>
            </a:r>
            <a:endParaRPr/>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5103244"/>
          </a:xfrm>
        </p:spPr>
        <p:txBody>
          <a:bodyPr/>
          <a:lstStyle/>
          <a:p>
            <a:pPr marL="440055" indent="-285750">
              <a:buFont typeface="Wingdings" panose="05000000000000000000" pitchFamily="2" charset="2"/>
              <a:buChar char="Ø"/>
            </a:pPr>
            <a:r>
              <a:rPr lang="en-US" sz="1600" b="0" i="0" dirty="0">
                <a:solidFill>
                  <a:srgbClr val="212121"/>
                </a:solidFill>
                <a:effectLst/>
                <a:latin typeface="Helvetica" panose="020B0604020202020204" pitchFamily="34" charset="0"/>
                <a:cs typeface="Helvetica" panose="020B0604020202020204" pitchFamily="34" charset="0"/>
              </a:rPr>
              <a:t>The Joint Study investigates the application of big data, metadata, and artificial intelligence in European SME services</a:t>
            </a:r>
          </a:p>
          <a:p>
            <a:pPr marL="154305" indent="0"/>
            <a:endParaRPr lang="en-US" sz="1600" b="0" i="0" dirty="0">
              <a:solidFill>
                <a:srgbClr val="212121"/>
              </a:solidFill>
              <a:effectLst/>
              <a:latin typeface="Helvetica" panose="020B0604020202020204" pitchFamily="34" charset="0"/>
              <a:cs typeface="Helvetica" panose="020B0604020202020204" pitchFamily="34" charset="0"/>
            </a:endParaRPr>
          </a:p>
          <a:p>
            <a:pPr marL="440055" indent="-285750">
              <a:buFont typeface="Wingdings" panose="05000000000000000000" pitchFamily="2" charset="2"/>
              <a:buChar char="Ø"/>
            </a:pPr>
            <a:r>
              <a:rPr lang="en-US" sz="1600" dirty="0">
                <a:solidFill>
                  <a:srgbClr val="212121"/>
                </a:solidFill>
                <a:latin typeface="Helvetica" panose="020B0604020202020204" pitchFamily="34" charset="0"/>
                <a:cs typeface="Helvetica" panose="020B0604020202020204" pitchFamily="34" charset="0"/>
              </a:rPr>
              <a:t>Aim:</a:t>
            </a:r>
            <a:r>
              <a:rPr lang="en-US" sz="1600" b="0" i="0" dirty="0">
                <a:solidFill>
                  <a:srgbClr val="212121"/>
                </a:solidFill>
                <a:effectLst/>
                <a:latin typeface="Helvetica" panose="020B0604020202020204" pitchFamily="34" charset="0"/>
                <a:cs typeface="Helvetica" panose="020B0604020202020204" pitchFamily="34" charset="0"/>
              </a:rPr>
              <a:t> Enable more personalized and proactive SME services in the targeted territories</a:t>
            </a:r>
            <a:endParaRPr lang="en-US" sz="1600" dirty="0">
              <a:latin typeface="Helvetica" panose="020B0604020202020204" pitchFamily="34" charset="0"/>
              <a:cs typeface="Helvetica" panose="020B0604020202020204" pitchFamily="34" charset="0"/>
            </a:endParaRPr>
          </a:p>
          <a:p>
            <a:pPr marL="440055" indent="-285750">
              <a:buFont typeface="Wingdings" panose="05000000000000000000" pitchFamily="2" charset="2"/>
              <a:buChar char="Ø"/>
            </a:pPr>
            <a:endParaRPr lang="en-US" sz="1600" dirty="0">
              <a:solidFill>
                <a:srgbClr val="212121"/>
              </a:solidFill>
              <a:latin typeface="Helvetica" panose="020B0604020202020204" pitchFamily="34" charset="0"/>
              <a:ea typeface="Roboto" panose="02000000000000000000" pitchFamily="2" charset="0"/>
              <a:cs typeface="Helvetica" panose="020B0604020202020204" pitchFamily="34" charset="0"/>
            </a:endParaRPr>
          </a:p>
          <a:p>
            <a:pPr marL="440055" indent="-285750">
              <a:buFont typeface="Wingdings" panose="05000000000000000000" pitchFamily="2" charset="2"/>
              <a:buChar char="Ø"/>
            </a:pPr>
            <a:endParaRPr lang="en-US" sz="1600" b="0" i="0" dirty="0">
              <a:solidFill>
                <a:srgbClr val="212121"/>
              </a:solidFill>
              <a:effectLst/>
              <a:latin typeface="Helvetica" panose="020B0604020202020204" pitchFamily="34" charset="0"/>
              <a:ea typeface="Roboto" panose="02000000000000000000" pitchFamily="2" charset="0"/>
              <a:cs typeface="Helvetica" panose="020B0604020202020204" pitchFamily="34" charset="0"/>
            </a:endParaRPr>
          </a:p>
          <a:p>
            <a:pPr marL="748665" lvl="1" indent="-285750">
              <a:buFont typeface="Wingdings" panose="05000000000000000000" pitchFamily="2" charset="2"/>
              <a:buChar char="q"/>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Best Practices</a:t>
            </a:r>
          </a:p>
          <a:p>
            <a:pPr marL="748665" lvl="1" indent="-285750">
              <a:buFont typeface="Wingdings" panose="05000000000000000000" pitchFamily="2" charset="2"/>
              <a:buChar char="q"/>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q"/>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Education – Lectures &amp; study visits</a:t>
            </a:r>
          </a:p>
          <a:p>
            <a:pPr marL="748665" lvl="1" indent="-285750">
              <a:buFont typeface="Wingdings" panose="05000000000000000000" pitchFamily="2" charset="2"/>
              <a:buChar char="q"/>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q"/>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Workshops</a:t>
            </a: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v"/>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Methodology: 2 steps</a:t>
            </a:r>
          </a:p>
          <a:p>
            <a:pPr marL="1057275" lvl="2" indent="-285750">
              <a:buFont typeface="Wingdings" panose="05000000000000000000" pitchFamily="2" charset="2"/>
              <a:buChar char="v"/>
            </a:pPr>
            <a:r>
              <a:rPr lang="en-IE" sz="1600" dirty="0">
                <a:solidFill>
                  <a:schemeClr val="tx1"/>
                </a:solidFill>
                <a:latin typeface="Helvetica"/>
                <a:ea typeface="Helvetica Neue" panose="02000503000000020004" pitchFamily="2" charset="0"/>
                <a:cs typeface="Helvetica"/>
              </a:rPr>
              <a:t>Focus Groups/Workshops</a:t>
            </a: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1057275" lvl="2" indent="-285750">
              <a:buFont typeface="Wingdings" panose="05000000000000000000" pitchFamily="2" charset="2"/>
              <a:buChar char="v"/>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Interviews</a:t>
            </a: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147955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44196" y="885281"/>
            <a:ext cx="11103607" cy="5355097"/>
          </a:xfrm>
        </p:spPr>
        <p:txBody>
          <a:bodyPr/>
          <a:lstStyle/>
          <a:p>
            <a:pPr marL="440055" indent="-285750">
              <a:buFont typeface="Wingdings" panose="05000000000000000000" pitchFamily="2" charset="2"/>
              <a:buChar char="Ø"/>
            </a:pPr>
            <a:endParaRPr lang="en-US" sz="1600"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pPr marL="154305" indent="0"/>
            <a:r>
              <a:rPr lang="en-US" sz="1600" b="1" dirty="0">
                <a:solidFill>
                  <a:srgbClr val="212121"/>
                </a:solidFill>
                <a:latin typeface="Helvetica" panose="020B0604020202020204" pitchFamily="34" charset="0"/>
                <a:ea typeface="Roboto"/>
                <a:cs typeface="Helvetica" panose="020B0604020202020204" pitchFamily="34" charset="0"/>
              </a:rPr>
              <a:t>Interview Questions</a:t>
            </a:r>
          </a:p>
          <a:p>
            <a:pPr marL="440055" indent="-285750">
              <a:buFont typeface="Wingdings" panose="05000000000000000000" pitchFamily="2" charset="2"/>
              <a:buChar char="Ø"/>
            </a:pPr>
            <a:endParaRPr lang="en-US" sz="1600" dirty="0">
              <a:solidFill>
                <a:srgbClr val="212121"/>
              </a:solidFill>
              <a:latin typeface="Helvetica" panose="020B0604020202020204" pitchFamily="34" charset="0"/>
              <a:ea typeface="Roboto" panose="02000000000000000000" pitchFamily="2" charset="0"/>
              <a:cs typeface="Helvetica" panose="020B0604020202020204" pitchFamily="34" charset="0"/>
            </a:endParaRPr>
          </a:p>
          <a:p>
            <a:pPr marL="748665" lvl="1" indent="-285750">
              <a:buFont typeface="Wingdings" panose="05000000000000000000" pitchFamily="2" charset="2"/>
              <a:buChar char="Ø"/>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Co-creation of interview questions for the </a:t>
            </a:r>
            <a:r>
              <a:rPr lang="en-IE" sz="1600" dirty="0" err="1">
                <a:solidFill>
                  <a:schemeClr val="tx1"/>
                </a:solidFill>
                <a:latin typeface="Helvetica" panose="020B0604020202020204" pitchFamily="34" charset="0"/>
                <a:ea typeface="Helvetica Neue" panose="02000503000000020004" pitchFamily="2" charset="0"/>
                <a:cs typeface="Helvetica" panose="020B0604020202020204" pitchFamily="34" charset="0"/>
              </a:rPr>
              <a:t>PROACTsme</a:t>
            </a: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 Joint Study analysis</a:t>
            </a: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r>
              <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rPr>
              <a:t>The results of this focus group will be used to specify key themes for analysis during interviews for the Joint Study</a:t>
            </a:r>
            <a:endParaRPr lang="en-US" sz="1600" dirty="0">
              <a:solidFill>
                <a:srgbClr val="212121"/>
              </a:solidFill>
              <a:latin typeface="Helvetica" panose="020B0604020202020204" pitchFamily="34" charset="0"/>
              <a:ea typeface="Roboto" panose="02000000000000000000"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
        <p:nvSpPr>
          <p:cNvPr id="6" name="Google Shape;100;p2">
            <a:extLst>
              <a:ext uri="{FF2B5EF4-FFF2-40B4-BE49-F238E27FC236}">
                <a16:creationId xmlns:a16="http://schemas.microsoft.com/office/drawing/2014/main" id="{9913F93A-06ED-EE40-FC0A-7E2BEA2520A4}"/>
              </a:ext>
            </a:extLst>
          </p:cNvPr>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sz="3000" dirty="0">
                <a:latin typeface="Georgia"/>
              </a:rPr>
              <a:t>Joint Study – Interview Questions</a:t>
            </a:r>
            <a:endParaRPr dirty="0"/>
          </a:p>
        </p:txBody>
      </p:sp>
    </p:spTree>
    <p:extLst>
      <p:ext uri="{BB962C8B-B14F-4D97-AF65-F5344CB8AC3E}">
        <p14:creationId xmlns:p14="http://schemas.microsoft.com/office/powerpoint/2010/main" val="228764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sz="3000" dirty="0">
                <a:latin typeface="Georgia"/>
              </a:rPr>
              <a:t>Joint Study – Semester 3</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5103244"/>
          </a:xfrm>
        </p:spPr>
        <p:txBody>
          <a:bodyPr/>
          <a:lstStyle/>
          <a:p>
            <a:pPr marL="440055" indent="-285750">
              <a:buFont typeface="Wingdings" panose="05000000000000000000" pitchFamily="2" charset="2"/>
              <a:buChar char="Ø"/>
            </a:pPr>
            <a:endParaRPr lang="en-US" sz="1600" b="0" i="0" dirty="0">
              <a:solidFill>
                <a:srgbClr val="000000"/>
              </a:solidFill>
              <a:effectLst/>
              <a:highlight>
                <a:srgbClr val="80FFFF"/>
              </a:highlight>
              <a:latin typeface="Helvetica" panose="020B0604020202020204" pitchFamily="34" charset="0"/>
              <a:cs typeface="Helvetica" panose="020B0604020202020204" pitchFamily="34" charset="0"/>
            </a:endParaRPr>
          </a:p>
          <a:p>
            <a:pPr marL="440055" indent="-285750">
              <a:buFont typeface="Wingdings" panose="05000000000000000000" pitchFamily="2" charset="2"/>
              <a:buChar char="Ø"/>
            </a:pPr>
            <a:r>
              <a:rPr lang="en-US" sz="1600" b="1" dirty="0">
                <a:solidFill>
                  <a:srgbClr val="000000"/>
                </a:solidFill>
                <a:latin typeface="Helvetica" panose="020B0604020202020204" pitchFamily="34" charset="0"/>
                <a:ea typeface="Roboto" panose="02000000000000000000" pitchFamily="2" charset="0"/>
                <a:cs typeface="Helvetica" panose="020B0604020202020204" pitchFamily="34" charset="0"/>
              </a:rPr>
              <a:t>Semester 3: </a:t>
            </a:r>
            <a:r>
              <a:rPr lang="en-US" sz="1600" b="1"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 </a:t>
            </a:r>
            <a:r>
              <a:rPr lang="en-US" sz="1600" b="1" dirty="0">
                <a:solidFill>
                  <a:srgbClr val="000000"/>
                </a:solidFill>
                <a:latin typeface="Helvetica" panose="020B0604020202020204" pitchFamily="34" charset="0"/>
                <a:ea typeface="Roboto" panose="02000000000000000000" pitchFamily="2" charset="0"/>
                <a:cs typeface="Helvetica" panose="020B0604020202020204" pitchFamily="34" charset="0"/>
              </a:rPr>
              <a:t>01 March 2024 - 31 August 2024</a:t>
            </a:r>
          </a:p>
          <a:p>
            <a:pPr marL="154305" indent="0"/>
            <a:endPar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“At the end of those activities, Norway (P2) and Lithuania (P3) will produce a dossier to report on key findings resulting from exchange activities undertaken and gather relevant materials, so that partners can report back to their </a:t>
            </a:r>
            <a:r>
              <a:rPr lang="en-US" sz="1600" dirty="0" err="1">
                <a:solidFill>
                  <a:srgbClr val="000000"/>
                </a:solidFill>
                <a:latin typeface="Helvetica" panose="020B0604020202020204" pitchFamily="34" charset="0"/>
                <a:ea typeface="Roboto" panose="02000000000000000000" pitchFamily="2" charset="0"/>
                <a:cs typeface="Helvetica" panose="020B0604020202020204" pitchFamily="34" charset="0"/>
              </a:rPr>
              <a:t>organisations</a:t>
            </a: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 and Regional Stakeholders Group (RSG).”</a:t>
            </a:r>
          </a:p>
          <a:p>
            <a:pPr marL="154305" indent="0"/>
            <a:endPar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dirty="0">
                <a:solidFill>
                  <a:srgbClr val="000000"/>
                </a:solidFill>
                <a:latin typeface="Helvetica"/>
                <a:ea typeface="Roboto"/>
                <a:cs typeface="Helvetica"/>
              </a:rPr>
              <a:t>“University of Limerick (P7)</a:t>
            </a:r>
            <a:r>
              <a:rPr lang="en-US" sz="1600" b="0" i="0" dirty="0">
                <a:solidFill>
                  <a:srgbClr val="000000"/>
                </a:solidFill>
                <a:effectLst/>
                <a:latin typeface="Helvetica"/>
                <a:ea typeface="Roboto"/>
                <a:cs typeface="Helvetica"/>
              </a:rPr>
              <a:t> will, at this stage, encourage partners and key stakeholders to engage in distance consultations and exchange actions with other regions in the EU appraised within the Joint Study”</a:t>
            </a:r>
          </a:p>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“All project RSG meetings will be organized after the interregional exchange events and the Stakeholders invited to participate in those activities will be called to share their experience. Regional co-assessment (</a:t>
            </a:r>
            <a:r>
              <a:rPr lang="en-US" sz="1600" dirty="0" err="1">
                <a:solidFill>
                  <a:srgbClr val="000000"/>
                </a:solidFill>
                <a:latin typeface="Helvetica" panose="020B0604020202020204" pitchFamily="34" charset="0"/>
                <a:ea typeface="Roboto" panose="02000000000000000000" pitchFamily="2" charset="0"/>
                <a:cs typeface="Helvetica" panose="020B0604020202020204" pitchFamily="34" charset="0"/>
              </a:rPr>
              <a:t>ReCo</a:t>
            </a: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 consultation and discussions will be the base of these meetings, as well as the working document of the Joint Study prepared by the University of Limerick (P7)”</a:t>
            </a:r>
          </a:p>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a:t>
            </a:r>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An online follow-up meeting (led by the Technical Project coordinator - TPC) will be held at the end of the semester to take notice of the good practices already identified and of the partners interested in transfer them to their territories improving their policy instruments.”</a:t>
            </a: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234837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sz="3000" dirty="0">
                <a:latin typeface="Georgia"/>
              </a:rPr>
              <a:t>Joint Study – Timings Semester 3</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5103244"/>
          </a:xfrm>
        </p:spPr>
        <p:txBody>
          <a:bodyPr/>
          <a:lstStyle/>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645795" indent="-342900">
              <a:buAutoNum type="arabicPeriod"/>
            </a:pPr>
            <a:r>
              <a:rPr lang="en-US" sz="1600" b="0" i="0" dirty="0">
                <a:solidFill>
                  <a:srgbClr val="000000"/>
                </a:solidFill>
                <a:effectLst/>
                <a:highlight>
                  <a:srgbClr val="FFFFFF"/>
                </a:highlight>
                <a:latin typeface="Helvetica"/>
                <a:ea typeface="Roboto"/>
                <a:cs typeface="Helvetica"/>
              </a:rPr>
              <a:t>Norway</a:t>
            </a:r>
            <a:r>
              <a:rPr lang="en-US" sz="1600" dirty="0">
                <a:solidFill>
                  <a:srgbClr val="000000"/>
                </a:solidFill>
                <a:highlight>
                  <a:srgbClr val="FFFFFF"/>
                </a:highlight>
                <a:latin typeface="Helvetica"/>
                <a:ea typeface="Roboto"/>
                <a:cs typeface="Helvetica"/>
              </a:rPr>
              <a:t> </a:t>
            </a:r>
            <a:r>
              <a:rPr lang="en-US" sz="1600" b="0" i="0" dirty="0">
                <a:solidFill>
                  <a:srgbClr val="000000"/>
                </a:solidFill>
                <a:effectLst/>
                <a:highlight>
                  <a:srgbClr val="FFFFFF"/>
                </a:highlight>
                <a:latin typeface="Helvetica"/>
                <a:ea typeface="Roboto"/>
                <a:cs typeface="Helvetica"/>
              </a:rPr>
              <a:t>(P2) and Lithuania (P3) will produce a dossier to report on key findings resulting from exchange activities undertaken and gather relevant materials, so that partners can report back to their </a:t>
            </a:r>
            <a:r>
              <a:rPr lang="en-US" sz="1600" b="0" i="0" dirty="0" err="1">
                <a:solidFill>
                  <a:srgbClr val="000000"/>
                </a:solidFill>
                <a:effectLst/>
                <a:highlight>
                  <a:srgbClr val="FFFFFF"/>
                </a:highlight>
                <a:latin typeface="Helvetica"/>
                <a:ea typeface="Roboto"/>
                <a:cs typeface="Helvetica"/>
              </a:rPr>
              <a:t>organisations</a:t>
            </a:r>
            <a:r>
              <a:rPr lang="en-US" sz="1600" b="0" i="0" dirty="0">
                <a:solidFill>
                  <a:srgbClr val="000000"/>
                </a:solidFill>
                <a:effectLst/>
                <a:highlight>
                  <a:srgbClr val="FFFFFF"/>
                </a:highlight>
                <a:latin typeface="Helvetica"/>
                <a:ea typeface="Roboto"/>
                <a:cs typeface="Helvetica"/>
              </a:rPr>
              <a:t> and Regional Stakeholders Group (RSG).</a:t>
            </a:r>
          </a:p>
          <a:p>
            <a:pPr marL="457200" indent="-154305" algn="l">
              <a:spcAft>
                <a:spcPts val="0"/>
              </a:spcAft>
            </a:pPr>
            <a:endParaRPr lang="en-US" sz="1600" b="0" i="0" dirty="0">
              <a:solidFill>
                <a:srgbClr val="242424"/>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endParaRPr>
          </a:p>
          <a:p>
            <a:pPr marL="457200" indent="-154305"/>
            <a:r>
              <a:rPr lang="en-US" sz="1600" b="0" i="0" dirty="0">
                <a:solidFill>
                  <a:srgbClr val="000000"/>
                </a:solidFill>
                <a:effectLst/>
                <a:highlight>
                  <a:srgbClr val="FFFFFF"/>
                </a:highlight>
                <a:latin typeface="Helvetica"/>
                <a:ea typeface="Roboto"/>
                <a:cs typeface="Helvetica"/>
              </a:rPr>
              <a:t>2. UL working </a:t>
            </a:r>
            <a:r>
              <a:rPr lang="en-US" sz="1600" dirty="0">
                <a:solidFill>
                  <a:srgbClr val="000000"/>
                </a:solidFill>
                <a:highlight>
                  <a:srgbClr val="FFFFFF"/>
                </a:highlight>
                <a:latin typeface="Helvetica"/>
                <a:ea typeface="Roboto"/>
                <a:cs typeface="Helvetica"/>
              </a:rPr>
              <a:t>on </a:t>
            </a:r>
            <a:r>
              <a:rPr lang="en-US" sz="1600" b="0" i="0" dirty="0">
                <a:solidFill>
                  <a:srgbClr val="000000"/>
                </a:solidFill>
                <a:effectLst/>
                <a:highlight>
                  <a:srgbClr val="FFFFFF"/>
                </a:highlight>
                <a:latin typeface="Helvetica"/>
                <a:ea typeface="Roboto"/>
                <a:cs typeface="Helvetica"/>
              </a:rPr>
              <a:t>joint study. This can form part of the Regional Stakeholders meetings to be completed before the end of semester 3. </a:t>
            </a:r>
          </a:p>
          <a:p>
            <a:pPr marL="457200" indent="-154305" algn="l">
              <a:spcAft>
                <a:spcPts val="0"/>
              </a:spcAft>
            </a:pPr>
            <a:endParaRPr lang="en-US" sz="1600" b="0" i="0" dirty="0">
              <a:solidFill>
                <a:srgbClr val="242424"/>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endParaRPr>
          </a:p>
          <a:p>
            <a:pPr marL="457200" indent="-154305" algn="l">
              <a:spcAft>
                <a:spcPts val="0"/>
              </a:spcAft>
            </a:pPr>
            <a:r>
              <a:rPr lang="en-US" sz="1600" b="0" i="0" dirty="0">
                <a:solidFill>
                  <a:srgbClr val="000000"/>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rPr>
              <a:t>3. RSG, Regional co-assessment (</a:t>
            </a:r>
            <a:r>
              <a:rPr lang="en-US" sz="1600" b="0" i="0" dirty="0" err="1">
                <a:solidFill>
                  <a:srgbClr val="000000"/>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rPr>
              <a:t>ReCo</a:t>
            </a:r>
            <a:r>
              <a:rPr lang="en-US" sz="1600" b="0" i="0" dirty="0">
                <a:solidFill>
                  <a:srgbClr val="000000"/>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rPr>
              <a:t>) consultation</a:t>
            </a:r>
          </a:p>
          <a:p>
            <a:pPr marL="457200" indent="-154305" algn="l">
              <a:spcAft>
                <a:spcPts val="0"/>
              </a:spcAft>
            </a:pPr>
            <a:endParaRPr lang="en-US" sz="1600" dirty="0">
              <a:solidFill>
                <a:srgbClr val="000000"/>
              </a:solidFill>
              <a:highlight>
                <a:srgbClr val="FFFFFF"/>
              </a:highlight>
              <a:latin typeface="Helvetica" panose="020B0604020202020204" pitchFamily="34" charset="0"/>
              <a:ea typeface="Roboto" panose="02000000000000000000" pitchFamily="2" charset="0"/>
              <a:cs typeface="Helvetica" panose="020B0604020202020204" pitchFamily="34" charset="0"/>
            </a:endParaRPr>
          </a:p>
          <a:p>
            <a:pPr marL="457200" indent="-154305"/>
            <a:r>
              <a:rPr lang="en-US" sz="1600" dirty="0">
                <a:solidFill>
                  <a:srgbClr val="000000"/>
                </a:solidFill>
                <a:highlight>
                  <a:srgbClr val="FFFFFF"/>
                </a:highlight>
                <a:latin typeface="Helvetica"/>
                <a:ea typeface="Roboto"/>
                <a:cs typeface="Helvetica"/>
              </a:rPr>
              <a:t>4</a:t>
            </a:r>
            <a:r>
              <a:rPr lang="en-US" sz="1600" b="0" i="0" dirty="0">
                <a:solidFill>
                  <a:srgbClr val="000000"/>
                </a:solidFill>
                <a:effectLst/>
                <a:highlight>
                  <a:srgbClr val="FFFFFF"/>
                </a:highlight>
                <a:latin typeface="Helvetica"/>
                <a:ea typeface="Roboto"/>
                <a:cs typeface="Helvetica"/>
              </a:rPr>
              <a:t>. UL interview process with Partners will </a:t>
            </a:r>
            <a:r>
              <a:rPr lang="en-US" sz="1600" dirty="0">
                <a:solidFill>
                  <a:srgbClr val="000000"/>
                </a:solidFill>
                <a:highlight>
                  <a:srgbClr val="FFFFFF"/>
                </a:highlight>
                <a:latin typeface="Helvetica"/>
                <a:ea typeface="Roboto"/>
                <a:cs typeface="Helvetica"/>
              </a:rPr>
              <a:t>be completed by end Semester 3</a:t>
            </a:r>
            <a:endParaRPr lang="en-US" sz="1600" b="0" i="0" dirty="0">
              <a:solidFill>
                <a:srgbClr val="000000"/>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endParaRPr>
          </a:p>
          <a:p>
            <a:pPr marL="457200" indent="-154305" algn="l">
              <a:spcAft>
                <a:spcPts val="0"/>
              </a:spcAft>
            </a:pPr>
            <a:endParaRPr lang="en-US" sz="1600" b="0" i="0" dirty="0">
              <a:solidFill>
                <a:srgbClr val="242424"/>
              </a:solidFill>
              <a:effectLst/>
              <a:highlight>
                <a:srgbClr val="FFFFFF"/>
              </a:highlight>
              <a:latin typeface="Helvetica" panose="020B0604020202020204" pitchFamily="34" charset="0"/>
              <a:ea typeface="Roboto" panose="02000000000000000000" pitchFamily="2" charset="0"/>
              <a:cs typeface="Helvetica" panose="020B0604020202020204" pitchFamily="34" charset="0"/>
            </a:endParaRPr>
          </a:p>
          <a:p>
            <a:pPr marL="457200" indent="-154305" algn="l">
              <a:spcAft>
                <a:spcPts val="0"/>
              </a:spcAft>
            </a:pPr>
            <a:r>
              <a:rPr lang="en-US" sz="1600" dirty="0">
                <a:solidFill>
                  <a:srgbClr val="000000"/>
                </a:solidFill>
                <a:highlight>
                  <a:srgbClr val="FFFFFF"/>
                </a:highlight>
                <a:latin typeface="Helvetica"/>
                <a:ea typeface="Roboto"/>
                <a:cs typeface="Helvetica"/>
              </a:rPr>
              <a:t>5</a:t>
            </a:r>
            <a:r>
              <a:rPr lang="en-US" sz="1600" b="0" i="0" dirty="0">
                <a:solidFill>
                  <a:srgbClr val="000000"/>
                </a:solidFill>
                <a:effectLst/>
                <a:highlight>
                  <a:srgbClr val="FFFFFF"/>
                </a:highlight>
                <a:latin typeface="Helvetica"/>
                <a:ea typeface="Roboto"/>
                <a:cs typeface="Helvetica"/>
              </a:rPr>
              <a:t>. Towards the end of semester 3</a:t>
            </a:r>
            <a:r>
              <a:rPr lang="en-US" sz="1600" dirty="0">
                <a:solidFill>
                  <a:srgbClr val="000000"/>
                </a:solidFill>
                <a:highlight>
                  <a:srgbClr val="FFFFFF"/>
                </a:highlight>
                <a:latin typeface="Helvetica"/>
                <a:ea typeface="Roboto"/>
                <a:cs typeface="Helvetica"/>
              </a:rPr>
              <a:t>,</a:t>
            </a:r>
            <a:r>
              <a:rPr lang="en-US" sz="1600" b="0" i="0" dirty="0">
                <a:solidFill>
                  <a:srgbClr val="000000"/>
                </a:solidFill>
                <a:effectLst/>
                <a:highlight>
                  <a:srgbClr val="FFFFFF"/>
                </a:highlight>
                <a:latin typeface="Helvetica"/>
                <a:ea typeface="Roboto"/>
                <a:cs typeface="Helvetica"/>
              </a:rPr>
              <a:t> the online </a:t>
            </a:r>
            <a:r>
              <a:rPr lang="en-US" sz="1600" b="0" i="0" dirty="0" err="1">
                <a:solidFill>
                  <a:srgbClr val="000000"/>
                </a:solidFill>
                <a:effectLst/>
                <a:highlight>
                  <a:srgbClr val="FFFFFF"/>
                </a:highlight>
                <a:latin typeface="Helvetica"/>
                <a:ea typeface="Roboto"/>
                <a:cs typeface="Helvetica"/>
              </a:rPr>
              <a:t>followup</a:t>
            </a:r>
            <a:r>
              <a:rPr lang="en-US" sz="1600" b="0" i="0" dirty="0">
                <a:solidFill>
                  <a:srgbClr val="000000"/>
                </a:solidFill>
                <a:effectLst/>
                <a:highlight>
                  <a:srgbClr val="FFFFFF"/>
                </a:highlight>
                <a:latin typeface="Helvetica"/>
                <a:ea typeface="Roboto"/>
                <a:cs typeface="Helvetica"/>
              </a:rPr>
              <a:t>  (led by UL)  meeting re: best practices and of partners interested in transferring them to their territories improving their policy instruments;  we should flag this in our presentation in Norway.</a:t>
            </a:r>
          </a:p>
          <a:p>
            <a:pPr marL="154305" indent="0" algn="l">
              <a:spcAft>
                <a:spcPts val="0"/>
              </a:spcAft>
            </a:pPr>
            <a:endParaRPr lang="en-IE" sz="1600" b="0" i="0" dirty="0">
              <a:solidFill>
                <a:srgbClr val="171616"/>
              </a:solidFill>
              <a:effectLst/>
              <a:latin typeface="Roboto" panose="02000000000000000000" pitchFamily="2" charset="0"/>
              <a:ea typeface="Roboto" panose="02000000000000000000" pitchFamily="2" charset="0"/>
              <a:cs typeface="Roboto" panose="02000000000000000000" pitchFamily="2" charset="0"/>
            </a:endParaRPr>
          </a:p>
          <a:p>
            <a:pPr marL="748665" lvl="1" indent="-285750" algn="l">
              <a:spcAft>
                <a:spcPts val="0"/>
              </a:spcAft>
              <a:buFont typeface="Wingdings" panose="05000000000000000000" pitchFamily="2" charset="2"/>
              <a:buChar char="Ø"/>
            </a:pPr>
            <a:endParaRPr lang="en-IE" sz="1600" dirty="0">
              <a:solidFill>
                <a:srgbClr val="171616"/>
              </a:solidFill>
              <a:latin typeface="Helvetica" panose="020B0604020202020204" pitchFamily="34" charset="0"/>
              <a:ea typeface="Roboto" panose="02000000000000000000"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Roboto" panose="02000000000000000000"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162150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41650" y="318329"/>
            <a:ext cx="10232750" cy="704101"/>
          </a:xfrm>
          <a:prstGeom prst="rect">
            <a:avLst/>
          </a:prstGeom>
          <a:noFill/>
          <a:ln>
            <a:noFill/>
          </a:ln>
        </p:spPr>
        <p:txBody>
          <a:bodyPr spcFirstLastPara="1" wrap="square" lIns="61722" tIns="30852" rIns="61722" bIns="30852" anchor="t" anchorCtr="0">
            <a:noAutofit/>
          </a:bodyPr>
          <a:lstStyle/>
          <a:p>
            <a:pPr>
              <a:buSzPts val="4500"/>
            </a:pPr>
            <a:r>
              <a:rPr lang="en-IE" sz="3000" dirty="0">
                <a:latin typeface="Georgia"/>
              </a:rPr>
              <a:t>Joint Study – Semester 4</a:t>
            </a:r>
            <a:endParaRPr dirty="0"/>
          </a:p>
        </p:txBody>
      </p:sp>
      <p:sp>
        <p:nvSpPr>
          <p:cNvPr id="11" name="Text Placeholder 10">
            <a:extLst>
              <a:ext uri="{FF2B5EF4-FFF2-40B4-BE49-F238E27FC236}">
                <a16:creationId xmlns:a16="http://schemas.microsoft.com/office/drawing/2014/main" id="{3A3467B0-76D8-86B3-C49E-9D6E4B38C243}"/>
              </a:ext>
            </a:extLst>
          </p:cNvPr>
          <p:cNvSpPr>
            <a:spLocks noGrp="1"/>
          </p:cNvSpPr>
          <p:nvPr>
            <p:ph type="body" idx="3"/>
          </p:nvPr>
        </p:nvSpPr>
        <p:spPr>
          <a:xfrm>
            <a:off x="535592" y="1273470"/>
            <a:ext cx="11103607" cy="5103244"/>
          </a:xfrm>
        </p:spPr>
        <p:txBody>
          <a:bodyPr/>
          <a:lstStyle/>
          <a:p>
            <a:pPr marL="440055" indent="-285750">
              <a:buFont typeface="Wingdings" panose="05000000000000000000" pitchFamily="2" charset="2"/>
              <a:buChar char="Ø"/>
            </a:pPr>
            <a:endParaRPr lang="en-US" sz="1600" b="0" i="0" dirty="0">
              <a:solidFill>
                <a:srgbClr val="000000"/>
              </a:solidFill>
              <a:effectLst/>
              <a:highlight>
                <a:srgbClr val="80FFFF"/>
              </a:highlight>
              <a:latin typeface="Roboto" panose="02000000000000000000" pitchFamily="2" charset="0"/>
              <a:ea typeface="Roboto" panose="02000000000000000000" pitchFamily="2" charset="0"/>
              <a:cs typeface="Roboto" panose="02000000000000000000" pitchFamily="2" charset="0"/>
            </a:endParaRPr>
          </a:p>
          <a:p>
            <a:pPr marL="440055" indent="-285750">
              <a:buFont typeface="Wingdings" panose="05000000000000000000" pitchFamily="2" charset="2"/>
              <a:buChar char="Ø"/>
            </a:pPr>
            <a:r>
              <a:rPr lang="en-US" sz="1600" b="1" dirty="0">
                <a:solidFill>
                  <a:srgbClr val="000000"/>
                </a:solidFill>
                <a:latin typeface="Helvetica" panose="020B0604020202020204" pitchFamily="34" charset="0"/>
                <a:ea typeface="Roboto" panose="02000000000000000000" pitchFamily="2" charset="0"/>
                <a:cs typeface="Helvetica" panose="020B0604020202020204" pitchFamily="34" charset="0"/>
              </a:rPr>
              <a:t>Semester 4: </a:t>
            </a:r>
            <a:r>
              <a:rPr lang="en-US" sz="1600" b="1"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 </a:t>
            </a:r>
            <a:r>
              <a:rPr lang="en-IE" sz="1600" b="1" dirty="0">
                <a:solidFill>
                  <a:srgbClr val="000000"/>
                </a:solidFill>
                <a:latin typeface="Helvetica" panose="020B0604020202020204" pitchFamily="34" charset="0"/>
                <a:ea typeface="Roboto" panose="02000000000000000000" pitchFamily="2" charset="0"/>
                <a:cs typeface="Helvetica" panose="020B0604020202020204" pitchFamily="34" charset="0"/>
              </a:rPr>
              <a:t>01 September 2024 - 28 February 2025</a:t>
            </a:r>
            <a:endParaRPr lang="en-US" sz="1600" b="1"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Under Project Coordinator (PC) supervision, the Joint Study will be </a:t>
            </a:r>
            <a:r>
              <a:rPr lang="en-US" sz="1600" b="0" i="0" dirty="0" err="1">
                <a:solidFill>
                  <a:srgbClr val="000000"/>
                </a:solidFill>
                <a:effectLst/>
                <a:latin typeface="Helvetica" panose="020B0604020202020204" pitchFamily="34" charset="0"/>
                <a:ea typeface="Roboto" panose="02000000000000000000" pitchFamily="2" charset="0"/>
                <a:cs typeface="Helvetica" panose="020B0604020202020204" pitchFamily="34" charset="0"/>
              </a:rPr>
              <a:t>finalised</a:t>
            </a:r>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 this semester by P7 in collaboration with the partners. It will gather all key information collected based on the co-evaluation made at regional level and the sessions of </a:t>
            </a:r>
            <a:r>
              <a:rPr lang="en-US" sz="1600" b="0" i="0" dirty="0" err="1">
                <a:solidFill>
                  <a:srgbClr val="000000"/>
                </a:solidFill>
                <a:effectLst/>
                <a:latin typeface="Helvetica" panose="020B0604020202020204" pitchFamily="34" charset="0"/>
                <a:ea typeface="Roboto" panose="02000000000000000000" pitchFamily="2" charset="0"/>
                <a:cs typeface="Helvetica" panose="020B0604020202020204" pitchFamily="34" charset="0"/>
              </a:rPr>
              <a:t>IPeR</a:t>
            </a:r>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 discussion (concluding the 'problem-analysis' sub-phase). The Joint Study will also offer roadmap to apply bigdata/metadata/artificial intelligence for more personalized and proactive business enabling services in the targeted territories, including desk research of best practices available in Europe. </a:t>
            </a:r>
          </a:p>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b="0" i="0" dirty="0">
                <a:solidFill>
                  <a:srgbClr val="000000"/>
                </a:solidFill>
                <a:effectLst/>
                <a:latin typeface="Helvetica" panose="020B0604020202020204" pitchFamily="34" charset="0"/>
                <a:ea typeface="Roboto" panose="02000000000000000000" pitchFamily="2" charset="0"/>
                <a:cs typeface="Helvetica" panose="020B0604020202020204" pitchFamily="34" charset="0"/>
              </a:rPr>
              <a:t>The Joint Study will be presented in a public event in Limerick (IE) by P7, and followed by the 4th SG meeting. A technical co-creation workshop with all partners will be also facilitated for the definition of early warning algorithm for business in distress.</a:t>
            </a:r>
          </a:p>
          <a:p>
            <a:pPr marL="154305" indent="0"/>
            <a:endPar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endParaRPr>
          </a:p>
          <a:p>
            <a:pPr marL="154305" indent="0"/>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Following this event, all partners will </a:t>
            </a:r>
            <a:r>
              <a:rPr lang="en-US" sz="1600" dirty="0" err="1">
                <a:solidFill>
                  <a:srgbClr val="000000"/>
                </a:solidFill>
                <a:latin typeface="Helvetica" panose="020B0604020202020204" pitchFamily="34" charset="0"/>
                <a:ea typeface="Roboto" panose="02000000000000000000" pitchFamily="2" charset="0"/>
                <a:cs typeface="Helvetica" panose="020B0604020202020204" pitchFamily="34" charset="0"/>
              </a:rPr>
              <a:t>organise</a:t>
            </a: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 regional dissemination events alongside this semester RSG meetings to present the Joint Study conclusions ending the </a:t>
            </a:r>
            <a:r>
              <a:rPr lang="en-US" sz="1600" dirty="0" err="1">
                <a:solidFill>
                  <a:srgbClr val="000000"/>
                </a:solidFill>
                <a:latin typeface="Helvetica" panose="020B0604020202020204" pitchFamily="34" charset="0"/>
                <a:ea typeface="Roboto" panose="02000000000000000000" pitchFamily="2" charset="0"/>
                <a:cs typeface="Helvetica" panose="020B0604020202020204" pitchFamily="34" charset="0"/>
              </a:rPr>
              <a:t>ReCo</a:t>
            </a:r>
            <a:r>
              <a:rPr lang="en-US" sz="1600" dirty="0">
                <a:solidFill>
                  <a:srgbClr val="000000"/>
                </a:solidFill>
                <a:latin typeface="Helvetica" panose="020B0604020202020204" pitchFamily="34" charset="0"/>
                <a:ea typeface="Roboto" panose="02000000000000000000" pitchFamily="2" charset="0"/>
                <a:cs typeface="Helvetica" panose="020B0604020202020204" pitchFamily="34" charset="0"/>
              </a:rPr>
              <a:t> process</a:t>
            </a:r>
          </a:p>
          <a:p>
            <a:pPr marL="154305" indent="0"/>
            <a:endParaRPr lang="en-US"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54305" indent="0"/>
            <a:endParaRPr lang="en-IE" sz="1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748665" lvl="1" indent="-285750">
              <a:buFont typeface="Wingdings" panose="05000000000000000000" pitchFamily="2" charset="2"/>
              <a:buChar char="Ø"/>
            </a:pPr>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a:p>
            <a:pPr marL="462915" lvl="1" indent="0"/>
            <a:endParaRPr lang="en-IE" sz="1600" dirty="0">
              <a:solidFill>
                <a:schemeClr val="tx1"/>
              </a:solidFill>
              <a:latin typeface="Helvetica" panose="020B0604020202020204" pitchFamily="34" charset="0"/>
              <a:ea typeface="Helvetica Neue" panose="02000503000000020004" pitchFamily="2"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7347155" y="5991838"/>
            <a:ext cx="2109399" cy="646232"/>
          </a:xfrm>
          <a:prstGeom prst="rect">
            <a:avLst/>
          </a:prstGeom>
        </p:spPr>
      </p:pic>
      <p:sp>
        <p:nvSpPr>
          <p:cNvPr id="5" name="Slide Number Placeholder 5">
            <a:extLst>
              <a:ext uri="{FF2B5EF4-FFF2-40B4-BE49-F238E27FC236}">
                <a16:creationId xmlns:a16="http://schemas.microsoft.com/office/drawing/2014/main" id="{832071F3-E71C-8D9C-78F3-C9881637E6BB}"/>
              </a:ext>
            </a:extLst>
          </p:cNvPr>
          <p:cNvSpPr txBox="1">
            <a:spLocks/>
          </p:cNvSpPr>
          <p:nvPr/>
        </p:nvSpPr>
        <p:spPr>
          <a:xfrm>
            <a:off x="993996" y="6376714"/>
            <a:ext cx="2237187"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80" kern="1200">
                <a:solidFill>
                  <a:srgbClr val="005336"/>
                </a:solidFill>
                <a:latin typeface="Helvetica" pitchFamily="2" charset="0"/>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080" b="0" i="0" u="none" strike="noStrike" kern="1200" cap="none" spc="0" normalizeH="0" baseline="0" noProof="0">
              <a:ln>
                <a:noFill/>
              </a:ln>
              <a:solidFill>
                <a:srgbClr val="005336"/>
              </a:solidFill>
              <a:effectLst/>
              <a:uLnTx/>
              <a:uFillTx/>
              <a:latin typeface="Helvetica" pitchFamily="2" charset="0"/>
              <a:ea typeface="+mn-ea"/>
              <a:cs typeface="Helvetica" pitchFamily="2" charset="0"/>
            </a:endParaRPr>
          </a:p>
        </p:txBody>
      </p:sp>
    </p:spTree>
    <p:extLst>
      <p:ext uri="{BB962C8B-B14F-4D97-AF65-F5344CB8AC3E}">
        <p14:creationId xmlns:p14="http://schemas.microsoft.com/office/powerpoint/2010/main" val="269192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AC00E-1018-4BBB-611C-B3222E8CC39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DDA933-6E37-0072-CB49-77F45685F951}"/>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l="8" r="8"/>
          <a:stretch>
            <a:fillRect/>
          </a:stretch>
        </p:blipFill>
        <p:spPr>
          <a:xfrm>
            <a:off x="608207" y="0"/>
            <a:ext cx="10975587" cy="5760000"/>
          </a:xfrm>
        </p:spPr>
      </p:pic>
      <p:pic>
        <p:nvPicPr>
          <p:cNvPr id="7" name="Picture 6">
            <a:extLst>
              <a:ext uri="{FF2B5EF4-FFF2-40B4-BE49-F238E27FC236}">
                <a16:creationId xmlns:a16="http://schemas.microsoft.com/office/drawing/2014/main" id="{1C57D02B-6586-C5E6-865A-4ACAF495CD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9187" t="2468"/>
          <a:stretch/>
        </p:blipFill>
        <p:spPr>
          <a:xfrm>
            <a:off x="608206" y="259680"/>
            <a:ext cx="8011980" cy="5761553"/>
          </a:xfrm>
          <a:prstGeom prst="rect">
            <a:avLst/>
          </a:prstGeom>
        </p:spPr>
      </p:pic>
      <p:sp>
        <p:nvSpPr>
          <p:cNvPr id="3" name="Title 2">
            <a:extLst>
              <a:ext uri="{FF2B5EF4-FFF2-40B4-BE49-F238E27FC236}">
                <a16:creationId xmlns:a16="http://schemas.microsoft.com/office/drawing/2014/main" id="{3B45EFBD-F7C5-B75D-0402-70CD4A7E71B7}"/>
              </a:ext>
            </a:extLst>
          </p:cNvPr>
          <p:cNvSpPr>
            <a:spLocks noGrp="1"/>
          </p:cNvSpPr>
          <p:nvPr>
            <p:ph type="title"/>
          </p:nvPr>
        </p:nvSpPr>
        <p:spPr>
          <a:xfrm>
            <a:off x="647937" y="826329"/>
            <a:ext cx="6216326" cy="961316"/>
          </a:xfrm>
        </p:spPr>
        <p:txBody>
          <a:bodyPr/>
          <a:lstStyle/>
          <a:p>
            <a:pPr algn="ctr"/>
            <a:r>
              <a:rPr lang="en-US" sz="2850" dirty="0">
                <a:latin typeface="Georgia"/>
              </a:rPr>
              <a:t>Joint Study – Workshops</a:t>
            </a:r>
            <a:endParaRPr lang="en-US" dirty="0"/>
          </a:p>
        </p:txBody>
      </p:sp>
      <p:pic>
        <p:nvPicPr>
          <p:cNvPr id="5" name="Picture 4" descr="A blue and green flag with yellow stars&#10;&#10;Description automatically generated">
            <a:extLst>
              <a:ext uri="{FF2B5EF4-FFF2-40B4-BE49-F238E27FC236}">
                <a16:creationId xmlns:a16="http://schemas.microsoft.com/office/drawing/2014/main" id="{420FD858-7B31-6FE4-C426-555EF546181B}"/>
              </a:ext>
            </a:extLst>
          </p:cNvPr>
          <p:cNvPicPr>
            <a:picLocks noChangeAspect="1"/>
          </p:cNvPicPr>
          <p:nvPr/>
        </p:nvPicPr>
        <p:blipFill>
          <a:blip r:embed="rId5"/>
          <a:stretch>
            <a:fillRect/>
          </a:stretch>
        </p:blipFill>
        <p:spPr>
          <a:xfrm>
            <a:off x="7347155" y="5991838"/>
            <a:ext cx="2109399" cy="646232"/>
          </a:xfrm>
          <a:prstGeom prst="rect">
            <a:avLst/>
          </a:prstGeom>
        </p:spPr>
      </p:pic>
      <p:sp>
        <p:nvSpPr>
          <p:cNvPr id="8" name="Text Placeholder 7">
            <a:extLst>
              <a:ext uri="{FF2B5EF4-FFF2-40B4-BE49-F238E27FC236}">
                <a16:creationId xmlns:a16="http://schemas.microsoft.com/office/drawing/2014/main" id="{204B6AB3-E407-7D84-A8A1-35F91455CF88}"/>
              </a:ext>
            </a:extLst>
          </p:cNvPr>
          <p:cNvSpPr>
            <a:spLocks noGrp="1"/>
          </p:cNvSpPr>
          <p:nvPr>
            <p:ph type="body" sz="half" idx="2"/>
          </p:nvPr>
        </p:nvSpPr>
        <p:spPr/>
        <p:txBody>
          <a:bodyPr/>
          <a:lstStyle/>
          <a:p>
            <a:endParaRPr lang="en-IE"/>
          </a:p>
        </p:txBody>
      </p:sp>
    </p:spTree>
    <p:extLst>
      <p:ext uri="{BB962C8B-B14F-4D97-AF65-F5344CB8AC3E}">
        <p14:creationId xmlns:p14="http://schemas.microsoft.com/office/powerpoint/2010/main" val="3471981106"/>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A21857B63BD4C8056F78FA0DD052A" ma:contentTypeVersion="14" ma:contentTypeDescription="Create a new document." ma:contentTypeScope="" ma:versionID="b8fb2670a4c148d540f8bdedeeaa4503">
  <xsd:schema xmlns:xsd="http://www.w3.org/2001/XMLSchema" xmlns:xs="http://www.w3.org/2001/XMLSchema" xmlns:p="http://schemas.microsoft.com/office/2006/metadata/properties" xmlns:ns2="43b235af-5f78-4847-a6b7-131f0e000202" xmlns:ns3="4a2262f7-52b7-4e04-914e-c55773234421" targetNamespace="http://schemas.microsoft.com/office/2006/metadata/properties" ma:root="true" ma:fieldsID="c6d1cc00289d401df1f4944f8e130523" ns2:_="" ns3:_="">
    <xsd:import namespace="43b235af-5f78-4847-a6b7-131f0e000202"/>
    <xsd:import namespace="4a2262f7-52b7-4e04-914e-c5577323442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235af-5f78-4847-a6b7-131f0e000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19f90c4-00d9-45b7-bc62-04f95cbe7a8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262f7-52b7-4e04-914e-c557732344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e6b741-ff08-45a1-893d-fd7363c29c96}" ma:internalName="TaxCatchAll" ma:showField="CatchAllData" ma:web="4a2262f7-52b7-4e04-914e-c5577323442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2262f7-52b7-4e04-914e-c55773234421" xsi:nil="true"/>
    <lcf76f155ced4ddcb4097134ff3c332f xmlns="43b235af-5f78-4847-a6b7-131f0e0002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396B3D-1F9C-4E25-B9D6-C383345FB22D}"/>
</file>

<file path=customXml/itemProps2.xml><?xml version="1.0" encoding="utf-8"?>
<ds:datastoreItem xmlns:ds="http://schemas.openxmlformats.org/officeDocument/2006/customXml" ds:itemID="{077D04E2-E76C-4090-9F1C-945654DA2F63}">
  <ds:schemaRefs>
    <ds:schemaRef ds:uri="http://schemas.microsoft.com/sharepoint/v3/contenttype/forms"/>
  </ds:schemaRefs>
</ds:datastoreItem>
</file>

<file path=customXml/itemProps3.xml><?xml version="1.0" encoding="utf-8"?>
<ds:datastoreItem xmlns:ds="http://schemas.openxmlformats.org/officeDocument/2006/customXml" ds:itemID="{6BD6E165-44A5-46DE-95C0-760B7BD7F49D}">
  <ds:schemaRefs>
    <ds:schemaRef ds:uri="7714026c-7d1f-4207-9308-c587c8ef9e36"/>
    <ds:schemaRef ds:uri="cc52fe9a-fcd1-4912-acf8-b4a0bc76e1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Widescreen</PresentationFormat>
  <Paragraphs>248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PROACTsme, ULIM (pp7) Joint Study 19th June 2024</vt:lpstr>
      <vt:lpstr>Content</vt:lpstr>
      <vt:lpstr>Content</vt:lpstr>
      <vt:lpstr>Joint Study – Working Document</vt:lpstr>
      <vt:lpstr>Joint Study – Interview Questions</vt:lpstr>
      <vt:lpstr>Joint Study – Semester 3</vt:lpstr>
      <vt:lpstr>Joint Study – Timings Semester 3</vt:lpstr>
      <vt:lpstr>Joint Study – Semester 4</vt:lpstr>
      <vt:lpstr>Joint Study – Workshops</vt:lpstr>
      <vt:lpstr>Joint Study – Workshop 1</vt:lpstr>
      <vt:lpstr>Joint Study – Workshop 2</vt:lpstr>
      <vt:lpstr>Joint Study – Workshop 2</vt:lpstr>
      <vt:lpstr>Joint Study – Workshop 3</vt:lpstr>
      <vt:lpstr>Joint Study – Workshop 3</vt:lpstr>
      <vt:lpstr>Joint Study – Roundtable</vt:lpstr>
      <vt:lpstr>Joint Study – Workshops</vt:lpstr>
      <vt:lpstr>Joint Study – Workshop 1</vt:lpstr>
      <vt:lpstr>Joint Study – Workshop 2</vt:lpstr>
      <vt:lpstr>Joint Study – Workshop 3</vt:lpstr>
      <vt:lpstr>Joint Study – Roundtable</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 Owens;Eamon Leonard</dc:creator>
  <cp:lastModifiedBy>ULPG:Leonard.Eamon</cp:lastModifiedBy>
  <cp:revision>28</cp:revision>
  <cp:lastPrinted>2024-05-12T16:11:09Z</cp:lastPrinted>
  <dcterms:created xsi:type="dcterms:W3CDTF">2024-03-25T21:52:46Z</dcterms:created>
  <dcterms:modified xsi:type="dcterms:W3CDTF">2024-06-19T05:57:15Z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0x01010070CA21857B63BD4C8056F78FA0DD052A</vt:lpwstr>
  </property>
</Properties>
</file>