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83" r:id="rId6"/>
    <p:sldId id="318" r:id="rId7"/>
    <p:sldId id="321" r:id="rId8"/>
    <p:sldId id="320" r:id="rId9"/>
    <p:sldId id="322" r:id="rId10"/>
    <p:sldId id="300" r:id="rId11"/>
    <p:sldId id="310" r:id="rId12"/>
    <p:sldId id="323" r:id="rId13"/>
    <p:sldId id="324" r:id="rId14"/>
    <p:sldId id="325" r:id="rId15"/>
    <p:sldId id="326" r:id="rId16"/>
    <p:sldId id="327" r:id="rId17"/>
    <p:sldId id="328" r:id="rId18"/>
    <p:sldId id="329" r:id="rId19"/>
    <p:sldId id="33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948B"/>
    <a:srgbClr val="95C11F"/>
    <a:srgbClr val="8DC63F"/>
    <a:srgbClr val="ADCD65"/>
    <a:srgbClr val="02A984"/>
    <a:srgbClr val="4AB698"/>
    <a:srgbClr val="E31D44"/>
    <a:srgbClr val="EB5C62"/>
    <a:srgbClr val="DAD7D0"/>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3"/>
    <p:restoredTop sz="97867"/>
  </p:normalViewPr>
  <p:slideViewPr>
    <p:cSldViewPr snapToGrid="0" snapToObjects="1">
      <p:cViewPr varScale="1">
        <p:scale>
          <a:sx n="88" d="100"/>
          <a:sy n="88" d="100"/>
        </p:scale>
        <p:origin x="754"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0" d="100"/>
          <a:sy n="170" d="100"/>
        </p:scale>
        <p:origin x="7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34C5E-F7D7-2046-B4D3-FEAAD11E33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5943C7-AFFB-0A44-B14A-71AD8E924E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FFEE-02C1-D34F-B368-531E7AF6C298}" type="datetimeFigureOut">
              <a:rPr lang="en-US" smtClean="0"/>
              <a:t>10/3/2024</a:t>
            </a:fld>
            <a:endParaRPr lang="en-US"/>
          </a:p>
        </p:txBody>
      </p:sp>
      <p:sp>
        <p:nvSpPr>
          <p:cNvPr id="4" name="Footer Placeholder 3">
            <a:extLst>
              <a:ext uri="{FF2B5EF4-FFF2-40B4-BE49-F238E27FC236}">
                <a16:creationId xmlns:a16="http://schemas.microsoft.com/office/drawing/2014/main" id="{CDA366BF-BC85-4647-9A27-F5DBBF483D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7A96A0-2516-2641-8F36-69962D37D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05213F-2B90-9B46-AA6B-5C3A9C1784DF}" type="slidenum">
              <a:rPr lang="en-US" smtClean="0"/>
              <a:t>‹nr.›</a:t>
            </a:fld>
            <a:endParaRPr lang="en-US"/>
          </a:p>
        </p:txBody>
      </p:sp>
    </p:spTree>
    <p:extLst>
      <p:ext uri="{BB962C8B-B14F-4D97-AF65-F5344CB8AC3E}">
        <p14:creationId xmlns:p14="http://schemas.microsoft.com/office/powerpoint/2010/main" val="429152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8AFC2-B9AD-9D45-A312-C31134993081}" type="datetimeFigureOut">
              <a:rPr lang="en-LU" smtClean="0"/>
              <a:t>10/03/2024</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78849-6A58-5242-AAB8-69E086EC2380}" type="slidenum">
              <a:rPr lang="en-LU" smtClean="0"/>
              <a:t>‹nr.›</a:t>
            </a:fld>
            <a:endParaRPr lang="en-LU"/>
          </a:p>
        </p:txBody>
      </p:sp>
    </p:spTree>
    <p:extLst>
      <p:ext uri="{BB962C8B-B14F-4D97-AF65-F5344CB8AC3E}">
        <p14:creationId xmlns:p14="http://schemas.microsoft.com/office/powerpoint/2010/main" val="25182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1</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11</a:t>
            </a:fld>
            <a:endParaRPr lang="en-LU"/>
          </a:p>
        </p:txBody>
      </p:sp>
    </p:spTree>
    <p:extLst>
      <p:ext uri="{BB962C8B-B14F-4D97-AF65-F5344CB8AC3E}">
        <p14:creationId xmlns:p14="http://schemas.microsoft.com/office/powerpoint/2010/main" val="3436117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12</a:t>
            </a:fld>
            <a:endParaRPr lang="en-LU"/>
          </a:p>
        </p:txBody>
      </p:sp>
    </p:spTree>
    <p:extLst>
      <p:ext uri="{BB962C8B-B14F-4D97-AF65-F5344CB8AC3E}">
        <p14:creationId xmlns:p14="http://schemas.microsoft.com/office/powerpoint/2010/main" val="121297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13</a:t>
            </a:fld>
            <a:endParaRPr lang="en-LU"/>
          </a:p>
        </p:txBody>
      </p:sp>
    </p:spTree>
    <p:extLst>
      <p:ext uri="{BB962C8B-B14F-4D97-AF65-F5344CB8AC3E}">
        <p14:creationId xmlns:p14="http://schemas.microsoft.com/office/powerpoint/2010/main" val="309406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14</a:t>
            </a:fld>
            <a:endParaRPr lang="en-LU"/>
          </a:p>
        </p:txBody>
      </p:sp>
    </p:spTree>
    <p:extLst>
      <p:ext uri="{BB962C8B-B14F-4D97-AF65-F5344CB8AC3E}">
        <p14:creationId xmlns:p14="http://schemas.microsoft.com/office/powerpoint/2010/main" val="3711580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15</a:t>
            </a:fld>
            <a:endParaRPr lang="en-LU"/>
          </a:p>
        </p:txBody>
      </p:sp>
    </p:spTree>
    <p:extLst>
      <p:ext uri="{BB962C8B-B14F-4D97-AF65-F5344CB8AC3E}">
        <p14:creationId xmlns:p14="http://schemas.microsoft.com/office/powerpoint/2010/main" val="2841609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16</a:t>
            </a:fld>
            <a:endParaRPr lang="en-LU"/>
          </a:p>
        </p:txBody>
      </p:sp>
    </p:spTree>
    <p:extLst>
      <p:ext uri="{BB962C8B-B14F-4D97-AF65-F5344CB8AC3E}">
        <p14:creationId xmlns:p14="http://schemas.microsoft.com/office/powerpoint/2010/main" val="274828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2</a:t>
            </a:fld>
            <a:endParaRPr lang="en-LU"/>
          </a:p>
        </p:txBody>
      </p:sp>
    </p:spTree>
    <p:extLst>
      <p:ext uri="{BB962C8B-B14F-4D97-AF65-F5344CB8AC3E}">
        <p14:creationId xmlns:p14="http://schemas.microsoft.com/office/powerpoint/2010/main" val="74064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3</a:t>
            </a:fld>
            <a:endParaRPr lang="en-LU"/>
          </a:p>
        </p:txBody>
      </p:sp>
    </p:spTree>
    <p:extLst>
      <p:ext uri="{BB962C8B-B14F-4D97-AF65-F5344CB8AC3E}">
        <p14:creationId xmlns:p14="http://schemas.microsoft.com/office/powerpoint/2010/main" val="165823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4</a:t>
            </a:fld>
            <a:endParaRPr lang="en-LU"/>
          </a:p>
        </p:txBody>
      </p:sp>
    </p:spTree>
    <p:extLst>
      <p:ext uri="{BB962C8B-B14F-4D97-AF65-F5344CB8AC3E}">
        <p14:creationId xmlns:p14="http://schemas.microsoft.com/office/powerpoint/2010/main" val="372363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5</a:t>
            </a:fld>
            <a:endParaRPr lang="en-LU"/>
          </a:p>
        </p:txBody>
      </p:sp>
    </p:spTree>
    <p:extLst>
      <p:ext uri="{BB962C8B-B14F-4D97-AF65-F5344CB8AC3E}">
        <p14:creationId xmlns:p14="http://schemas.microsoft.com/office/powerpoint/2010/main" val="334551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6</a:t>
            </a:fld>
            <a:endParaRPr lang="en-LU"/>
          </a:p>
        </p:txBody>
      </p:sp>
    </p:spTree>
    <p:extLst>
      <p:ext uri="{BB962C8B-B14F-4D97-AF65-F5344CB8AC3E}">
        <p14:creationId xmlns:p14="http://schemas.microsoft.com/office/powerpoint/2010/main" val="420992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8</a:t>
            </a:fld>
            <a:endParaRPr lang="en-LU"/>
          </a:p>
        </p:txBody>
      </p:sp>
    </p:spTree>
    <p:extLst>
      <p:ext uri="{BB962C8B-B14F-4D97-AF65-F5344CB8AC3E}">
        <p14:creationId xmlns:p14="http://schemas.microsoft.com/office/powerpoint/2010/main" val="394145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9</a:t>
            </a:fld>
            <a:endParaRPr lang="en-LU"/>
          </a:p>
        </p:txBody>
      </p:sp>
    </p:spTree>
    <p:extLst>
      <p:ext uri="{BB962C8B-B14F-4D97-AF65-F5344CB8AC3E}">
        <p14:creationId xmlns:p14="http://schemas.microsoft.com/office/powerpoint/2010/main" val="14143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10</a:t>
            </a:fld>
            <a:endParaRPr lang="en-LU"/>
          </a:p>
        </p:txBody>
      </p:sp>
    </p:spTree>
    <p:extLst>
      <p:ext uri="{BB962C8B-B14F-4D97-AF65-F5344CB8AC3E}">
        <p14:creationId xmlns:p14="http://schemas.microsoft.com/office/powerpoint/2010/main" val="224924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dirty="0"/>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dirty="0" err="1"/>
              <a:t>Chapter</a:t>
            </a:r>
            <a:r>
              <a:rPr lang="fr-CH" dirty="0"/>
              <a:t> </a:t>
            </a:r>
          </a:p>
          <a:p>
            <a:pPr lvl="0"/>
            <a:r>
              <a:rPr lang="en-LU"/>
              <a:t>Title</a:t>
            </a:r>
            <a:endParaRPr lang="en-LU" dirty="0"/>
          </a:p>
        </p:txBody>
      </p:sp>
    </p:spTree>
    <p:extLst>
      <p:ext uri="{BB962C8B-B14F-4D97-AF65-F5344CB8AC3E}">
        <p14:creationId xmlns:p14="http://schemas.microsoft.com/office/powerpoint/2010/main" val="13995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GB"/>
              <a:t>Click to edit Master title style</a:t>
            </a:r>
            <a:endParaRPr lang="en-US" dirty="0"/>
          </a:p>
        </p:txBody>
      </p:sp>
    </p:spTree>
    <p:extLst>
      <p:ext uri="{BB962C8B-B14F-4D97-AF65-F5344CB8AC3E}">
        <p14:creationId xmlns:p14="http://schemas.microsoft.com/office/powerpoint/2010/main" val="245696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91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5004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6426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E1E204-95BD-C64E-9AF8-3484D6D8E776}"/>
              </a:ext>
            </a:extLst>
          </p:cNvPr>
          <p:cNvSpPr/>
          <p:nvPr userDrawn="1"/>
        </p:nvSpPr>
        <p:spPr>
          <a:xfrm>
            <a:off x="0" y="6655202"/>
            <a:ext cx="12192000" cy="216319"/>
          </a:xfrm>
          <a:prstGeom prst="rect">
            <a:avLst/>
          </a:prstGeom>
          <a:solidFill>
            <a:srgbClr val="ADC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11043090" y="-5631"/>
            <a:ext cx="1152220"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SLIDE </a:t>
            </a:r>
            <a:fld id="{4835AFB5-5EA9-C74E-A07C-DC34F95845EC}"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‹nr.›</a:t>
            </a:fld>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a:extLst>
              <a:ext uri="{FF2B5EF4-FFF2-40B4-BE49-F238E27FC236}">
                <a16:creationId xmlns:a16="http://schemas.microsoft.com/office/drawing/2014/main" id="{75A039BC-8FD7-7749-A038-07FB45CF9C9B}"/>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0883788" y="6655202"/>
            <a:ext cx="1308212" cy="216319"/>
          </a:xfrm>
          <a:prstGeom prst="rect">
            <a:avLst/>
          </a:prstGeom>
        </p:spPr>
      </p:pic>
    </p:spTree>
    <p:extLst>
      <p:ext uri="{BB962C8B-B14F-4D97-AF65-F5344CB8AC3E}">
        <p14:creationId xmlns:p14="http://schemas.microsoft.com/office/powerpoint/2010/main" val="191341929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5" r:id="rId3"/>
    <p:sldLayoutId id="2147483649" r:id="rId4"/>
    <p:sldLayoutId id="2147483654" r:id="rId5"/>
  </p:sldLayoutIdLst>
  <p:txStyles>
    <p:title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0.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0.sv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0D364B-01C8-1F9B-7863-1E6614E174E5}"/>
              </a:ext>
            </a:extLst>
          </p:cNvPr>
          <p:cNvSpPr txBox="1"/>
          <p:nvPr/>
        </p:nvSpPr>
        <p:spPr>
          <a:xfrm>
            <a:off x="971501" y="5914507"/>
            <a:ext cx="3123068" cy="276999"/>
          </a:xfrm>
          <a:prstGeom prst="rect">
            <a:avLst/>
          </a:prstGeom>
          <a:solidFill>
            <a:srgbClr val="95C11F"/>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Document date: August 15th, 2024 </a:t>
            </a:r>
          </a:p>
        </p:txBody>
      </p:sp>
      <p:sp>
        <p:nvSpPr>
          <p:cNvPr id="8" name="Subtitle 2">
            <a:extLst>
              <a:ext uri="{FF2B5EF4-FFF2-40B4-BE49-F238E27FC236}">
                <a16:creationId xmlns:a16="http://schemas.microsoft.com/office/drawing/2014/main" id="{42CB5B61-813A-D760-8800-6F3EC8037F85}"/>
              </a:ext>
            </a:extLst>
          </p:cNvPr>
          <p:cNvSpPr txBox="1">
            <a:spLocks/>
          </p:cNvSpPr>
          <p:nvPr/>
        </p:nvSpPr>
        <p:spPr>
          <a:xfrm>
            <a:off x="844115" y="3909990"/>
            <a:ext cx="9144000" cy="1722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95948B"/>
                </a:solidFill>
                <a:ea typeface="Open Sans" panose="020B0606030504020204" pitchFamily="34" charset="0"/>
                <a:cs typeface="Open Sans" panose="020B0606030504020204" pitchFamily="34" charset="0"/>
              </a:rPr>
              <a:t>Meet CHEERS4EU </a:t>
            </a:r>
            <a:br>
              <a:rPr lang="en-US" sz="4800" b="1" dirty="0">
                <a:solidFill>
                  <a:srgbClr val="95948B"/>
                </a:solidFill>
                <a:ea typeface="Open Sans" panose="020B0606030504020204" pitchFamily="34" charset="0"/>
                <a:cs typeface="Open Sans" panose="020B0606030504020204" pitchFamily="34" charset="0"/>
              </a:rPr>
            </a:br>
            <a:r>
              <a:rPr lang="en-US" sz="3200" b="1" i="1" dirty="0">
                <a:solidFill>
                  <a:srgbClr val="95948B"/>
                </a:solidFill>
                <a:ea typeface="Open Sans" panose="020B0606030504020204" pitchFamily="34" charset="0"/>
                <a:cs typeface="Open Sans" panose="020B0606030504020204" pitchFamily="34" charset="0"/>
              </a:rPr>
              <a:t>Explanation of the project and its progress</a:t>
            </a:r>
            <a:endParaRPr lang="en-US" sz="3200" b="1" i="1" dirty="0">
              <a:solidFill>
                <a:srgbClr val="95C11F"/>
              </a:solidFill>
              <a:ea typeface="Open Sans" panose="020B0606030504020204" pitchFamily="34" charset="0"/>
              <a:cs typeface="Open Sans" panose="020B0606030504020204" pitchFamily="34" charset="0"/>
            </a:endParaRPr>
          </a:p>
        </p:txBody>
      </p:sp>
      <p:pic>
        <p:nvPicPr>
          <p:cNvPr id="3" name="Afbeelding 2">
            <a:extLst>
              <a:ext uri="{FF2B5EF4-FFF2-40B4-BE49-F238E27FC236}">
                <a16:creationId xmlns:a16="http://schemas.microsoft.com/office/drawing/2014/main" id="{5640432B-6725-4F58-8D50-17B898E20253}"/>
              </a:ext>
            </a:extLst>
          </p:cNvPr>
          <p:cNvPicPr>
            <a:picLocks noChangeAspect="1"/>
          </p:cNvPicPr>
          <p:nvPr/>
        </p:nvPicPr>
        <p:blipFill>
          <a:blip r:embed="rId3"/>
          <a:stretch>
            <a:fillRect/>
          </a:stretch>
        </p:blipFill>
        <p:spPr>
          <a:xfrm>
            <a:off x="579764" y="301727"/>
            <a:ext cx="4972624" cy="1785045"/>
          </a:xfrm>
          <a:prstGeom prst="rect">
            <a:avLst/>
          </a:prstGeom>
        </p:spPr>
      </p:pic>
      <p:pic>
        <p:nvPicPr>
          <p:cNvPr id="4" name="Afbeelding 3">
            <a:extLst>
              <a:ext uri="{FF2B5EF4-FFF2-40B4-BE49-F238E27FC236}">
                <a16:creationId xmlns:a16="http://schemas.microsoft.com/office/drawing/2014/main" id="{BB4526B9-CBE7-45B2-9C44-10F2599B58C5}"/>
              </a:ext>
            </a:extLst>
          </p:cNvPr>
          <p:cNvPicPr>
            <a:picLocks noChangeAspect="1"/>
          </p:cNvPicPr>
          <p:nvPr/>
        </p:nvPicPr>
        <p:blipFill>
          <a:blip r:embed="rId4"/>
          <a:stretch>
            <a:fillRect/>
          </a:stretch>
        </p:blipFill>
        <p:spPr>
          <a:xfrm>
            <a:off x="7384774" y="1225532"/>
            <a:ext cx="3199371" cy="3136380"/>
          </a:xfrm>
          <a:prstGeom prst="rect">
            <a:avLst/>
          </a:prstGeom>
        </p:spPr>
      </p:pic>
    </p:spTree>
    <p:extLst>
      <p:ext uri="{BB962C8B-B14F-4D97-AF65-F5344CB8AC3E}">
        <p14:creationId xmlns:p14="http://schemas.microsoft.com/office/powerpoint/2010/main" val="237868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9455560"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STATUS SEMESTER </a:t>
            </a:r>
            <a:r>
              <a:rPr lang="en-US" sz="3600" b="1" dirty="0" smtClean="0">
                <a:latin typeface="Open Sans" panose="020B0606030504020204" pitchFamily="34" charset="0"/>
                <a:ea typeface="Open Sans" panose="020B0606030504020204" pitchFamily="34" charset="0"/>
                <a:cs typeface="Open Sans" panose="020B0606030504020204" pitchFamily="34" charset="0"/>
              </a:rPr>
              <a:t>1 Communication Lead Partner</a:t>
            </a:r>
            <a:endParaRPr lang="en-US"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864097" y="1315948"/>
            <a:ext cx="4651754" cy="400110"/>
          </a:xfrm>
          <a:prstGeom prst="rect">
            <a:avLst/>
          </a:prstGeom>
        </p:spPr>
        <p:txBody>
          <a:bodyPr wrap="square">
            <a:spAutoFit/>
          </a:bodyPr>
          <a:lstStyle/>
          <a:p>
            <a:r>
              <a:rPr lang="en-US" sz="20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1 APRIL 2024 – 30 SEPTEMBER 2024</a:t>
            </a:r>
            <a:endParaRPr lang="en-US" sz="20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el 1">
            <a:extLst>
              <a:ext uri="{FF2B5EF4-FFF2-40B4-BE49-F238E27FC236}">
                <a16:creationId xmlns:a16="http://schemas.microsoft.com/office/drawing/2014/main" id="{46BEB205-7B38-4204-BB40-7C657B425E9B}"/>
              </a:ext>
            </a:extLst>
          </p:cNvPr>
          <p:cNvGraphicFramePr>
            <a:graphicFrameLocks noGrp="1"/>
          </p:cNvGraphicFramePr>
          <p:nvPr>
            <p:extLst/>
          </p:nvPr>
        </p:nvGraphicFramePr>
        <p:xfrm>
          <a:off x="980388" y="1970056"/>
          <a:ext cx="7786539" cy="4467825"/>
        </p:xfrm>
        <a:graphic>
          <a:graphicData uri="http://schemas.openxmlformats.org/drawingml/2006/table">
            <a:tbl>
              <a:tblPr>
                <a:tableStyleId>{5C22544A-7EE6-4342-B048-85BDC9FD1C3A}</a:tableStyleId>
              </a:tblPr>
              <a:tblGrid>
                <a:gridCol w="5918920">
                  <a:extLst>
                    <a:ext uri="{9D8B030D-6E8A-4147-A177-3AD203B41FA5}">
                      <a16:colId xmlns:a16="http://schemas.microsoft.com/office/drawing/2014/main" val="2412304936"/>
                    </a:ext>
                  </a:extLst>
                </a:gridCol>
                <a:gridCol w="1867619">
                  <a:extLst>
                    <a:ext uri="{9D8B030D-6E8A-4147-A177-3AD203B41FA5}">
                      <a16:colId xmlns:a16="http://schemas.microsoft.com/office/drawing/2014/main" val="2536444722"/>
                    </a:ext>
                  </a:extLst>
                </a:gridCol>
              </a:tblGrid>
              <a:tr h="378045">
                <a:tc>
                  <a:txBody>
                    <a:bodyPr/>
                    <a:lstStyle/>
                    <a:p>
                      <a:pPr algn="l" fontAlgn="t"/>
                      <a:r>
                        <a:rPr lang="nl-NL" sz="1600" b="1" u="none" strike="noStrike" dirty="0">
                          <a:effectLst/>
                          <a:latin typeface="Open Sans" panose="020B0606030504020204" pitchFamily="34" charset="0"/>
                          <a:ea typeface="Open Sans" panose="020B0606030504020204" pitchFamily="34" charset="0"/>
                          <a:cs typeface="Open Sans" panose="020B0606030504020204" pitchFamily="34" charset="0"/>
                        </a:rPr>
                        <a:t>PREPARATION BY THE PROVINCE OF LIMBURG (NL)</a:t>
                      </a:r>
                      <a:endParaRPr lang="nl-NL"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STATUS</a:t>
                      </a:r>
                    </a:p>
                  </a:txBody>
                  <a:tcPr marL="6350" marR="6350" marT="6350" marB="0"/>
                </a:tc>
                <a:extLst>
                  <a:ext uri="{0D108BD9-81ED-4DB2-BD59-A6C34878D82A}">
                    <a16:rowId xmlns:a16="http://schemas.microsoft.com/office/drawing/2014/main" val="2642062425"/>
                  </a:ext>
                </a:extLst>
              </a:tr>
              <a:tr h="412516">
                <a:tc>
                  <a:txBody>
                    <a:bodyPr/>
                    <a:lstStyle/>
                    <a:p>
                      <a:pPr algn="l" fontAlgn="t"/>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The preparation of a common communication template</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1738338873"/>
                  </a:ext>
                </a:extLst>
              </a:tr>
              <a:tr h="463374">
                <a:tc>
                  <a:txBody>
                    <a:bodyPr/>
                    <a:lstStyle/>
                    <a:p>
                      <a:pPr algn="l" fontAlgn="t"/>
                      <a:r>
                        <a:rPr lang="en-US" sz="16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Make Communication plan and workshop</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b="0" i="0" u="none" strike="noStrike"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Done</a:t>
                      </a:r>
                      <a:endParaRPr lang="nl-NL"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2418873365"/>
                  </a:ext>
                </a:extLst>
              </a:tr>
              <a:tr h="508494">
                <a:tc>
                  <a:txBody>
                    <a:bodyPr/>
                    <a:lstStyle/>
                    <a:p>
                      <a:pPr algn="l" fontAlgn="t"/>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The design of 1 programme poster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3573242430"/>
                  </a:ext>
                </a:extLst>
              </a:tr>
              <a:tr h="508494">
                <a:tc>
                  <a:txBody>
                    <a:bodyPr/>
                    <a:lstStyle/>
                    <a:p>
                      <a:pPr algn="l" fontAlgn="t"/>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The creation of a newsletter-format</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a:t>
                      </a:r>
                      <a:r>
                        <a:rPr lang="nl-NL" sz="1600" b="0" i="0" u="none" strike="noStrike"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progress</a:t>
                      </a:r>
                      <a:endParaRPr lang="nl-NL"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2647006660"/>
                  </a:ext>
                </a:extLst>
              </a:tr>
              <a:tr h="671420">
                <a:tc>
                  <a:txBody>
                    <a:bodyPr/>
                    <a:lstStyle/>
                    <a:p>
                      <a:pPr algn="l" fontAlgn="t"/>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The creation of a mailing list where interested parties can sign up for the newsletter</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b="0" i="0" u="none" strike="noStrike" dirty="0" err="1" smtClean="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Done</a:t>
                      </a:r>
                      <a:endParaRPr lang="nl-NL"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3213337153"/>
                  </a:ext>
                </a:extLst>
              </a:tr>
              <a:tr h="508494">
                <a:tc>
                  <a:txBody>
                    <a:bodyPr/>
                    <a:lstStyle/>
                    <a:p>
                      <a:pPr algn="l" fontAlgn="t"/>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The creation of a common project website</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u="none" strike="noStrike">
                          <a:effectLst/>
                          <a:latin typeface="Open Sans" panose="020B0606030504020204" pitchFamily="34" charset="0"/>
                          <a:ea typeface="Open Sans" panose="020B0606030504020204" pitchFamily="34" charset="0"/>
                          <a:cs typeface="Open Sans" panose="020B0606030504020204" pitchFamily="34" charset="0"/>
                        </a:rPr>
                        <a:t>Done</a:t>
                      </a:r>
                      <a:endParaRPr lang="nl-NL"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1178411057"/>
                  </a:ext>
                </a:extLst>
              </a:tr>
              <a:tr h="508494">
                <a:tc>
                  <a:txBody>
                    <a:bodyPr/>
                    <a:lstStyle/>
                    <a:p>
                      <a:pPr algn="l" fontAlgn="t"/>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The creation of LinkedIn Communities </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u="none" strike="noStrike">
                          <a:effectLst/>
                          <a:latin typeface="Open Sans" panose="020B0606030504020204" pitchFamily="34" charset="0"/>
                          <a:ea typeface="Open Sans" panose="020B0606030504020204" pitchFamily="34" charset="0"/>
                          <a:cs typeface="Open Sans" panose="020B0606030504020204" pitchFamily="34" charset="0"/>
                        </a:rPr>
                        <a:t>Done</a:t>
                      </a:r>
                      <a:endParaRPr lang="nl-NL"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281613803"/>
                  </a:ext>
                </a:extLst>
              </a:tr>
              <a:tr h="508494">
                <a:tc>
                  <a:txBody>
                    <a:bodyPr/>
                    <a:lstStyle/>
                    <a:p>
                      <a:pPr algn="l" fontAlgn="t"/>
                      <a:r>
                        <a:rPr lang="nl-NL" sz="1600" u="none" strike="noStrike" dirty="0">
                          <a:effectLst/>
                          <a:latin typeface="Open Sans" panose="020B0606030504020204" pitchFamily="34" charset="0"/>
                          <a:ea typeface="Open Sans" panose="020B0606030504020204" pitchFamily="34" charset="0"/>
                          <a:cs typeface="Open Sans" panose="020B0606030504020204" pitchFamily="34" charset="0"/>
                        </a:rPr>
                        <a:t>Desiging </a:t>
                      </a:r>
                      <a:r>
                        <a:rPr lang="nl-NL" sz="1600" u="none" strike="noStrike" dirty="0" err="1">
                          <a:effectLst/>
                          <a:latin typeface="Open Sans" panose="020B0606030504020204" pitchFamily="34" charset="0"/>
                          <a:ea typeface="Open Sans" panose="020B0606030504020204" pitchFamily="34" charset="0"/>
                          <a:cs typeface="Open Sans" panose="020B0606030504020204" pitchFamily="34" charset="0"/>
                        </a:rPr>
                        <a:t>the</a:t>
                      </a:r>
                      <a:r>
                        <a:rPr lang="nl-NL" sz="1600" u="none" strike="noStrike" dirty="0">
                          <a:effectLst/>
                          <a:latin typeface="Open Sans" panose="020B0606030504020204" pitchFamily="34" charset="0"/>
                          <a:ea typeface="Open Sans" panose="020B0606030504020204" pitchFamily="34" charset="0"/>
                          <a:cs typeface="Open Sans" panose="020B0606030504020204" pitchFamily="34" charset="0"/>
                        </a:rPr>
                        <a:t> </a:t>
                      </a:r>
                      <a:r>
                        <a:rPr lang="nl-NL" sz="1600" u="none" strike="noStrike" dirty="0" err="1">
                          <a:effectLst/>
                          <a:latin typeface="Open Sans" panose="020B0606030504020204" pitchFamily="34" charset="0"/>
                          <a:ea typeface="Open Sans" panose="020B0606030504020204" pitchFamily="34" charset="0"/>
                          <a:cs typeface="Open Sans" panose="020B0606030504020204" pitchFamily="34" charset="0"/>
                        </a:rPr>
                        <a:t>roll</a:t>
                      </a:r>
                      <a:r>
                        <a:rPr lang="nl-NL" sz="1600" u="none" strike="noStrike" dirty="0">
                          <a:effectLst/>
                          <a:latin typeface="Open Sans" panose="020B0606030504020204" pitchFamily="34" charset="0"/>
                          <a:ea typeface="Open Sans" panose="020B0606030504020204" pitchFamily="34" charset="0"/>
                          <a:cs typeface="Open Sans" panose="020B0606030504020204" pitchFamily="34" charset="0"/>
                        </a:rPr>
                        <a:t>-up banner</a:t>
                      </a:r>
                      <a:endParaRPr lang="nl-NL"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u="none" strike="noStrike" dirty="0" err="1">
                          <a:effectLst/>
                          <a:latin typeface="Open Sans" panose="020B0606030504020204" pitchFamily="34" charset="0"/>
                          <a:ea typeface="Open Sans" panose="020B0606030504020204" pitchFamily="34" charset="0"/>
                          <a:cs typeface="Open Sans" panose="020B0606030504020204" pitchFamily="34" charset="0"/>
                        </a:rPr>
                        <a:t>Done</a:t>
                      </a:r>
                      <a:endParaRPr lang="nl-NL"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2883640001"/>
                  </a:ext>
                </a:extLst>
              </a:tr>
            </a:tbl>
          </a:graphicData>
        </a:graphic>
      </p:graphicFrame>
    </p:spTree>
    <p:extLst>
      <p:ext uri="{BB962C8B-B14F-4D97-AF65-F5344CB8AC3E}">
        <p14:creationId xmlns:p14="http://schemas.microsoft.com/office/powerpoint/2010/main" val="238119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4"/>
            <a:ext cx="8149273" cy="1042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latin typeface="Open Sans" panose="020B0606030504020204" pitchFamily="34" charset="0"/>
                <a:ea typeface="Open Sans" panose="020B0606030504020204" pitchFamily="34" charset="0"/>
                <a:cs typeface="Open Sans" panose="020B0606030504020204" pitchFamily="34" charset="0"/>
              </a:rPr>
              <a:t>Dashboard Communication</a:t>
            </a:r>
            <a:r>
              <a:rPr lang="en-US" sz="3600" b="1" dirty="0">
                <a:latin typeface="Open Sans" panose="020B0606030504020204" pitchFamily="34" charset="0"/>
                <a:ea typeface="Open Sans" panose="020B0606030504020204" pitchFamily="34" charset="0"/>
                <a:cs typeface="Open Sans" panose="020B0606030504020204" pitchFamily="34" charset="0"/>
              </a:rPr>
              <a:t/>
            </a:r>
            <a:br>
              <a:rPr lang="en-US" sz="3600" b="1" dirty="0">
                <a:latin typeface="Open Sans" panose="020B0606030504020204" pitchFamily="34" charset="0"/>
                <a:ea typeface="Open Sans" panose="020B0606030504020204" pitchFamily="34" charset="0"/>
                <a:cs typeface="Open Sans" panose="020B0606030504020204" pitchFamily="34" charset="0"/>
              </a:rPr>
            </a:br>
            <a:r>
              <a:rPr lang="en-US" sz="1600" b="1" dirty="0">
                <a:latin typeface="Open Sans" panose="020B0606030504020204" pitchFamily="34" charset="0"/>
                <a:ea typeface="Open Sans" panose="020B0606030504020204" pitchFamily="34" charset="0"/>
                <a:cs typeface="Open Sans" panose="020B0606030504020204" pitchFamily="34" charset="0"/>
              </a:rPr>
              <a:t>Figures ‘Must haves’ </a:t>
            </a:r>
            <a:r>
              <a:rPr lang="en-US" sz="1600" b="1" dirty="0" smtClean="0">
                <a:latin typeface="Open Sans" panose="020B0606030504020204" pitchFamily="34" charset="0"/>
                <a:ea typeface="Open Sans" panose="020B0606030504020204" pitchFamily="34" charset="0"/>
                <a:cs typeface="Open Sans" panose="020B0606030504020204" pitchFamily="34" charset="0"/>
              </a:rPr>
              <a:t>end of </a:t>
            </a:r>
            <a:r>
              <a:rPr lang="en-US" sz="1600" b="1" dirty="0">
                <a:latin typeface="Open Sans" panose="020B0606030504020204" pitchFamily="34" charset="0"/>
                <a:ea typeface="Open Sans" panose="020B0606030504020204" pitchFamily="34" charset="0"/>
                <a:cs typeface="Open Sans" panose="020B0606030504020204" pitchFamily="34" charset="0"/>
              </a:rPr>
              <a:t>S</a:t>
            </a:r>
            <a:r>
              <a:rPr lang="en-US" sz="1600" b="1" dirty="0" smtClean="0">
                <a:latin typeface="Open Sans" panose="020B0606030504020204" pitchFamily="34" charset="0"/>
                <a:ea typeface="Open Sans" panose="020B0606030504020204" pitchFamily="34" charset="0"/>
                <a:cs typeface="Open Sans" panose="020B0606030504020204" pitchFamily="34" charset="0"/>
              </a:rPr>
              <a:t>eptember </a:t>
            </a:r>
            <a:r>
              <a:rPr lang="en-US" sz="1600" b="1" dirty="0">
                <a:latin typeface="Open Sans" panose="020B0606030504020204" pitchFamily="34" charset="0"/>
                <a:ea typeface="Open Sans" panose="020B0606030504020204" pitchFamily="34" charset="0"/>
                <a:cs typeface="Open Sans" panose="020B0606030504020204" pitchFamily="34" charset="0"/>
              </a:rPr>
              <a:t>2024 </a:t>
            </a:r>
          </a:p>
        </p:txBody>
      </p:sp>
      <p:pic>
        <p:nvPicPr>
          <p:cNvPr id="24" name="Graphic 23">
            <a:extLst>
              <a:ext uri="{FF2B5EF4-FFF2-40B4-BE49-F238E27FC236}">
                <a16:creationId xmlns:a16="http://schemas.microsoft.com/office/drawing/2014/main" id="{3FCFF2F8-F2CA-5A43-8E7B-2376637332D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89235" y="1999828"/>
            <a:ext cx="2412825" cy="2123286"/>
          </a:xfrm>
          <a:prstGeom prst="rect">
            <a:avLst/>
          </a:prstGeom>
        </p:spPr>
      </p:pic>
      <p:sp>
        <p:nvSpPr>
          <p:cNvPr id="25" name="Rectangle 24">
            <a:extLst>
              <a:ext uri="{FF2B5EF4-FFF2-40B4-BE49-F238E27FC236}">
                <a16:creationId xmlns:a16="http://schemas.microsoft.com/office/drawing/2014/main" id="{B71113C4-08DA-974E-B499-20B5278C4F31}"/>
              </a:ext>
            </a:extLst>
          </p:cNvPr>
          <p:cNvSpPr/>
          <p:nvPr/>
        </p:nvSpPr>
        <p:spPr>
          <a:xfrm>
            <a:off x="756138" y="3047193"/>
            <a:ext cx="2178810" cy="307777"/>
          </a:xfrm>
          <a:prstGeom prst="rect">
            <a:avLst/>
          </a:prstGeom>
        </p:spPr>
        <p:txBody>
          <a:bodyPr wrap="square">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Goal: </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D7990A23-FF50-6542-820C-2ED71BDA1C93}"/>
              </a:ext>
            </a:extLst>
          </p:cNvPr>
          <p:cNvSpPr txBox="1"/>
          <p:nvPr/>
        </p:nvSpPr>
        <p:spPr>
          <a:xfrm>
            <a:off x="1153590" y="2201738"/>
            <a:ext cx="1463539" cy="461665"/>
          </a:xfrm>
          <a:prstGeom prst="rect">
            <a:avLst/>
          </a:prstGeom>
          <a:no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PROJECT WEBSITE </a:t>
            </a:r>
            <a:r>
              <a:rPr lang="en-US" sz="1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UPDATE</a:t>
            </a:r>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Graphic 10">
            <a:extLst>
              <a:ext uri="{FF2B5EF4-FFF2-40B4-BE49-F238E27FC236}">
                <a16:creationId xmlns:a16="http://schemas.microsoft.com/office/drawing/2014/main" id="{78BD7EED-3714-48D9-9B27-2F53D785017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509917" y="1959373"/>
            <a:ext cx="2412825" cy="2123286"/>
          </a:xfrm>
          <a:prstGeom prst="rect">
            <a:avLst/>
          </a:prstGeom>
        </p:spPr>
      </p:pic>
      <p:pic>
        <p:nvPicPr>
          <p:cNvPr id="12" name="Graphic 11">
            <a:extLst>
              <a:ext uri="{FF2B5EF4-FFF2-40B4-BE49-F238E27FC236}">
                <a16:creationId xmlns:a16="http://schemas.microsoft.com/office/drawing/2014/main" id="{A55EEE16-4FD5-458F-81ED-C910920B9C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235423" y="1945368"/>
            <a:ext cx="2412825" cy="2123286"/>
          </a:xfrm>
          <a:prstGeom prst="rect">
            <a:avLst/>
          </a:prstGeom>
        </p:spPr>
      </p:pic>
      <p:pic>
        <p:nvPicPr>
          <p:cNvPr id="16" name="Graphic 15">
            <a:extLst>
              <a:ext uri="{FF2B5EF4-FFF2-40B4-BE49-F238E27FC236}">
                <a16:creationId xmlns:a16="http://schemas.microsoft.com/office/drawing/2014/main" id="{BBE24B1C-2BDF-46A1-A9CA-FF772208A6B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670170" y="4068654"/>
            <a:ext cx="2412825" cy="2123286"/>
          </a:xfrm>
          <a:prstGeom prst="rect">
            <a:avLst/>
          </a:prstGeom>
        </p:spPr>
      </p:pic>
      <p:pic>
        <p:nvPicPr>
          <p:cNvPr id="17" name="Graphic 16">
            <a:extLst>
              <a:ext uri="{FF2B5EF4-FFF2-40B4-BE49-F238E27FC236}">
                <a16:creationId xmlns:a16="http://schemas.microsoft.com/office/drawing/2014/main" id="{D0276EC7-5F2D-4156-870C-5EFF7B595C6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430614" y="4089271"/>
            <a:ext cx="2412825" cy="2123286"/>
          </a:xfrm>
          <a:prstGeom prst="rect">
            <a:avLst/>
          </a:prstGeom>
        </p:spPr>
      </p:pic>
      <p:sp>
        <p:nvSpPr>
          <p:cNvPr id="19" name="Rectangle 24">
            <a:extLst>
              <a:ext uri="{FF2B5EF4-FFF2-40B4-BE49-F238E27FC236}">
                <a16:creationId xmlns:a16="http://schemas.microsoft.com/office/drawing/2014/main" id="{2546D9C1-BEC6-4EC5-8881-D729B6632C96}"/>
              </a:ext>
            </a:extLst>
          </p:cNvPr>
          <p:cNvSpPr/>
          <p:nvPr/>
        </p:nvSpPr>
        <p:spPr>
          <a:xfrm>
            <a:off x="886364" y="3315899"/>
            <a:ext cx="1997989" cy="307777"/>
          </a:xfrm>
          <a:prstGeom prst="rect">
            <a:avLst/>
          </a:prstGeom>
        </p:spPr>
        <p:txBody>
          <a:bodyPr wrap="square">
            <a:spAutoFit/>
          </a:bodyPr>
          <a:lstStyle/>
          <a:p>
            <a:pPr algn="ctr"/>
            <a:r>
              <a:rPr lang="en-US" sz="1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Realised</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24">
            <a:extLst>
              <a:ext uri="{FF2B5EF4-FFF2-40B4-BE49-F238E27FC236}">
                <a16:creationId xmlns:a16="http://schemas.microsoft.com/office/drawing/2014/main" id="{17FADF4E-0244-45E6-9BD3-5CF504DBCDD9}"/>
              </a:ext>
            </a:extLst>
          </p:cNvPr>
          <p:cNvSpPr/>
          <p:nvPr/>
        </p:nvSpPr>
        <p:spPr>
          <a:xfrm>
            <a:off x="4755006" y="3323614"/>
            <a:ext cx="2025801" cy="307777"/>
          </a:xfrm>
          <a:prstGeom prst="rect">
            <a:avLst/>
          </a:prstGeom>
        </p:spPr>
        <p:txBody>
          <a:bodyPr wrap="square">
            <a:spAutoFit/>
          </a:bodyPr>
          <a:lstStyle/>
          <a:p>
            <a:pPr algn="ctr"/>
            <a:r>
              <a:rPr lang="en-US" sz="1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Realised</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&gt;10 </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4">
            <a:extLst>
              <a:ext uri="{FF2B5EF4-FFF2-40B4-BE49-F238E27FC236}">
                <a16:creationId xmlns:a16="http://schemas.microsoft.com/office/drawing/2014/main" id="{56BC93E9-C747-4206-A1F0-500FCD57E016}"/>
              </a:ext>
            </a:extLst>
          </p:cNvPr>
          <p:cNvSpPr/>
          <p:nvPr/>
        </p:nvSpPr>
        <p:spPr>
          <a:xfrm>
            <a:off x="4724369" y="3046788"/>
            <a:ext cx="2087074" cy="307777"/>
          </a:xfrm>
          <a:prstGeom prst="rect">
            <a:avLst/>
          </a:prstGeom>
        </p:spPr>
        <p:txBody>
          <a:bodyPr wrap="square">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Goal: </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7">
            <a:extLst>
              <a:ext uri="{FF2B5EF4-FFF2-40B4-BE49-F238E27FC236}">
                <a16:creationId xmlns:a16="http://schemas.microsoft.com/office/drawing/2014/main" id="{14D70368-C42C-4F35-9E15-4BC4F8E68AE0}"/>
              </a:ext>
            </a:extLst>
          </p:cNvPr>
          <p:cNvSpPr txBox="1"/>
          <p:nvPr/>
        </p:nvSpPr>
        <p:spPr>
          <a:xfrm>
            <a:off x="5022757" y="2207031"/>
            <a:ext cx="1380388" cy="276999"/>
          </a:xfrm>
          <a:prstGeom prst="rect">
            <a:avLst/>
          </a:prstGeom>
          <a:no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LINKEDIN POST</a:t>
            </a:r>
          </a:p>
        </p:txBody>
      </p:sp>
      <p:sp>
        <p:nvSpPr>
          <p:cNvPr id="30" name="TextBox 27">
            <a:extLst>
              <a:ext uri="{FF2B5EF4-FFF2-40B4-BE49-F238E27FC236}">
                <a16:creationId xmlns:a16="http://schemas.microsoft.com/office/drawing/2014/main" id="{83611300-0585-4A55-A367-D7434E231E91}"/>
              </a:ext>
            </a:extLst>
          </p:cNvPr>
          <p:cNvSpPr txBox="1"/>
          <p:nvPr/>
        </p:nvSpPr>
        <p:spPr>
          <a:xfrm>
            <a:off x="8755270" y="2207031"/>
            <a:ext cx="1373129" cy="461665"/>
          </a:xfrm>
          <a:prstGeom prst="rect">
            <a:avLst/>
          </a:prstGeom>
          <a:no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NEWSLETTERS PUBLISHED</a:t>
            </a:r>
          </a:p>
        </p:txBody>
      </p:sp>
      <p:sp>
        <p:nvSpPr>
          <p:cNvPr id="32" name="TextBox 27">
            <a:extLst>
              <a:ext uri="{FF2B5EF4-FFF2-40B4-BE49-F238E27FC236}">
                <a16:creationId xmlns:a16="http://schemas.microsoft.com/office/drawing/2014/main" id="{A3FA9EA7-1889-4E05-BF48-932D5B3E1904}"/>
              </a:ext>
            </a:extLst>
          </p:cNvPr>
          <p:cNvSpPr txBox="1"/>
          <p:nvPr/>
        </p:nvSpPr>
        <p:spPr>
          <a:xfrm>
            <a:off x="1088795" y="4465700"/>
            <a:ext cx="1593130" cy="430887"/>
          </a:xfrm>
          <a:prstGeom prst="rect">
            <a:avLst/>
          </a:prstGeom>
          <a:no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PUBLICATIONS </a:t>
            </a:r>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(SCIENCE/POPULAR)</a:t>
            </a:r>
          </a:p>
        </p:txBody>
      </p:sp>
      <p:sp>
        <p:nvSpPr>
          <p:cNvPr id="34" name="TextBox 27">
            <a:extLst>
              <a:ext uri="{FF2B5EF4-FFF2-40B4-BE49-F238E27FC236}">
                <a16:creationId xmlns:a16="http://schemas.microsoft.com/office/drawing/2014/main" id="{66C1C3C3-E0B6-4A5D-A8B8-5603FE9993D5}"/>
              </a:ext>
            </a:extLst>
          </p:cNvPr>
          <p:cNvSpPr txBox="1"/>
          <p:nvPr/>
        </p:nvSpPr>
        <p:spPr>
          <a:xfrm>
            <a:off x="3190018" y="4360386"/>
            <a:ext cx="1373128" cy="276999"/>
          </a:xfrm>
          <a:prstGeom prst="rect">
            <a:avLst/>
          </a:prstGeom>
          <a:no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E-BULLETIN</a:t>
            </a:r>
          </a:p>
        </p:txBody>
      </p:sp>
      <p:sp>
        <p:nvSpPr>
          <p:cNvPr id="35" name="TextBox 27">
            <a:extLst>
              <a:ext uri="{FF2B5EF4-FFF2-40B4-BE49-F238E27FC236}">
                <a16:creationId xmlns:a16="http://schemas.microsoft.com/office/drawing/2014/main" id="{A3E4154E-EA2D-403A-9D24-8E8D79325512}"/>
              </a:ext>
            </a:extLst>
          </p:cNvPr>
          <p:cNvSpPr txBox="1"/>
          <p:nvPr/>
        </p:nvSpPr>
        <p:spPr>
          <a:xfrm>
            <a:off x="6947735" y="4345124"/>
            <a:ext cx="1451727" cy="276999"/>
          </a:xfrm>
          <a:prstGeom prst="rect">
            <a:avLst/>
          </a:prstGeom>
          <a:no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PROJECT VIDEO</a:t>
            </a:r>
          </a:p>
        </p:txBody>
      </p:sp>
      <p:sp>
        <p:nvSpPr>
          <p:cNvPr id="36" name="Rectangle 24">
            <a:extLst>
              <a:ext uri="{FF2B5EF4-FFF2-40B4-BE49-F238E27FC236}">
                <a16:creationId xmlns:a16="http://schemas.microsoft.com/office/drawing/2014/main" id="{4262437E-F78A-4BE5-96EB-E9DC8F64185B}"/>
              </a:ext>
            </a:extLst>
          </p:cNvPr>
          <p:cNvSpPr/>
          <p:nvPr/>
        </p:nvSpPr>
        <p:spPr>
          <a:xfrm>
            <a:off x="8392573" y="3046788"/>
            <a:ext cx="2248786" cy="307777"/>
          </a:xfrm>
          <a:prstGeom prst="rect">
            <a:avLst/>
          </a:prstGeom>
        </p:spPr>
        <p:txBody>
          <a:bodyPr wrap="square">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Goal: </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0</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24">
            <a:extLst>
              <a:ext uri="{FF2B5EF4-FFF2-40B4-BE49-F238E27FC236}">
                <a16:creationId xmlns:a16="http://schemas.microsoft.com/office/drawing/2014/main" id="{0C912DCB-BDCD-4811-B8BE-0E81565949F6}"/>
              </a:ext>
            </a:extLst>
          </p:cNvPr>
          <p:cNvSpPr/>
          <p:nvPr/>
        </p:nvSpPr>
        <p:spPr>
          <a:xfrm>
            <a:off x="691299" y="5101094"/>
            <a:ext cx="2308489" cy="307778"/>
          </a:xfrm>
          <a:prstGeom prst="rect">
            <a:avLst/>
          </a:prstGeom>
        </p:spPr>
        <p:txBody>
          <a:bodyPr wrap="square">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Goal: 8</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24">
            <a:extLst>
              <a:ext uri="{FF2B5EF4-FFF2-40B4-BE49-F238E27FC236}">
                <a16:creationId xmlns:a16="http://schemas.microsoft.com/office/drawing/2014/main" id="{E8A7A005-8F12-47B0-A825-D29348B86503}"/>
              </a:ext>
            </a:extLst>
          </p:cNvPr>
          <p:cNvSpPr/>
          <p:nvPr/>
        </p:nvSpPr>
        <p:spPr>
          <a:xfrm>
            <a:off x="2863681" y="5144575"/>
            <a:ext cx="2025801" cy="307777"/>
          </a:xfrm>
          <a:prstGeom prst="rect">
            <a:avLst/>
          </a:prstGeom>
        </p:spPr>
        <p:txBody>
          <a:bodyPr wrap="square">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Goal: </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0</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24">
            <a:extLst>
              <a:ext uri="{FF2B5EF4-FFF2-40B4-BE49-F238E27FC236}">
                <a16:creationId xmlns:a16="http://schemas.microsoft.com/office/drawing/2014/main" id="{9CDFA26B-6118-4549-9DCC-6E5A26E7F909}"/>
              </a:ext>
            </a:extLst>
          </p:cNvPr>
          <p:cNvSpPr/>
          <p:nvPr/>
        </p:nvSpPr>
        <p:spPr>
          <a:xfrm>
            <a:off x="6574998" y="5155473"/>
            <a:ext cx="2171915" cy="307777"/>
          </a:xfrm>
          <a:prstGeom prst="rect">
            <a:avLst/>
          </a:prstGeom>
        </p:spPr>
        <p:txBody>
          <a:bodyPr wrap="square">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Goal: </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0</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24">
            <a:extLst>
              <a:ext uri="{FF2B5EF4-FFF2-40B4-BE49-F238E27FC236}">
                <a16:creationId xmlns:a16="http://schemas.microsoft.com/office/drawing/2014/main" id="{2BAD24E6-148F-4B1A-A86A-5177F59FCD9A}"/>
              </a:ext>
            </a:extLst>
          </p:cNvPr>
          <p:cNvSpPr/>
          <p:nvPr/>
        </p:nvSpPr>
        <p:spPr>
          <a:xfrm>
            <a:off x="8504066" y="3333924"/>
            <a:ext cx="2025801" cy="307777"/>
          </a:xfrm>
          <a:prstGeom prst="rect">
            <a:avLst/>
          </a:prstGeom>
        </p:spPr>
        <p:txBody>
          <a:bodyPr wrap="square">
            <a:spAutoFit/>
          </a:bodyPr>
          <a:lstStyle/>
          <a:p>
            <a:pPr algn="ctr"/>
            <a:r>
              <a:rPr lang="en-US" sz="1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Realised</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0</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24">
            <a:extLst>
              <a:ext uri="{FF2B5EF4-FFF2-40B4-BE49-F238E27FC236}">
                <a16:creationId xmlns:a16="http://schemas.microsoft.com/office/drawing/2014/main" id="{AE43F7CE-0F6A-4BDA-AE2A-D42787AC3339}"/>
              </a:ext>
            </a:extLst>
          </p:cNvPr>
          <p:cNvSpPr/>
          <p:nvPr/>
        </p:nvSpPr>
        <p:spPr>
          <a:xfrm>
            <a:off x="2863683" y="5452352"/>
            <a:ext cx="2025801" cy="307777"/>
          </a:xfrm>
          <a:prstGeom prst="rect">
            <a:avLst/>
          </a:prstGeom>
        </p:spPr>
        <p:txBody>
          <a:bodyPr wrap="square">
            <a:spAutoFit/>
          </a:bodyPr>
          <a:lstStyle/>
          <a:p>
            <a:pPr algn="ctr"/>
            <a:r>
              <a:rPr lang="en-US" sz="1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Realised</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0</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24">
            <a:extLst>
              <a:ext uri="{FF2B5EF4-FFF2-40B4-BE49-F238E27FC236}">
                <a16:creationId xmlns:a16="http://schemas.microsoft.com/office/drawing/2014/main" id="{08C048D3-8CD2-48F7-A4F3-46AB587A58C0}"/>
              </a:ext>
            </a:extLst>
          </p:cNvPr>
          <p:cNvSpPr/>
          <p:nvPr/>
        </p:nvSpPr>
        <p:spPr>
          <a:xfrm>
            <a:off x="6574998" y="5452352"/>
            <a:ext cx="2197200" cy="307777"/>
          </a:xfrm>
          <a:prstGeom prst="rect">
            <a:avLst/>
          </a:prstGeom>
        </p:spPr>
        <p:txBody>
          <a:bodyPr wrap="square">
            <a:spAutoFit/>
          </a:bodyPr>
          <a:lstStyle/>
          <a:p>
            <a:pPr algn="ctr"/>
            <a:r>
              <a:rPr lang="en-US" sz="1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Realised</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52806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4"/>
            <a:ext cx="8149273" cy="1042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Dashboard </a:t>
            </a:r>
            <a:r>
              <a:rPr lang="en-US" sz="3600" b="1" dirty="0" err="1" smtClean="0">
                <a:latin typeface="Open Sans" panose="020B0606030504020204" pitchFamily="34" charset="0"/>
                <a:ea typeface="Open Sans" panose="020B0606030504020204" pitchFamily="34" charset="0"/>
                <a:cs typeface="Open Sans" panose="020B0606030504020204" pitchFamily="34" charset="0"/>
              </a:rPr>
              <a:t>Communiction</a:t>
            </a:r>
            <a:r>
              <a:rPr lang="en-US" sz="3600" b="1" dirty="0" smtClean="0">
                <a:latin typeface="Open Sans" panose="020B0606030504020204" pitchFamily="34" charset="0"/>
                <a:ea typeface="Open Sans" panose="020B0606030504020204" pitchFamily="34" charset="0"/>
                <a:cs typeface="Open Sans" panose="020B0606030504020204" pitchFamily="34" charset="0"/>
              </a:rPr>
              <a:t> (2</a:t>
            </a:r>
            <a:r>
              <a:rPr lang="en-US" sz="3600" b="1" dirty="0">
                <a:latin typeface="Open Sans" panose="020B0606030504020204" pitchFamily="34" charset="0"/>
                <a:ea typeface="Open Sans" panose="020B0606030504020204" pitchFamily="34" charset="0"/>
                <a:cs typeface="Open Sans" panose="020B0606030504020204" pitchFamily="34" charset="0"/>
              </a:rPr>
              <a:t>)</a:t>
            </a:r>
            <a:br>
              <a:rPr lang="en-US" sz="3600" b="1" dirty="0">
                <a:latin typeface="Open Sans" panose="020B0606030504020204" pitchFamily="34" charset="0"/>
                <a:ea typeface="Open Sans" panose="020B0606030504020204" pitchFamily="34" charset="0"/>
                <a:cs typeface="Open Sans" panose="020B0606030504020204" pitchFamily="34" charset="0"/>
              </a:rPr>
            </a:br>
            <a:r>
              <a:rPr lang="en-US" sz="1600" b="1" dirty="0">
                <a:latin typeface="Open Sans" panose="020B0606030504020204" pitchFamily="34" charset="0"/>
                <a:ea typeface="Open Sans" panose="020B0606030504020204" pitchFamily="34" charset="0"/>
                <a:cs typeface="Open Sans" panose="020B0606030504020204" pitchFamily="34" charset="0"/>
              </a:rPr>
              <a:t>Figures ‘Nice to have’ </a:t>
            </a:r>
            <a:r>
              <a:rPr lang="en-US" sz="1600" b="1" dirty="0" smtClean="0">
                <a:latin typeface="Open Sans" panose="020B0606030504020204" pitchFamily="34" charset="0"/>
                <a:ea typeface="Open Sans" panose="020B0606030504020204" pitchFamily="34" charset="0"/>
                <a:cs typeface="Open Sans" panose="020B0606030504020204" pitchFamily="34" charset="0"/>
              </a:rPr>
              <a:t>end of September 2024 </a:t>
            </a: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a:extLst>
              <a:ext uri="{FF2B5EF4-FFF2-40B4-BE49-F238E27FC236}">
                <a16:creationId xmlns:a16="http://schemas.microsoft.com/office/drawing/2014/main" id="{3FCFF2F8-F2CA-5A43-8E7B-2376637332D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01235" y="2247871"/>
            <a:ext cx="3121402" cy="2746834"/>
          </a:xfrm>
          <a:prstGeom prst="rect">
            <a:avLst/>
          </a:prstGeom>
        </p:spPr>
      </p:pic>
      <p:sp>
        <p:nvSpPr>
          <p:cNvPr id="25" name="Rectangle 24">
            <a:extLst>
              <a:ext uri="{FF2B5EF4-FFF2-40B4-BE49-F238E27FC236}">
                <a16:creationId xmlns:a16="http://schemas.microsoft.com/office/drawing/2014/main" id="{B71113C4-08DA-974E-B499-20B5278C4F31}"/>
              </a:ext>
            </a:extLst>
          </p:cNvPr>
          <p:cNvSpPr/>
          <p:nvPr/>
        </p:nvSpPr>
        <p:spPr>
          <a:xfrm>
            <a:off x="1283621" y="3924858"/>
            <a:ext cx="2178810" cy="307777"/>
          </a:xfrm>
          <a:prstGeom prst="rect">
            <a:avLst/>
          </a:prstGeom>
        </p:spPr>
        <p:txBody>
          <a:bodyPr wrap="square">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Goal: </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500</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D7990A23-FF50-6542-820C-2ED71BDA1C93}"/>
              </a:ext>
            </a:extLst>
          </p:cNvPr>
          <p:cNvSpPr txBox="1"/>
          <p:nvPr/>
        </p:nvSpPr>
        <p:spPr>
          <a:xfrm>
            <a:off x="1596199" y="2581652"/>
            <a:ext cx="1731473" cy="276999"/>
          </a:xfrm>
          <a:prstGeom prst="rect">
            <a:avLst/>
          </a:prstGeom>
          <a:no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WEBSITE VISITORS</a:t>
            </a:r>
          </a:p>
        </p:txBody>
      </p:sp>
      <p:pic>
        <p:nvPicPr>
          <p:cNvPr id="11" name="Graphic 10">
            <a:extLst>
              <a:ext uri="{FF2B5EF4-FFF2-40B4-BE49-F238E27FC236}">
                <a16:creationId xmlns:a16="http://schemas.microsoft.com/office/drawing/2014/main" id="{78BD7EED-3714-48D9-9B27-2F53D785017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705239" y="2171071"/>
            <a:ext cx="3208675" cy="2823634"/>
          </a:xfrm>
          <a:prstGeom prst="rect">
            <a:avLst/>
          </a:prstGeom>
        </p:spPr>
      </p:pic>
      <p:pic>
        <p:nvPicPr>
          <p:cNvPr id="13" name="Graphic 12">
            <a:extLst>
              <a:ext uri="{FF2B5EF4-FFF2-40B4-BE49-F238E27FC236}">
                <a16:creationId xmlns:a16="http://schemas.microsoft.com/office/drawing/2014/main" id="{BAA260C7-B421-4865-84EF-2BB453119D0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82362" y="2171071"/>
            <a:ext cx="3208675" cy="2823634"/>
          </a:xfrm>
          <a:prstGeom prst="rect">
            <a:avLst/>
          </a:prstGeom>
        </p:spPr>
      </p:pic>
      <p:sp>
        <p:nvSpPr>
          <p:cNvPr id="19" name="Rectangle 24">
            <a:extLst>
              <a:ext uri="{FF2B5EF4-FFF2-40B4-BE49-F238E27FC236}">
                <a16:creationId xmlns:a16="http://schemas.microsoft.com/office/drawing/2014/main" id="{2546D9C1-BEC6-4EC5-8881-D729B6632C96}"/>
              </a:ext>
            </a:extLst>
          </p:cNvPr>
          <p:cNvSpPr/>
          <p:nvPr/>
        </p:nvSpPr>
        <p:spPr>
          <a:xfrm>
            <a:off x="1374032" y="4234347"/>
            <a:ext cx="1997989" cy="307777"/>
          </a:xfrm>
          <a:prstGeom prst="rect">
            <a:avLst/>
          </a:prstGeom>
        </p:spPr>
        <p:txBody>
          <a:bodyPr wrap="square">
            <a:spAutoFit/>
          </a:bodyPr>
          <a:lstStyle/>
          <a:p>
            <a:pPr algn="ctr"/>
            <a:r>
              <a:rPr lang="en-US" sz="1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Realised</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24">
            <a:extLst>
              <a:ext uri="{FF2B5EF4-FFF2-40B4-BE49-F238E27FC236}">
                <a16:creationId xmlns:a16="http://schemas.microsoft.com/office/drawing/2014/main" id="{17FADF4E-0244-45E6-9BD3-5CF504DBCDD9}"/>
              </a:ext>
            </a:extLst>
          </p:cNvPr>
          <p:cNvSpPr/>
          <p:nvPr/>
        </p:nvSpPr>
        <p:spPr>
          <a:xfrm>
            <a:off x="5266039" y="4234347"/>
            <a:ext cx="2025801" cy="307777"/>
          </a:xfrm>
          <a:prstGeom prst="rect">
            <a:avLst/>
          </a:prstGeom>
        </p:spPr>
        <p:txBody>
          <a:bodyPr wrap="square">
            <a:spAutoFit/>
          </a:bodyPr>
          <a:lstStyle/>
          <a:p>
            <a:pPr algn="ctr"/>
            <a:r>
              <a:rPr lang="en-US" sz="1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Realised</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34</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4">
            <a:extLst>
              <a:ext uri="{FF2B5EF4-FFF2-40B4-BE49-F238E27FC236}">
                <a16:creationId xmlns:a16="http://schemas.microsoft.com/office/drawing/2014/main" id="{56BC93E9-C747-4206-A1F0-500FCD57E016}"/>
              </a:ext>
            </a:extLst>
          </p:cNvPr>
          <p:cNvSpPr/>
          <p:nvPr/>
        </p:nvSpPr>
        <p:spPr>
          <a:xfrm>
            <a:off x="5204766" y="3947491"/>
            <a:ext cx="2087074" cy="307777"/>
          </a:xfrm>
          <a:prstGeom prst="rect">
            <a:avLst/>
          </a:prstGeom>
        </p:spPr>
        <p:txBody>
          <a:bodyPr wrap="square">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Goal: </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7">
            <a:extLst>
              <a:ext uri="{FF2B5EF4-FFF2-40B4-BE49-F238E27FC236}">
                <a16:creationId xmlns:a16="http://schemas.microsoft.com/office/drawing/2014/main" id="{14D70368-C42C-4F35-9E15-4BC4F8E68AE0}"/>
              </a:ext>
            </a:extLst>
          </p:cNvPr>
          <p:cNvSpPr txBox="1"/>
          <p:nvPr/>
        </p:nvSpPr>
        <p:spPr>
          <a:xfrm>
            <a:off x="5266039" y="2581651"/>
            <a:ext cx="2087074" cy="276999"/>
          </a:xfrm>
          <a:prstGeom prst="rect">
            <a:avLst/>
          </a:prstGeom>
          <a:no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LINKEDIN FOLLOWERS</a:t>
            </a:r>
          </a:p>
        </p:txBody>
      </p:sp>
      <p:sp>
        <p:nvSpPr>
          <p:cNvPr id="31" name="TextBox 27">
            <a:extLst>
              <a:ext uri="{FF2B5EF4-FFF2-40B4-BE49-F238E27FC236}">
                <a16:creationId xmlns:a16="http://schemas.microsoft.com/office/drawing/2014/main" id="{5A6522C6-CCB8-40AD-AEC5-4DA718BDD9FB}"/>
              </a:ext>
            </a:extLst>
          </p:cNvPr>
          <p:cNvSpPr txBox="1"/>
          <p:nvPr/>
        </p:nvSpPr>
        <p:spPr>
          <a:xfrm>
            <a:off x="9250595" y="2489317"/>
            <a:ext cx="1952917" cy="461665"/>
          </a:xfrm>
          <a:prstGeom prst="rect">
            <a:avLst/>
          </a:prstGeom>
          <a:no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NEWSLETTER SUBSCRIBERS</a:t>
            </a:r>
          </a:p>
        </p:txBody>
      </p:sp>
      <p:sp>
        <p:nvSpPr>
          <p:cNvPr id="37" name="Rectangle 24">
            <a:extLst>
              <a:ext uri="{FF2B5EF4-FFF2-40B4-BE49-F238E27FC236}">
                <a16:creationId xmlns:a16="http://schemas.microsoft.com/office/drawing/2014/main" id="{94339C83-E0B5-46CB-B19E-AE7EB546FAE1}"/>
              </a:ext>
            </a:extLst>
          </p:cNvPr>
          <p:cNvSpPr/>
          <p:nvPr/>
        </p:nvSpPr>
        <p:spPr>
          <a:xfrm>
            <a:off x="9107473" y="3926570"/>
            <a:ext cx="2183292" cy="307777"/>
          </a:xfrm>
          <a:prstGeom prst="rect">
            <a:avLst/>
          </a:prstGeom>
        </p:spPr>
        <p:txBody>
          <a:bodyPr wrap="square">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Goal: </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Rectangle 24">
            <a:extLst>
              <a:ext uri="{FF2B5EF4-FFF2-40B4-BE49-F238E27FC236}">
                <a16:creationId xmlns:a16="http://schemas.microsoft.com/office/drawing/2014/main" id="{8304A473-DEE8-4D54-9D72-14A5CA0464E3}"/>
              </a:ext>
            </a:extLst>
          </p:cNvPr>
          <p:cNvSpPr/>
          <p:nvPr/>
        </p:nvSpPr>
        <p:spPr>
          <a:xfrm>
            <a:off x="9214154" y="4255268"/>
            <a:ext cx="2025801" cy="307777"/>
          </a:xfrm>
          <a:prstGeom prst="rect">
            <a:avLst/>
          </a:prstGeom>
        </p:spPr>
        <p:txBody>
          <a:bodyPr wrap="square">
            <a:spAutoFit/>
          </a:bodyPr>
          <a:lstStyle/>
          <a:p>
            <a:pPr algn="ct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Realized: 10</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648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STATUS SEMESTER </a:t>
            </a:r>
            <a:r>
              <a:rPr lang="en-US" sz="3600" b="1" dirty="0" smtClean="0">
                <a:latin typeface="Open Sans" panose="020B0606030504020204" pitchFamily="34" charset="0"/>
                <a:ea typeface="Open Sans" panose="020B0606030504020204" pitchFamily="34" charset="0"/>
                <a:cs typeface="Open Sans" panose="020B0606030504020204" pitchFamily="34" charset="0"/>
              </a:rPr>
              <a:t>1 Project activities</a:t>
            </a:r>
            <a:endParaRPr lang="en-US"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864097" y="1315948"/>
            <a:ext cx="4651754" cy="400110"/>
          </a:xfrm>
          <a:prstGeom prst="rect">
            <a:avLst/>
          </a:prstGeom>
        </p:spPr>
        <p:txBody>
          <a:bodyPr wrap="square">
            <a:spAutoFit/>
          </a:bodyPr>
          <a:lstStyle/>
          <a:p>
            <a:r>
              <a:rPr lang="en-US" sz="20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1 APRIL 2024 – 30 SEPTEMBER 2024</a:t>
            </a:r>
            <a:endParaRPr lang="en-US" sz="20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el 2">
            <a:extLst>
              <a:ext uri="{FF2B5EF4-FFF2-40B4-BE49-F238E27FC236}">
                <a16:creationId xmlns:a16="http://schemas.microsoft.com/office/drawing/2014/main" id="{C44130B6-5817-4A0A-8236-518928925328}"/>
              </a:ext>
            </a:extLst>
          </p:cNvPr>
          <p:cNvGraphicFramePr>
            <a:graphicFrameLocks noGrp="1"/>
          </p:cNvGraphicFramePr>
          <p:nvPr>
            <p:extLst/>
          </p:nvPr>
        </p:nvGraphicFramePr>
        <p:xfrm>
          <a:off x="426720" y="1812404"/>
          <a:ext cx="11504024" cy="2293686"/>
        </p:xfrm>
        <a:graphic>
          <a:graphicData uri="http://schemas.openxmlformats.org/drawingml/2006/table">
            <a:tbl>
              <a:tblPr>
                <a:tableStyleId>{5C22544A-7EE6-4342-B048-85BDC9FD1C3A}</a:tableStyleId>
              </a:tblPr>
              <a:tblGrid>
                <a:gridCol w="3438093">
                  <a:extLst>
                    <a:ext uri="{9D8B030D-6E8A-4147-A177-3AD203B41FA5}">
                      <a16:colId xmlns:a16="http://schemas.microsoft.com/office/drawing/2014/main" val="160737812"/>
                    </a:ext>
                  </a:extLst>
                </a:gridCol>
                <a:gridCol w="955546">
                  <a:extLst>
                    <a:ext uri="{9D8B030D-6E8A-4147-A177-3AD203B41FA5}">
                      <a16:colId xmlns:a16="http://schemas.microsoft.com/office/drawing/2014/main" val="3156501036"/>
                    </a:ext>
                  </a:extLst>
                </a:gridCol>
                <a:gridCol w="1086699">
                  <a:extLst>
                    <a:ext uri="{9D8B030D-6E8A-4147-A177-3AD203B41FA5}">
                      <a16:colId xmlns:a16="http://schemas.microsoft.com/office/drawing/2014/main" val="596287922"/>
                    </a:ext>
                  </a:extLst>
                </a:gridCol>
                <a:gridCol w="1199117">
                  <a:extLst>
                    <a:ext uri="{9D8B030D-6E8A-4147-A177-3AD203B41FA5}">
                      <a16:colId xmlns:a16="http://schemas.microsoft.com/office/drawing/2014/main" val="2282713317"/>
                    </a:ext>
                  </a:extLst>
                </a:gridCol>
                <a:gridCol w="899337">
                  <a:extLst>
                    <a:ext uri="{9D8B030D-6E8A-4147-A177-3AD203B41FA5}">
                      <a16:colId xmlns:a16="http://schemas.microsoft.com/office/drawing/2014/main" val="2951256119"/>
                    </a:ext>
                  </a:extLst>
                </a:gridCol>
                <a:gridCol w="955546">
                  <a:extLst>
                    <a:ext uri="{9D8B030D-6E8A-4147-A177-3AD203B41FA5}">
                      <a16:colId xmlns:a16="http://schemas.microsoft.com/office/drawing/2014/main" val="3920956794"/>
                    </a:ext>
                  </a:extLst>
                </a:gridCol>
                <a:gridCol w="1586239">
                  <a:extLst>
                    <a:ext uri="{9D8B030D-6E8A-4147-A177-3AD203B41FA5}">
                      <a16:colId xmlns:a16="http://schemas.microsoft.com/office/drawing/2014/main" val="3219679081"/>
                    </a:ext>
                  </a:extLst>
                </a:gridCol>
                <a:gridCol w="1383447">
                  <a:extLst>
                    <a:ext uri="{9D8B030D-6E8A-4147-A177-3AD203B41FA5}">
                      <a16:colId xmlns:a16="http://schemas.microsoft.com/office/drawing/2014/main" val="1036529748"/>
                    </a:ext>
                  </a:extLst>
                </a:gridCol>
              </a:tblGrid>
              <a:tr h="1044007">
                <a:tc>
                  <a:txBody>
                    <a:bodyPr/>
                    <a:lstStyle/>
                    <a:p>
                      <a:pPr algn="l"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Province</a:t>
                      </a:r>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of Limburg</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Skive</a:t>
                      </a:r>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a:t>
                      </a:r>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Municipality</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Standort</a:t>
                      </a:r>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a:t>
                      </a:r>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agentur</a:t>
                      </a:r>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Tirol</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Pardubice</a:t>
                      </a:r>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Business Incubator</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University of Coimbra</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en-US" sz="1300" u="none" strike="noStrike" dirty="0">
                          <a:effectLst/>
                          <a:latin typeface="Open Sans" panose="020B0606030504020204" pitchFamily="34" charset="0"/>
                          <a:ea typeface="Open Sans" panose="020B0606030504020204" pitchFamily="34" charset="0"/>
                          <a:cs typeface="Open Sans" panose="020B0606030504020204" pitchFamily="34" charset="0"/>
                        </a:rPr>
                        <a:t>SEKUENS, Science, Business Competitiveness and Innovation Agency of Asturias</a:t>
                      </a:r>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en-US" sz="1300" u="none" strike="noStrike" dirty="0">
                          <a:effectLst/>
                          <a:latin typeface="Open Sans" panose="020B0606030504020204" pitchFamily="34" charset="0"/>
                          <a:ea typeface="Open Sans" panose="020B0606030504020204" pitchFamily="34" charset="0"/>
                          <a:cs typeface="Open Sans" panose="020B0606030504020204" pitchFamily="34" charset="0"/>
                        </a:rPr>
                        <a:t>Helsinki Region Environmental Services Authority HSY</a:t>
                      </a:r>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3252206326"/>
                  </a:ext>
                </a:extLst>
              </a:tr>
              <a:tr h="318736">
                <a:tc>
                  <a:txBody>
                    <a:bodyPr/>
                    <a:lstStyle/>
                    <a:p>
                      <a:pPr algn="l"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NL</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DK</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AT</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CZ</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PT</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ES</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a:effectLst/>
                          <a:latin typeface="Open Sans" panose="020B0606030504020204" pitchFamily="34" charset="0"/>
                          <a:ea typeface="Open Sans" panose="020B0606030504020204" pitchFamily="34" charset="0"/>
                          <a:cs typeface="Open Sans" panose="020B0606030504020204" pitchFamily="34" charset="0"/>
                        </a:rPr>
                        <a:t>FI</a:t>
                      </a:r>
                      <a:endParaRPr lang="nl-NL" sz="13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777674835"/>
                  </a:ext>
                </a:extLst>
              </a:tr>
              <a:tr h="359245">
                <a:tc>
                  <a:txBody>
                    <a:bodyPr/>
                    <a:lstStyle/>
                    <a:p>
                      <a:pPr algn="l" fontAlgn="t"/>
                      <a:r>
                        <a:rPr lang="en-US" sz="13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Task Assignment Letters ready</a:t>
                      </a:r>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2185163504"/>
                  </a:ext>
                </a:extLst>
              </a:tr>
              <a:tr h="285849">
                <a:tc>
                  <a:txBody>
                    <a:bodyPr/>
                    <a:lstStyle/>
                    <a:p>
                      <a:pPr algn="l" fontAlgn="t"/>
                      <a:r>
                        <a:rPr lang="en-US" sz="1300" u="none" strike="noStrike" dirty="0" smtClean="0">
                          <a:effectLst/>
                          <a:latin typeface="Open Sans" panose="020B0606030504020204" pitchFamily="34" charset="0"/>
                          <a:ea typeface="Open Sans" panose="020B0606030504020204" pitchFamily="34" charset="0"/>
                          <a:cs typeface="Open Sans" panose="020B0606030504020204" pitchFamily="34" charset="0"/>
                        </a:rPr>
                        <a:t>Partner Agreement signed</a:t>
                      </a:r>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1465018551"/>
                  </a:ext>
                </a:extLst>
              </a:tr>
              <a:tr h="285849">
                <a:tc>
                  <a:txBody>
                    <a:bodyPr/>
                    <a:lstStyle/>
                    <a:p>
                      <a:pPr algn="l" fontAlgn="t"/>
                      <a:r>
                        <a:rPr lang="en-US" sz="1300" u="none" strike="noStrike" dirty="0" smtClean="0">
                          <a:effectLst/>
                          <a:latin typeface="Open Sans" panose="020B0606030504020204" pitchFamily="34" charset="0"/>
                          <a:ea typeface="Open Sans" panose="020B0606030504020204" pitchFamily="34" charset="0"/>
                          <a:cs typeface="Open Sans" panose="020B0606030504020204" pitchFamily="34" charset="0"/>
                        </a:rPr>
                        <a:t>Controller installed</a:t>
                      </a:r>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2914314209"/>
                  </a:ext>
                </a:extLst>
              </a:tr>
            </a:tbl>
          </a:graphicData>
        </a:graphic>
      </p:graphicFrame>
      <p:graphicFrame>
        <p:nvGraphicFramePr>
          <p:cNvPr id="4" name="Tabel 3">
            <a:extLst>
              <a:ext uri="{FF2B5EF4-FFF2-40B4-BE49-F238E27FC236}">
                <a16:creationId xmlns:a16="http://schemas.microsoft.com/office/drawing/2014/main" id="{22639176-2C28-4175-BCAB-D30835074D48}"/>
              </a:ext>
            </a:extLst>
          </p:cNvPr>
          <p:cNvGraphicFramePr>
            <a:graphicFrameLocks noGrp="1"/>
          </p:cNvGraphicFramePr>
          <p:nvPr>
            <p:extLst/>
          </p:nvPr>
        </p:nvGraphicFramePr>
        <p:xfrm>
          <a:off x="426720" y="4493508"/>
          <a:ext cx="11534817" cy="361557"/>
        </p:xfrm>
        <a:graphic>
          <a:graphicData uri="http://schemas.openxmlformats.org/drawingml/2006/table">
            <a:tbl>
              <a:tblPr>
                <a:tableStyleId>{5C22544A-7EE6-4342-B048-85BDC9FD1C3A}</a:tableStyleId>
              </a:tblPr>
              <a:tblGrid>
                <a:gridCol w="3448594">
                  <a:extLst>
                    <a:ext uri="{9D8B030D-6E8A-4147-A177-3AD203B41FA5}">
                      <a16:colId xmlns:a16="http://schemas.microsoft.com/office/drawing/2014/main" val="1662821250"/>
                    </a:ext>
                  </a:extLst>
                </a:gridCol>
                <a:gridCol w="1006154">
                  <a:extLst>
                    <a:ext uri="{9D8B030D-6E8A-4147-A177-3AD203B41FA5}">
                      <a16:colId xmlns:a16="http://schemas.microsoft.com/office/drawing/2014/main" val="3690383300"/>
                    </a:ext>
                  </a:extLst>
                </a:gridCol>
                <a:gridCol w="1040361">
                  <a:extLst>
                    <a:ext uri="{9D8B030D-6E8A-4147-A177-3AD203B41FA5}">
                      <a16:colId xmlns:a16="http://schemas.microsoft.com/office/drawing/2014/main" val="3481614508"/>
                    </a:ext>
                  </a:extLst>
                </a:gridCol>
                <a:gridCol w="1276119">
                  <a:extLst>
                    <a:ext uri="{9D8B030D-6E8A-4147-A177-3AD203B41FA5}">
                      <a16:colId xmlns:a16="http://schemas.microsoft.com/office/drawing/2014/main" val="804734540"/>
                    </a:ext>
                  </a:extLst>
                </a:gridCol>
                <a:gridCol w="805229">
                  <a:extLst>
                    <a:ext uri="{9D8B030D-6E8A-4147-A177-3AD203B41FA5}">
                      <a16:colId xmlns:a16="http://schemas.microsoft.com/office/drawing/2014/main" val="3788027586"/>
                    </a:ext>
                  </a:extLst>
                </a:gridCol>
                <a:gridCol w="1058406">
                  <a:extLst>
                    <a:ext uri="{9D8B030D-6E8A-4147-A177-3AD203B41FA5}">
                      <a16:colId xmlns:a16="http://schemas.microsoft.com/office/drawing/2014/main" val="3920903545"/>
                    </a:ext>
                  </a:extLst>
                </a:gridCol>
                <a:gridCol w="1619794">
                  <a:extLst>
                    <a:ext uri="{9D8B030D-6E8A-4147-A177-3AD203B41FA5}">
                      <a16:colId xmlns:a16="http://schemas.microsoft.com/office/drawing/2014/main" val="240723152"/>
                    </a:ext>
                  </a:extLst>
                </a:gridCol>
                <a:gridCol w="1280160">
                  <a:extLst>
                    <a:ext uri="{9D8B030D-6E8A-4147-A177-3AD203B41FA5}">
                      <a16:colId xmlns:a16="http://schemas.microsoft.com/office/drawing/2014/main" val="3677107992"/>
                    </a:ext>
                  </a:extLst>
                </a:gridCol>
              </a:tblGrid>
              <a:tr h="361557">
                <a:tc>
                  <a:txBody>
                    <a:bodyPr/>
                    <a:lstStyle/>
                    <a:p>
                      <a:pPr algn="l" fontAlgn="t"/>
                      <a:r>
                        <a:rPr lang="en-US" sz="1300" u="none" strike="noStrike" dirty="0" smtClean="0">
                          <a:effectLst/>
                          <a:latin typeface="Open Sans" panose="020B0606030504020204" pitchFamily="34" charset="0"/>
                          <a:ea typeface="Open Sans" panose="020B0606030504020204" pitchFamily="34" charset="0"/>
                          <a:cs typeface="Open Sans" panose="020B0606030504020204" pitchFamily="34" charset="0"/>
                        </a:rPr>
                        <a:t>Organize</a:t>
                      </a:r>
                      <a:r>
                        <a:rPr lang="en-US" sz="1300" u="none" strike="noStrike" baseline="0" dirty="0" smtClean="0">
                          <a:effectLst/>
                          <a:latin typeface="Open Sans" panose="020B0606030504020204" pitchFamily="34" charset="0"/>
                          <a:ea typeface="Open Sans" panose="020B0606030504020204" pitchFamily="34" charset="0"/>
                          <a:cs typeface="Open Sans" panose="020B0606030504020204" pitchFamily="34" charset="0"/>
                        </a:rPr>
                        <a:t> stakeholder meeting</a:t>
                      </a:r>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3029448779"/>
                  </a:ext>
                </a:extLst>
              </a:tr>
            </a:tbl>
          </a:graphicData>
        </a:graphic>
      </p:graphicFrame>
      <p:graphicFrame>
        <p:nvGraphicFramePr>
          <p:cNvPr id="2" name="Tabel 1"/>
          <p:cNvGraphicFramePr>
            <a:graphicFrameLocks noGrp="1"/>
          </p:cNvGraphicFramePr>
          <p:nvPr>
            <p:extLst/>
          </p:nvPr>
        </p:nvGraphicFramePr>
        <p:xfrm>
          <a:off x="395927" y="5067768"/>
          <a:ext cx="11534817" cy="1292723"/>
        </p:xfrm>
        <a:graphic>
          <a:graphicData uri="http://schemas.openxmlformats.org/drawingml/2006/table">
            <a:tbl>
              <a:tblPr>
                <a:tableStyleId>{5C22544A-7EE6-4342-B048-85BDC9FD1C3A}</a:tableStyleId>
              </a:tblPr>
              <a:tblGrid>
                <a:gridCol w="3439886">
                  <a:extLst>
                    <a:ext uri="{9D8B030D-6E8A-4147-A177-3AD203B41FA5}">
                      <a16:colId xmlns:a16="http://schemas.microsoft.com/office/drawing/2014/main" val="3651848639"/>
                    </a:ext>
                  </a:extLst>
                </a:gridCol>
                <a:gridCol w="1014862">
                  <a:extLst>
                    <a:ext uri="{9D8B030D-6E8A-4147-A177-3AD203B41FA5}">
                      <a16:colId xmlns:a16="http://schemas.microsoft.com/office/drawing/2014/main" val="1660058558"/>
                    </a:ext>
                  </a:extLst>
                </a:gridCol>
                <a:gridCol w="1105989">
                  <a:extLst>
                    <a:ext uri="{9D8B030D-6E8A-4147-A177-3AD203B41FA5}">
                      <a16:colId xmlns:a16="http://schemas.microsoft.com/office/drawing/2014/main" val="3838033558"/>
                    </a:ext>
                  </a:extLst>
                </a:gridCol>
                <a:gridCol w="1210491">
                  <a:extLst>
                    <a:ext uri="{9D8B030D-6E8A-4147-A177-3AD203B41FA5}">
                      <a16:colId xmlns:a16="http://schemas.microsoft.com/office/drawing/2014/main" val="3236419767"/>
                    </a:ext>
                  </a:extLst>
                </a:gridCol>
                <a:gridCol w="931817">
                  <a:extLst>
                    <a:ext uri="{9D8B030D-6E8A-4147-A177-3AD203B41FA5}">
                      <a16:colId xmlns:a16="http://schemas.microsoft.com/office/drawing/2014/main" val="2537677177"/>
                    </a:ext>
                  </a:extLst>
                </a:gridCol>
                <a:gridCol w="931818">
                  <a:extLst>
                    <a:ext uri="{9D8B030D-6E8A-4147-A177-3AD203B41FA5}">
                      <a16:colId xmlns:a16="http://schemas.microsoft.com/office/drawing/2014/main" val="89583648"/>
                    </a:ext>
                  </a:extLst>
                </a:gridCol>
                <a:gridCol w="1619794">
                  <a:extLst>
                    <a:ext uri="{9D8B030D-6E8A-4147-A177-3AD203B41FA5}">
                      <a16:colId xmlns:a16="http://schemas.microsoft.com/office/drawing/2014/main" val="1351992223"/>
                    </a:ext>
                  </a:extLst>
                </a:gridCol>
                <a:gridCol w="1280160">
                  <a:extLst>
                    <a:ext uri="{9D8B030D-6E8A-4147-A177-3AD203B41FA5}">
                      <a16:colId xmlns:a16="http://schemas.microsoft.com/office/drawing/2014/main" val="3653454417"/>
                    </a:ext>
                  </a:extLst>
                </a:gridCol>
              </a:tblGrid>
              <a:tr h="48344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Self - Assessment Multiple Helix </a:t>
                      </a:r>
                      <a:r>
                        <a:rPr lang="en-US" sz="13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discussed</a:t>
                      </a:r>
                      <a:endParaRPr lang="en-US" sz="13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fontAlgn="t"/>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2440669550"/>
                  </a:ext>
                </a:extLst>
              </a:tr>
              <a:tr h="3183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Self - Assessment Multiple Helix </a:t>
                      </a:r>
                      <a:r>
                        <a:rPr lang="en-US" sz="13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filled out</a:t>
                      </a:r>
                      <a:endParaRPr lang="en-US" sz="13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To</a:t>
                      </a:r>
                      <a:r>
                        <a:rPr lang="nl-NL" sz="1300" u="none" strike="noStrike" dirty="0" smtClean="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do</a:t>
                      </a:r>
                      <a:endParaRPr lang="nl-NL" sz="1300" b="0"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nl-NL" sz="13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do</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nl-NL" sz="13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do</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nl-NL" sz="13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do</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nl-NL" sz="13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do</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nl-NL" sz="13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do </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nl-NL" sz="13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do</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3585468575"/>
                  </a:ext>
                </a:extLst>
              </a:tr>
              <a:tr h="2454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Number of</a:t>
                      </a:r>
                      <a:r>
                        <a:rPr lang="en-US" sz="13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good practices identified</a:t>
                      </a:r>
                      <a:endParaRPr lang="en-US" sz="13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b="0" i="0" u="none" strike="noStrike" dirty="0" smtClean="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0</a:t>
                      </a:r>
                      <a:endParaRPr lang="nl-NL" sz="1300" b="0"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0</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0</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0</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0</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0</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0</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1112576094"/>
                  </a:ext>
                </a:extLst>
              </a:tr>
              <a:tr h="2454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3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endParaRPr lang="nl-NL" sz="1300" b="0"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4169118277"/>
                  </a:ext>
                </a:extLst>
              </a:tr>
            </a:tbl>
          </a:graphicData>
        </a:graphic>
      </p:graphicFrame>
    </p:spTree>
    <p:extLst>
      <p:ext uri="{BB962C8B-B14F-4D97-AF65-F5344CB8AC3E}">
        <p14:creationId xmlns:p14="http://schemas.microsoft.com/office/powerpoint/2010/main" val="135586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STATUS SEMESTER </a:t>
            </a:r>
            <a:r>
              <a:rPr lang="en-US" sz="3600" b="1" dirty="0" smtClean="0">
                <a:latin typeface="Open Sans" panose="020B0606030504020204" pitchFamily="34" charset="0"/>
                <a:ea typeface="Open Sans" panose="020B0606030504020204" pitchFamily="34" charset="0"/>
                <a:cs typeface="Open Sans" panose="020B0606030504020204" pitchFamily="34" charset="0"/>
              </a:rPr>
              <a:t>1 Communication all</a:t>
            </a:r>
            <a:endParaRPr lang="en-US"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864097" y="1315948"/>
            <a:ext cx="4651754" cy="400110"/>
          </a:xfrm>
          <a:prstGeom prst="rect">
            <a:avLst/>
          </a:prstGeom>
        </p:spPr>
        <p:txBody>
          <a:bodyPr wrap="square">
            <a:spAutoFit/>
          </a:bodyPr>
          <a:lstStyle/>
          <a:p>
            <a:r>
              <a:rPr lang="en-US" sz="20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1 APRIL 2024 – 30 SEPTEMBER 2024</a:t>
            </a:r>
            <a:endParaRPr lang="en-US" sz="20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el 2">
            <a:extLst>
              <a:ext uri="{FF2B5EF4-FFF2-40B4-BE49-F238E27FC236}">
                <a16:creationId xmlns:a16="http://schemas.microsoft.com/office/drawing/2014/main" id="{C44130B6-5817-4A0A-8236-518928925328}"/>
              </a:ext>
            </a:extLst>
          </p:cNvPr>
          <p:cNvGraphicFramePr>
            <a:graphicFrameLocks noGrp="1"/>
          </p:cNvGraphicFramePr>
          <p:nvPr>
            <p:extLst/>
          </p:nvPr>
        </p:nvGraphicFramePr>
        <p:xfrm>
          <a:off x="395925" y="1882169"/>
          <a:ext cx="11576115" cy="1807940"/>
        </p:xfrm>
        <a:graphic>
          <a:graphicData uri="http://schemas.openxmlformats.org/drawingml/2006/table">
            <a:tbl>
              <a:tblPr>
                <a:tableStyleId>{5C22544A-7EE6-4342-B048-85BDC9FD1C3A}</a:tableStyleId>
              </a:tblPr>
              <a:tblGrid>
                <a:gridCol w="3459638">
                  <a:extLst>
                    <a:ext uri="{9D8B030D-6E8A-4147-A177-3AD203B41FA5}">
                      <a16:colId xmlns:a16="http://schemas.microsoft.com/office/drawing/2014/main" val="160737812"/>
                    </a:ext>
                  </a:extLst>
                </a:gridCol>
                <a:gridCol w="961534">
                  <a:extLst>
                    <a:ext uri="{9D8B030D-6E8A-4147-A177-3AD203B41FA5}">
                      <a16:colId xmlns:a16="http://schemas.microsoft.com/office/drawing/2014/main" val="3156501036"/>
                    </a:ext>
                  </a:extLst>
                </a:gridCol>
                <a:gridCol w="1093509">
                  <a:extLst>
                    <a:ext uri="{9D8B030D-6E8A-4147-A177-3AD203B41FA5}">
                      <a16:colId xmlns:a16="http://schemas.microsoft.com/office/drawing/2014/main" val="596287922"/>
                    </a:ext>
                  </a:extLst>
                </a:gridCol>
                <a:gridCol w="1206631">
                  <a:extLst>
                    <a:ext uri="{9D8B030D-6E8A-4147-A177-3AD203B41FA5}">
                      <a16:colId xmlns:a16="http://schemas.microsoft.com/office/drawing/2014/main" val="2282713317"/>
                    </a:ext>
                  </a:extLst>
                </a:gridCol>
                <a:gridCol w="904973">
                  <a:extLst>
                    <a:ext uri="{9D8B030D-6E8A-4147-A177-3AD203B41FA5}">
                      <a16:colId xmlns:a16="http://schemas.microsoft.com/office/drawing/2014/main" val="2951256119"/>
                    </a:ext>
                  </a:extLst>
                </a:gridCol>
                <a:gridCol w="961534">
                  <a:extLst>
                    <a:ext uri="{9D8B030D-6E8A-4147-A177-3AD203B41FA5}">
                      <a16:colId xmlns:a16="http://schemas.microsoft.com/office/drawing/2014/main" val="3920956794"/>
                    </a:ext>
                  </a:extLst>
                </a:gridCol>
                <a:gridCol w="1596179">
                  <a:extLst>
                    <a:ext uri="{9D8B030D-6E8A-4147-A177-3AD203B41FA5}">
                      <a16:colId xmlns:a16="http://schemas.microsoft.com/office/drawing/2014/main" val="3219679081"/>
                    </a:ext>
                  </a:extLst>
                </a:gridCol>
                <a:gridCol w="1392117">
                  <a:extLst>
                    <a:ext uri="{9D8B030D-6E8A-4147-A177-3AD203B41FA5}">
                      <a16:colId xmlns:a16="http://schemas.microsoft.com/office/drawing/2014/main" val="1036529748"/>
                    </a:ext>
                  </a:extLst>
                </a:gridCol>
              </a:tblGrid>
              <a:tr h="646349">
                <a:tc>
                  <a:txBody>
                    <a:bodyPr/>
                    <a:lstStyle/>
                    <a:p>
                      <a:pPr algn="l"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Province</a:t>
                      </a:r>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of Limburg</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Skive</a:t>
                      </a:r>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a:t>
                      </a:r>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Municipality</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Standort</a:t>
                      </a:r>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a:t>
                      </a:r>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agentur</a:t>
                      </a:r>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Tirol</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Pardubice</a:t>
                      </a:r>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 Business Incubator</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University of Coimbra</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en-US" sz="1300" u="none" strike="noStrike" dirty="0">
                          <a:effectLst/>
                          <a:latin typeface="Open Sans" panose="020B0606030504020204" pitchFamily="34" charset="0"/>
                          <a:ea typeface="Open Sans" panose="020B0606030504020204" pitchFamily="34" charset="0"/>
                          <a:cs typeface="Open Sans" panose="020B0606030504020204" pitchFamily="34" charset="0"/>
                        </a:rPr>
                        <a:t>SEKUENS, Science, Business Competitiveness and Innovation Agency of Asturias</a:t>
                      </a:r>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l" fontAlgn="t"/>
                      <a:r>
                        <a:rPr lang="en-US" sz="1300" u="none" strike="noStrike" dirty="0">
                          <a:effectLst/>
                          <a:latin typeface="Open Sans" panose="020B0606030504020204" pitchFamily="34" charset="0"/>
                          <a:ea typeface="Open Sans" panose="020B0606030504020204" pitchFamily="34" charset="0"/>
                          <a:cs typeface="Open Sans" panose="020B0606030504020204" pitchFamily="34" charset="0"/>
                        </a:rPr>
                        <a:t>Helsinki Region Environmental Services Authority HSY</a:t>
                      </a:r>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3252206326"/>
                  </a:ext>
                </a:extLst>
              </a:tr>
              <a:tr h="161587">
                <a:tc>
                  <a:txBody>
                    <a:bodyPr/>
                    <a:lstStyle/>
                    <a:p>
                      <a:pPr algn="l" fontAlgn="t"/>
                      <a:r>
                        <a:rPr lang="nl-NL" sz="13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nl-NL" sz="13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NL</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DK</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AT</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CZ</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PT</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a:effectLst/>
                          <a:latin typeface="Open Sans" panose="020B0606030504020204" pitchFamily="34" charset="0"/>
                          <a:ea typeface="Open Sans" panose="020B0606030504020204" pitchFamily="34" charset="0"/>
                          <a:cs typeface="Open Sans" panose="020B0606030504020204" pitchFamily="34" charset="0"/>
                        </a:rPr>
                        <a:t>ES</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a:effectLst/>
                          <a:latin typeface="Open Sans" panose="020B0606030504020204" pitchFamily="34" charset="0"/>
                          <a:ea typeface="Open Sans" panose="020B0606030504020204" pitchFamily="34" charset="0"/>
                          <a:cs typeface="Open Sans" panose="020B0606030504020204" pitchFamily="34" charset="0"/>
                        </a:rPr>
                        <a:t>FI</a:t>
                      </a:r>
                      <a:endParaRPr lang="nl-NL" sz="13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777674835"/>
                  </a:ext>
                </a:extLst>
              </a:tr>
              <a:tr h="323174">
                <a:tc>
                  <a:txBody>
                    <a:bodyPr/>
                    <a:lstStyle/>
                    <a:p>
                      <a:pPr algn="l" fontAlgn="t"/>
                      <a:r>
                        <a:rPr lang="en-US" sz="1300" u="none" strike="noStrike" dirty="0">
                          <a:effectLst/>
                          <a:latin typeface="Open Sans" panose="020B0606030504020204" pitchFamily="34" charset="0"/>
                          <a:ea typeface="Open Sans" panose="020B0606030504020204" pitchFamily="34" charset="0"/>
                          <a:cs typeface="Open Sans" panose="020B0606030504020204" pitchFamily="34" charset="0"/>
                        </a:rPr>
                        <a:t>Each partner creates a dedicated page to this project on their own website</a:t>
                      </a:r>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a:t>
                      </a: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progress</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2185163504"/>
                  </a:ext>
                </a:extLst>
              </a:tr>
              <a:tr h="161587">
                <a:tc>
                  <a:txBody>
                    <a:bodyPr/>
                    <a:lstStyle/>
                    <a:p>
                      <a:pPr algn="l" fontAlgn="t"/>
                      <a:r>
                        <a:rPr lang="en-US" sz="1300" u="none" strike="noStrike" dirty="0">
                          <a:effectLst/>
                          <a:latin typeface="Open Sans" panose="020B0606030504020204" pitchFamily="34" charset="0"/>
                          <a:ea typeface="Open Sans" panose="020B0606030504020204" pitchFamily="34" charset="0"/>
                          <a:cs typeface="Open Sans" panose="020B0606030504020204" pitchFamily="34" charset="0"/>
                        </a:rPr>
                        <a:t>The production of 1 roll-up per region (7+3), </a:t>
                      </a:r>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1465018551"/>
                  </a:ext>
                </a:extLst>
              </a:tr>
            </a:tbl>
          </a:graphicData>
        </a:graphic>
      </p:graphicFrame>
      <p:graphicFrame>
        <p:nvGraphicFramePr>
          <p:cNvPr id="4" name="Tabel 3">
            <a:extLst>
              <a:ext uri="{FF2B5EF4-FFF2-40B4-BE49-F238E27FC236}">
                <a16:creationId xmlns:a16="http://schemas.microsoft.com/office/drawing/2014/main" id="{22639176-2C28-4175-BCAB-D30835074D48}"/>
              </a:ext>
            </a:extLst>
          </p:cNvPr>
          <p:cNvGraphicFramePr>
            <a:graphicFrameLocks noGrp="1"/>
          </p:cNvGraphicFramePr>
          <p:nvPr>
            <p:extLst/>
          </p:nvPr>
        </p:nvGraphicFramePr>
        <p:xfrm>
          <a:off x="395925" y="3748329"/>
          <a:ext cx="11576114" cy="956160"/>
        </p:xfrm>
        <a:graphic>
          <a:graphicData uri="http://schemas.openxmlformats.org/drawingml/2006/table">
            <a:tbl>
              <a:tblPr>
                <a:tableStyleId>{5C22544A-7EE6-4342-B048-85BDC9FD1C3A}</a:tableStyleId>
              </a:tblPr>
              <a:tblGrid>
                <a:gridCol w="3459638">
                  <a:extLst>
                    <a:ext uri="{9D8B030D-6E8A-4147-A177-3AD203B41FA5}">
                      <a16:colId xmlns:a16="http://schemas.microsoft.com/office/drawing/2014/main" val="1662821250"/>
                    </a:ext>
                  </a:extLst>
                </a:gridCol>
                <a:gridCol w="952107">
                  <a:extLst>
                    <a:ext uri="{9D8B030D-6E8A-4147-A177-3AD203B41FA5}">
                      <a16:colId xmlns:a16="http://schemas.microsoft.com/office/drawing/2014/main" val="3690383300"/>
                    </a:ext>
                  </a:extLst>
                </a:gridCol>
                <a:gridCol w="1102936">
                  <a:extLst>
                    <a:ext uri="{9D8B030D-6E8A-4147-A177-3AD203B41FA5}">
                      <a16:colId xmlns:a16="http://schemas.microsoft.com/office/drawing/2014/main" val="3481614508"/>
                    </a:ext>
                  </a:extLst>
                </a:gridCol>
                <a:gridCol w="1216058">
                  <a:extLst>
                    <a:ext uri="{9D8B030D-6E8A-4147-A177-3AD203B41FA5}">
                      <a16:colId xmlns:a16="http://schemas.microsoft.com/office/drawing/2014/main" val="804734540"/>
                    </a:ext>
                  </a:extLst>
                </a:gridCol>
                <a:gridCol w="886120">
                  <a:extLst>
                    <a:ext uri="{9D8B030D-6E8A-4147-A177-3AD203B41FA5}">
                      <a16:colId xmlns:a16="http://schemas.microsoft.com/office/drawing/2014/main" val="3788027586"/>
                    </a:ext>
                  </a:extLst>
                </a:gridCol>
                <a:gridCol w="989814">
                  <a:extLst>
                    <a:ext uri="{9D8B030D-6E8A-4147-A177-3AD203B41FA5}">
                      <a16:colId xmlns:a16="http://schemas.microsoft.com/office/drawing/2014/main" val="3920903545"/>
                    </a:ext>
                  </a:extLst>
                </a:gridCol>
                <a:gridCol w="1572070">
                  <a:extLst>
                    <a:ext uri="{9D8B030D-6E8A-4147-A177-3AD203B41FA5}">
                      <a16:colId xmlns:a16="http://schemas.microsoft.com/office/drawing/2014/main" val="240723152"/>
                    </a:ext>
                  </a:extLst>
                </a:gridCol>
                <a:gridCol w="1397371">
                  <a:extLst>
                    <a:ext uri="{9D8B030D-6E8A-4147-A177-3AD203B41FA5}">
                      <a16:colId xmlns:a16="http://schemas.microsoft.com/office/drawing/2014/main" val="3677107992"/>
                    </a:ext>
                  </a:extLst>
                </a:gridCol>
              </a:tblGrid>
              <a:tr h="553705">
                <a:tc>
                  <a:txBody>
                    <a:bodyPr/>
                    <a:lstStyle/>
                    <a:p>
                      <a:pPr algn="l" fontAlgn="t"/>
                      <a:r>
                        <a:rPr lang="en-US" sz="1300" u="none" strike="noStrike" dirty="0">
                          <a:effectLst/>
                          <a:latin typeface="Open Sans" panose="020B0606030504020204" pitchFamily="34" charset="0"/>
                          <a:ea typeface="Open Sans" panose="020B0606030504020204" pitchFamily="34" charset="0"/>
                          <a:cs typeface="Open Sans" panose="020B0606030504020204" pitchFamily="34" charset="0"/>
                        </a:rPr>
                        <a:t>Each partner publishes a press release about the start of the project</a:t>
                      </a:r>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a:t>
                      </a: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progress</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Done</a:t>
                      </a:r>
                      <a:endParaRPr kumimoji="0" lang="nl-NL" sz="13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1865675536"/>
                  </a:ext>
                </a:extLst>
              </a:tr>
              <a:tr h="323174">
                <a:tc>
                  <a:txBody>
                    <a:bodyPr/>
                    <a:lstStyle/>
                    <a:p>
                      <a:pPr algn="l" fontAlgn="t"/>
                      <a:r>
                        <a:rPr lang="en-US" sz="1300" u="none" strike="noStrike" dirty="0">
                          <a:effectLst/>
                          <a:latin typeface="Open Sans" panose="020B0606030504020204" pitchFamily="34" charset="0"/>
                          <a:ea typeface="Open Sans" panose="020B0606030504020204" pitchFamily="34" charset="0"/>
                          <a:cs typeface="Open Sans" panose="020B0606030504020204" pitchFamily="34" charset="0"/>
                        </a:rPr>
                        <a:t>Each partner will display one poster with information about the project on its premises</a:t>
                      </a:r>
                      <a:endParaRPr lang="en-US"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tc>
                  <a:txBody>
                    <a:bodyPr/>
                    <a:lstStyle/>
                    <a:p>
                      <a:pPr algn="ctr" fontAlgn="t"/>
                      <a:r>
                        <a:rPr lang="nl-NL" sz="13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3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215" marR="6215" marT="6215" marB="0"/>
                </a:tc>
                <a:extLst>
                  <a:ext uri="{0D108BD9-81ED-4DB2-BD59-A6C34878D82A}">
                    <a16:rowId xmlns:a16="http://schemas.microsoft.com/office/drawing/2014/main" val="3029448779"/>
                  </a:ext>
                </a:extLst>
              </a:tr>
            </a:tbl>
          </a:graphicData>
        </a:graphic>
      </p:graphicFrame>
    </p:spTree>
    <p:extLst>
      <p:ext uri="{BB962C8B-B14F-4D97-AF65-F5344CB8AC3E}">
        <p14:creationId xmlns:p14="http://schemas.microsoft.com/office/powerpoint/2010/main" val="3549348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602840" y="444668"/>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smtClean="0">
                <a:solidFill>
                  <a:srgbClr val="ADCD65"/>
                </a:solidFill>
                <a:latin typeface="Open Sans" panose="020B0606030504020204" pitchFamily="34" charset="0"/>
                <a:ea typeface="Open Sans" panose="020B0606030504020204" pitchFamily="34" charset="0"/>
                <a:cs typeface="Open Sans" panose="020B0606030504020204" pitchFamily="34" charset="0"/>
              </a:rPr>
              <a:t>2nd semester, what’s coming up:</a:t>
            </a:r>
            <a:endParaRPr lang="en-US" sz="4400" b="1" dirty="0">
              <a:solidFill>
                <a:srgbClr val="ADCD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799448AE-4B4A-4D4D-A214-5B1A91C8687D}"/>
              </a:ext>
            </a:extLst>
          </p:cNvPr>
          <p:cNvSpPr txBox="1"/>
          <p:nvPr/>
        </p:nvSpPr>
        <p:spPr>
          <a:xfrm>
            <a:off x="2357025" y="5740963"/>
            <a:ext cx="3025347" cy="276999"/>
          </a:xfrm>
          <a:prstGeom prst="rect">
            <a:avLst/>
          </a:prstGeom>
          <a:solidFill>
            <a:srgbClr val="95C11F"/>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www.interregeurope.eu/CHEERS4EU</a:t>
            </a: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64097" y="5172212"/>
            <a:ext cx="1247582" cy="1137501"/>
          </a:xfrm>
          <a:prstGeom prst="rect">
            <a:avLst/>
          </a:prstGeom>
        </p:spPr>
      </p:pic>
      <p:pic>
        <p:nvPicPr>
          <p:cNvPr id="11" name="Afbeelding 10">
            <a:extLst>
              <a:ext uri="{FF2B5EF4-FFF2-40B4-BE49-F238E27FC236}">
                <a16:creationId xmlns:a16="http://schemas.microsoft.com/office/drawing/2014/main" id="{C334CB2A-269C-4438-928B-1AD496703694}"/>
              </a:ext>
            </a:extLst>
          </p:cNvPr>
          <p:cNvPicPr>
            <a:picLocks noChangeAspect="1"/>
          </p:cNvPicPr>
          <p:nvPr/>
        </p:nvPicPr>
        <p:blipFill>
          <a:blip r:embed="rId5"/>
          <a:stretch>
            <a:fillRect/>
          </a:stretch>
        </p:blipFill>
        <p:spPr>
          <a:xfrm>
            <a:off x="8104368" y="1098776"/>
            <a:ext cx="3678329" cy="3605910"/>
          </a:xfrm>
          <a:prstGeom prst="rect">
            <a:avLst/>
          </a:prstGeom>
        </p:spPr>
      </p:pic>
      <p:sp>
        <p:nvSpPr>
          <p:cNvPr id="6" name="Rectangle 22">
            <a:extLst>
              <a:ext uri="{FF2B5EF4-FFF2-40B4-BE49-F238E27FC236}">
                <a16:creationId xmlns:a16="http://schemas.microsoft.com/office/drawing/2014/main" id="{61DAF4FA-741B-4F38-9ECA-B1A49752A1BC}"/>
              </a:ext>
            </a:extLst>
          </p:cNvPr>
          <p:cNvSpPr/>
          <p:nvPr/>
        </p:nvSpPr>
        <p:spPr>
          <a:xfrm>
            <a:off x="681217" y="1480900"/>
            <a:ext cx="9989338" cy="4154984"/>
          </a:xfrm>
          <a:prstGeom prst="rect">
            <a:avLst/>
          </a:prstGeom>
        </p:spPr>
        <p:txBody>
          <a:bodyPr wrap="square">
            <a:spAutoFit/>
          </a:bodyPr>
          <a:lstStyle/>
          <a:p>
            <a:pPr marL="457200" indent="-457200">
              <a:buFontTx/>
              <a:buChar char="-"/>
            </a:pPr>
            <a:r>
              <a:rPr lang="en-US" sz="2400" dirty="0" smtClean="0">
                <a:latin typeface="Open Sans" panose="020B0606030504020204" pitchFamily="34" charset="0"/>
                <a:ea typeface="Open Sans" panose="020B0606030504020204" pitchFamily="34" charset="0"/>
                <a:cs typeface="Open Sans" panose="020B0606030504020204" pitchFamily="34" charset="0"/>
              </a:rPr>
              <a:t>Reporting, deadline financial report 14</a:t>
            </a:r>
            <a:r>
              <a:rPr lang="en-US" sz="2400" baseline="30000" dirty="0" smtClean="0">
                <a:latin typeface="Open Sans" panose="020B0606030504020204" pitchFamily="34" charset="0"/>
                <a:ea typeface="Open Sans" panose="020B0606030504020204" pitchFamily="34" charset="0"/>
                <a:cs typeface="Open Sans" panose="020B0606030504020204" pitchFamily="34" charset="0"/>
              </a:rPr>
              <a:t>th</a:t>
            </a:r>
            <a:r>
              <a:rPr lang="en-US" sz="2400" dirty="0" smtClean="0">
                <a:latin typeface="Open Sans" panose="020B0606030504020204" pitchFamily="34" charset="0"/>
                <a:ea typeface="Open Sans" panose="020B0606030504020204" pitchFamily="34" charset="0"/>
                <a:cs typeface="Open Sans" panose="020B0606030504020204" pitchFamily="34" charset="0"/>
              </a:rPr>
              <a:t> of October</a:t>
            </a:r>
          </a:p>
          <a:p>
            <a:pPr marL="914400" lvl="1" indent="-457200">
              <a:buFont typeface="Arial" panose="020B0604020202020204" pitchFamily="34" charset="0"/>
              <a:buChar char="•"/>
            </a:pPr>
            <a:r>
              <a:rPr lang="en-US" sz="2000" dirty="0" smtClean="0">
                <a:latin typeface="Open Sans" panose="020B0606030504020204" pitchFamily="34" charset="0"/>
                <a:ea typeface="Open Sans" panose="020B0606030504020204" pitchFamily="34" charset="0"/>
                <a:cs typeface="Open Sans" panose="020B0606030504020204" pitchFamily="34" charset="0"/>
              </a:rPr>
              <a:t>Reporting info (</a:t>
            </a:r>
            <a:r>
              <a:rPr lang="en-US" sz="2000" dirty="0" err="1" smtClean="0">
                <a:latin typeface="Open Sans" panose="020B0606030504020204" pitchFamily="34" charset="0"/>
                <a:ea typeface="Open Sans" panose="020B0606030504020204" pitchFamily="34" charset="0"/>
                <a:cs typeface="Open Sans" panose="020B0606030504020204" pitchFamily="34" charset="0"/>
              </a:rPr>
              <a:t>Ppt</a:t>
            </a:r>
            <a:r>
              <a:rPr lang="en-US" sz="2000" dirty="0" smtClean="0">
                <a:latin typeface="Open Sans" panose="020B0606030504020204" pitchFamily="34" charset="0"/>
                <a:ea typeface="Open Sans" panose="020B0606030504020204" pitchFamily="34" charset="0"/>
                <a:cs typeface="Open Sans" panose="020B0606030504020204" pitchFamily="34" charset="0"/>
              </a:rPr>
              <a:t>) will follow and next GM time for questions</a:t>
            </a:r>
          </a:p>
          <a:p>
            <a:pPr marL="457200" indent="-457200">
              <a:buFontTx/>
              <a:buChar char="-"/>
            </a:pPr>
            <a:r>
              <a:rPr lang="en-US" sz="2400" dirty="0" smtClean="0">
                <a:latin typeface="Open Sans" panose="020B0606030504020204" pitchFamily="34" charset="0"/>
                <a:ea typeface="Open Sans" panose="020B0606030504020204" pitchFamily="34" charset="0"/>
                <a:cs typeface="Open Sans" panose="020B0606030504020204" pitchFamily="34" charset="0"/>
              </a:rPr>
              <a:t>Self-Assessment Multiple Helix aspect of the Hub</a:t>
            </a:r>
          </a:p>
          <a:p>
            <a:pPr marL="914400" lvl="1" indent="-457200">
              <a:buFont typeface="Arial" panose="020B0604020202020204" pitchFamily="34" charset="0"/>
              <a:buChar char="•"/>
            </a:pPr>
            <a:r>
              <a:rPr lang="en-US" sz="2000" dirty="0" smtClean="0">
                <a:latin typeface="Open Sans" panose="020B0606030504020204" pitchFamily="34" charset="0"/>
                <a:ea typeface="Open Sans" panose="020B0606030504020204" pitchFamily="34" charset="0"/>
                <a:cs typeface="Open Sans" panose="020B0606030504020204" pitchFamily="34" charset="0"/>
              </a:rPr>
              <a:t>Process info &amp; planning workshops &amp; identifying 3 good practices</a:t>
            </a:r>
          </a:p>
          <a:p>
            <a:pPr marL="914400" lvl="1" indent="-457200">
              <a:buFont typeface="Arial" panose="020B0604020202020204" pitchFamily="34" charset="0"/>
              <a:buChar char="•"/>
            </a:pPr>
            <a:r>
              <a:rPr lang="en-US" sz="2000" dirty="0" smtClean="0">
                <a:latin typeface="Open Sans" panose="020B0606030504020204" pitchFamily="34" charset="0"/>
                <a:ea typeface="Open Sans" panose="020B0606030504020204" pitchFamily="34" charset="0"/>
                <a:cs typeface="Open Sans" panose="020B0606030504020204" pitchFamily="34" charset="0"/>
              </a:rPr>
              <a:t>Final on-line policy learning workshop about this theme end of March</a:t>
            </a:r>
          </a:p>
          <a:p>
            <a:pPr marL="457200" indent="-457200">
              <a:buFontTx/>
              <a:buChar char="-"/>
            </a:pPr>
            <a:r>
              <a:rPr lang="en-US" sz="2400" dirty="0" smtClean="0">
                <a:latin typeface="Open Sans" panose="020B0606030504020204" pitchFamily="34" charset="0"/>
                <a:ea typeface="Open Sans" panose="020B0606030504020204" pitchFamily="34" charset="0"/>
                <a:cs typeface="Open Sans" panose="020B0606030504020204" pitchFamily="34" charset="0"/>
              </a:rPr>
              <a:t>Preparation for visit Asturias</a:t>
            </a:r>
          </a:p>
          <a:p>
            <a:pPr marL="914400" lvl="1" indent="-457200">
              <a:buFont typeface="Arial" panose="020B0604020202020204" pitchFamily="34" charset="0"/>
              <a:buChar char="•"/>
            </a:pPr>
            <a:r>
              <a:rPr lang="en-US" sz="2000" dirty="0" smtClean="0">
                <a:latin typeface="Open Sans" panose="020B0606030504020204" pitchFamily="34" charset="0"/>
                <a:ea typeface="Open Sans" panose="020B0606030504020204" pitchFamily="34" charset="0"/>
                <a:cs typeface="Open Sans" panose="020B0606030504020204" pitchFamily="34" charset="0"/>
              </a:rPr>
              <a:t>Prepare stakeholder sheets</a:t>
            </a:r>
          </a:p>
          <a:p>
            <a:pPr marL="914400" lvl="1" indent="-457200">
              <a:buFont typeface="Arial" panose="020B0604020202020204" pitchFamily="34" charset="0"/>
              <a:buChar char="•"/>
            </a:pPr>
            <a:r>
              <a:rPr lang="en-US" sz="2000" dirty="0" smtClean="0">
                <a:latin typeface="Open Sans" panose="020B0606030504020204" pitchFamily="34" charset="0"/>
                <a:ea typeface="Open Sans" panose="020B0606030504020204" pitchFamily="34" charset="0"/>
                <a:cs typeface="Open Sans" panose="020B0606030504020204" pitchFamily="34" charset="0"/>
              </a:rPr>
              <a:t>Prepare next stakeholder meeting February/March</a:t>
            </a:r>
          </a:p>
          <a:p>
            <a:pPr marL="457200" indent="-457200">
              <a:buFontTx/>
              <a:buChar char="-"/>
            </a:pPr>
            <a:r>
              <a:rPr lang="en-US" sz="2400" dirty="0" smtClean="0">
                <a:latin typeface="Open Sans" panose="020B0606030504020204" pitchFamily="34" charset="0"/>
                <a:ea typeface="Open Sans" panose="020B0606030504020204" pitchFamily="34" charset="0"/>
                <a:cs typeface="Open Sans" panose="020B0606030504020204" pitchFamily="34" charset="0"/>
              </a:rPr>
              <a:t>Communication</a:t>
            </a:r>
          </a:p>
          <a:p>
            <a:pPr marL="914400" lvl="1" indent="-457200">
              <a:buFont typeface="Arial" panose="020B0604020202020204" pitchFamily="34" charset="0"/>
              <a:buChar char="•"/>
            </a:pPr>
            <a:r>
              <a:rPr lang="en-US" sz="2000" dirty="0" smtClean="0">
                <a:latin typeface="Open Sans" panose="020B0606030504020204" pitchFamily="34" charset="0"/>
                <a:ea typeface="Open Sans" panose="020B0606030504020204" pitchFamily="34" charset="0"/>
                <a:cs typeface="Open Sans" panose="020B0606030504020204" pitchFamily="34" charset="0"/>
              </a:rPr>
              <a:t>First newsletter, add organization info on website, flyer, </a:t>
            </a:r>
            <a:r>
              <a:rPr lang="en-US" sz="2000" dirty="0" err="1" smtClean="0">
                <a:latin typeface="Open Sans" panose="020B0606030504020204" pitchFamily="34" charset="0"/>
                <a:ea typeface="Open Sans" panose="020B0606030504020204" pitchFamily="34" charset="0"/>
                <a:cs typeface="Open Sans" panose="020B0606030504020204" pitchFamily="34" charset="0"/>
              </a:rPr>
              <a:t>Linkedin</a:t>
            </a:r>
            <a:r>
              <a:rPr lang="en-US" sz="2000" dirty="0">
                <a:solidFill>
                  <a:srgbClr val="95C11F"/>
                </a:solidFill>
                <a:latin typeface="Open Sans" panose="020B0606030504020204" pitchFamily="34" charset="0"/>
                <a:ea typeface="Open Sans" panose="020B0606030504020204" pitchFamily="34" charset="0"/>
                <a:cs typeface="Open Sans" panose="020B0606030504020204" pitchFamily="34" charset="0"/>
              </a:rPr>
              <a:t/>
            </a:r>
            <a:br>
              <a:rPr lang="en-US" sz="2000" dirty="0">
                <a:solidFill>
                  <a:srgbClr val="95C11F"/>
                </a:solidFill>
                <a:latin typeface="Open Sans" panose="020B0606030504020204" pitchFamily="34" charset="0"/>
                <a:ea typeface="Open Sans" panose="020B0606030504020204" pitchFamily="34" charset="0"/>
                <a:cs typeface="Open Sans" panose="020B0606030504020204" pitchFamily="34" charset="0"/>
              </a:rPr>
            </a:br>
            <a:endParaRPr lang="en-US" sz="2000" dirty="0">
              <a:solidFill>
                <a:srgbClr val="95C11F"/>
              </a:solidFill>
              <a:latin typeface="Open Sans" panose="020B0606030504020204" pitchFamily="34" charset="0"/>
              <a:ea typeface="Open Sans" panose="020B0606030504020204" pitchFamily="34" charset="0"/>
              <a:cs typeface="Open Sans" panose="020B0606030504020204" pitchFamily="34" charset="0"/>
            </a:endParaRPr>
          </a:p>
          <a:p>
            <a:endParaRPr lang="en-US" sz="28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1446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3346039" y="1498594"/>
            <a:ext cx="8689206" cy="16713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smtClean="0">
                <a:latin typeface="Open Sans" panose="020B0606030504020204" pitchFamily="34" charset="0"/>
                <a:ea typeface="Open Sans" panose="020B0606030504020204" pitchFamily="34" charset="0"/>
                <a:cs typeface="Open Sans" panose="020B0606030504020204" pitchFamily="34" charset="0"/>
              </a:rPr>
              <a:t>Feedback &amp; questions</a:t>
            </a:r>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2" descr="Voorvertoning van afbeelding">
            <a:extLst>
              <a:ext uri="{FF2B5EF4-FFF2-40B4-BE49-F238E27FC236}">
                <a16:creationId xmlns:a16="http://schemas.microsoft.com/office/drawing/2014/main" id="{7D81C353-DD2C-4A5D-8F2E-5676934A7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928" y="2463374"/>
            <a:ext cx="5186039" cy="3889529"/>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B310E4DD-A0D8-41FC-901C-4606FC0C7393}"/>
              </a:ext>
            </a:extLst>
          </p:cNvPr>
          <p:cNvPicPr>
            <a:picLocks noChangeAspect="1"/>
          </p:cNvPicPr>
          <p:nvPr/>
        </p:nvPicPr>
        <p:blipFill>
          <a:blip r:embed="rId4"/>
          <a:stretch>
            <a:fillRect/>
          </a:stretch>
        </p:blipFill>
        <p:spPr>
          <a:xfrm>
            <a:off x="0" y="0"/>
            <a:ext cx="3833012" cy="1375953"/>
          </a:xfrm>
          <a:prstGeom prst="rect">
            <a:avLst/>
          </a:prstGeom>
        </p:spPr>
      </p:pic>
    </p:spTree>
    <p:extLst>
      <p:ext uri="{BB962C8B-B14F-4D97-AF65-F5344CB8AC3E}">
        <p14:creationId xmlns:p14="http://schemas.microsoft.com/office/powerpoint/2010/main" val="329907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1811913"/>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latin typeface="Open Sans" panose="020B0606030504020204" pitchFamily="34" charset="0"/>
                <a:ea typeface="Open Sans" panose="020B0606030504020204" pitchFamily="34" charset="0"/>
                <a:cs typeface="Open Sans" panose="020B0606030504020204" pitchFamily="34" charset="0"/>
              </a:rPr>
              <a:t>ABOUT </a:t>
            </a:r>
            <a:br>
              <a:rPr lang="en-US" sz="4400" b="1" dirty="0">
                <a:latin typeface="Open Sans" panose="020B0606030504020204" pitchFamily="34" charset="0"/>
                <a:ea typeface="Open Sans" panose="020B0606030504020204" pitchFamily="34" charset="0"/>
                <a:cs typeface="Open Sans" panose="020B0606030504020204" pitchFamily="34" charset="0"/>
              </a:rPr>
            </a:br>
            <a:r>
              <a:rPr lang="en-US" sz="4400" b="1" dirty="0">
                <a:latin typeface="Open Sans" panose="020B0606030504020204" pitchFamily="34" charset="0"/>
                <a:ea typeface="Open Sans" panose="020B0606030504020204" pitchFamily="34" charset="0"/>
                <a:cs typeface="Open Sans" panose="020B0606030504020204" pitchFamily="34" charset="0"/>
              </a:rPr>
              <a:t>     CHEERS4EU</a:t>
            </a:r>
          </a:p>
        </p:txBody>
      </p:sp>
      <p:sp>
        <p:nvSpPr>
          <p:cNvPr id="57" name="TextBox 56">
            <a:extLst>
              <a:ext uri="{FF2B5EF4-FFF2-40B4-BE49-F238E27FC236}">
                <a16:creationId xmlns:a16="http://schemas.microsoft.com/office/drawing/2014/main" id="{799448AE-4B4A-4D4D-A214-5B1A91C8687D}"/>
              </a:ext>
            </a:extLst>
          </p:cNvPr>
          <p:cNvSpPr txBox="1"/>
          <p:nvPr/>
        </p:nvSpPr>
        <p:spPr>
          <a:xfrm>
            <a:off x="2357025" y="5740963"/>
            <a:ext cx="3025347" cy="276999"/>
          </a:xfrm>
          <a:prstGeom prst="rect">
            <a:avLst/>
          </a:prstGeom>
          <a:solidFill>
            <a:srgbClr val="95C11F"/>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www.interregeurope.eu/CHEERS4EU</a:t>
            </a: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64097" y="4880461"/>
            <a:ext cx="1247582" cy="1137501"/>
          </a:xfrm>
          <a:prstGeom prst="rect">
            <a:avLst/>
          </a:prstGeom>
        </p:spPr>
      </p:pic>
      <p:pic>
        <p:nvPicPr>
          <p:cNvPr id="11" name="Afbeelding 10">
            <a:extLst>
              <a:ext uri="{FF2B5EF4-FFF2-40B4-BE49-F238E27FC236}">
                <a16:creationId xmlns:a16="http://schemas.microsoft.com/office/drawing/2014/main" id="{C334CB2A-269C-4438-928B-1AD496703694}"/>
              </a:ext>
            </a:extLst>
          </p:cNvPr>
          <p:cNvPicPr>
            <a:picLocks noChangeAspect="1"/>
          </p:cNvPicPr>
          <p:nvPr/>
        </p:nvPicPr>
        <p:blipFill>
          <a:blip r:embed="rId5"/>
          <a:stretch>
            <a:fillRect/>
          </a:stretch>
        </p:blipFill>
        <p:spPr>
          <a:xfrm>
            <a:off x="6387745" y="991488"/>
            <a:ext cx="4844861" cy="4749475"/>
          </a:xfrm>
          <a:prstGeom prst="rect">
            <a:avLst/>
          </a:prstGeom>
        </p:spPr>
      </p:pic>
      <p:pic>
        <p:nvPicPr>
          <p:cNvPr id="6" name="Afbeelding 5">
            <a:extLst>
              <a:ext uri="{FF2B5EF4-FFF2-40B4-BE49-F238E27FC236}">
                <a16:creationId xmlns:a16="http://schemas.microsoft.com/office/drawing/2014/main" id="{B310E4DD-A0D8-41FC-901C-4606FC0C7393}"/>
              </a:ext>
            </a:extLst>
          </p:cNvPr>
          <p:cNvPicPr>
            <a:picLocks noChangeAspect="1"/>
          </p:cNvPicPr>
          <p:nvPr/>
        </p:nvPicPr>
        <p:blipFill>
          <a:blip r:embed="rId6"/>
          <a:stretch>
            <a:fillRect/>
          </a:stretch>
        </p:blipFill>
        <p:spPr>
          <a:xfrm>
            <a:off x="0" y="0"/>
            <a:ext cx="3833012" cy="1375953"/>
          </a:xfrm>
          <a:prstGeom prst="rect">
            <a:avLst/>
          </a:prstGeom>
        </p:spPr>
      </p:pic>
    </p:spTree>
    <p:extLst>
      <p:ext uri="{BB962C8B-B14F-4D97-AF65-F5344CB8AC3E}">
        <p14:creationId xmlns:p14="http://schemas.microsoft.com/office/powerpoint/2010/main" val="367370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799448AE-4B4A-4D4D-A214-5B1A91C8687D}"/>
              </a:ext>
            </a:extLst>
          </p:cNvPr>
          <p:cNvSpPr txBox="1"/>
          <p:nvPr/>
        </p:nvSpPr>
        <p:spPr>
          <a:xfrm>
            <a:off x="2299262" y="6323086"/>
            <a:ext cx="3025347" cy="276999"/>
          </a:xfrm>
          <a:prstGeom prst="rect">
            <a:avLst/>
          </a:prstGeom>
          <a:solidFill>
            <a:srgbClr val="95C11F"/>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www.interregeurope.eu/CHEERS4EU</a:t>
            </a:r>
          </a:p>
        </p:txBody>
      </p:sp>
      <p:sp>
        <p:nvSpPr>
          <p:cNvPr id="23" name="Rectangle 22">
            <a:extLst>
              <a:ext uri="{FF2B5EF4-FFF2-40B4-BE49-F238E27FC236}">
                <a16:creationId xmlns:a16="http://schemas.microsoft.com/office/drawing/2014/main" id="{B56F6887-8E7F-E649-9141-82A3C283C130}"/>
              </a:ext>
            </a:extLst>
          </p:cNvPr>
          <p:cNvSpPr/>
          <p:nvPr/>
        </p:nvSpPr>
        <p:spPr>
          <a:xfrm>
            <a:off x="940716" y="920437"/>
            <a:ext cx="4933310" cy="3724096"/>
          </a:xfrm>
          <a:prstGeom prst="rect">
            <a:avLst/>
          </a:prstGeom>
        </p:spPr>
        <p:txBody>
          <a:bodyPr wrap="square">
            <a:spAutoFit/>
          </a:bodyPr>
          <a:lstStyle/>
          <a:p>
            <a: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CHEERS4EU… </a:t>
            </a:r>
            <a:b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
            </a:r>
            <a:b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br>
            <a:r>
              <a:rPr lang="en-US" b="1" dirty="0"/>
              <a:t>… wants to accelerate the transition to a circular economy in Europe by focusing on Circular Hubs. By exchanging good practices, the structures of circularity in general and of Circular Hubs in particular in all EU regions can be strengthened. </a:t>
            </a:r>
            <a:endParaRPr lang="en-US" sz="28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a:p>
            <a:r>
              <a:rPr lang="en-US" dirty="0"/>
              <a:t/>
            </a:r>
            <a:br>
              <a:rPr lang="en-US" dirty="0"/>
            </a:br>
            <a:r>
              <a:rPr lang="en-US" dirty="0"/>
              <a:t>A Circular Hub is a unique geographical location where talent, knowledge and experience, facilities and the necessary space are available to realize innovation and upscaling in the circular economy. </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a:extLst>
              <a:ext uri="{FF2B5EF4-FFF2-40B4-BE49-F238E27FC236}">
                <a16:creationId xmlns:a16="http://schemas.microsoft.com/office/drawing/2014/main" id="{3FCFF2F8-F2CA-5A43-8E7B-2376637332D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91462" y="920437"/>
            <a:ext cx="5793946" cy="5098672"/>
          </a:xfrm>
          <a:prstGeom prst="rect">
            <a:avLst/>
          </a:prstGeom>
        </p:spPr>
      </p:pic>
      <p:sp>
        <p:nvSpPr>
          <p:cNvPr id="25" name="Rectangle 24">
            <a:extLst>
              <a:ext uri="{FF2B5EF4-FFF2-40B4-BE49-F238E27FC236}">
                <a16:creationId xmlns:a16="http://schemas.microsoft.com/office/drawing/2014/main" id="{B71113C4-08DA-974E-B499-20B5278C4F31}"/>
              </a:ext>
            </a:extLst>
          </p:cNvPr>
          <p:cNvSpPr/>
          <p:nvPr/>
        </p:nvSpPr>
        <p:spPr>
          <a:xfrm>
            <a:off x="6728791" y="2191518"/>
            <a:ext cx="4176102" cy="584775"/>
          </a:xfrm>
          <a:prstGeom prst="rect">
            <a:avLst/>
          </a:prstGeom>
        </p:spPr>
        <p:txBody>
          <a:bodyPr wrap="square">
            <a:spAutoFit/>
          </a:bodyPr>
          <a:lstStyle/>
          <a:p>
            <a:pPr algn="ct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€ 1.740.422 </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D7990A23-FF50-6542-820C-2ED71BDA1C93}"/>
              </a:ext>
            </a:extLst>
          </p:cNvPr>
          <p:cNvSpPr txBox="1"/>
          <p:nvPr/>
        </p:nvSpPr>
        <p:spPr>
          <a:xfrm>
            <a:off x="7560271" y="1490698"/>
            <a:ext cx="2656328" cy="584775"/>
          </a:xfrm>
          <a:prstGeom prst="rect">
            <a:avLst/>
          </a:prstGeom>
          <a:noFill/>
        </p:spPr>
        <p:txBody>
          <a:bodyPr wrap="square" rtlCol="0">
            <a:spAutoFit/>
          </a:bodyPr>
          <a:lstStyle/>
          <a:p>
            <a:pPr algn="ct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BUDGET</a:t>
            </a: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40716" y="5462584"/>
            <a:ext cx="1247582" cy="1137501"/>
          </a:xfrm>
          <a:prstGeom prst="rect">
            <a:avLst/>
          </a:prstGeom>
        </p:spPr>
      </p:pic>
      <p:pic>
        <p:nvPicPr>
          <p:cNvPr id="10" name="Graphic 9">
            <a:extLst>
              <a:ext uri="{FF2B5EF4-FFF2-40B4-BE49-F238E27FC236}">
                <a16:creationId xmlns:a16="http://schemas.microsoft.com/office/drawing/2014/main" id="{350FBA8D-6BC9-3BDE-0885-6AC87A2BDB6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862634" y="3840106"/>
            <a:ext cx="2025801" cy="2250891"/>
          </a:xfrm>
          <a:prstGeom prst="rect">
            <a:avLst/>
          </a:prstGeom>
        </p:spPr>
      </p:pic>
    </p:spTree>
    <p:extLst>
      <p:ext uri="{BB962C8B-B14F-4D97-AF65-F5344CB8AC3E}">
        <p14:creationId xmlns:p14="http://schemas.microsoft.com/office/powerpoint/2010/main" val="211837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799448AE-4B4A-4D4D-A214-5B1A91C8687D}"/>
              </a:ext>
            </a:extLst>
          </p:cNvPr>
          <p:cNvSpPr txBox="1"/>
          <p:nvPr/>
        </p:nvSpPr>
        <p:spPr>
          <a:xfrm>
            <a:off x="940715" y="6323086"/>
            <a:ext cx="3025347" cy="276999"/>
          </a:xfrm>
          <a:prstGeom prst="rect">
            <a:avLst/>
          </a:prstGeom>
          <a:solidFill>
            <a:srgbClr val="95C11F"/>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www.interregeurope.eu/CHEERS4EU</a:t>
            </a:r>
          </a:p>
        </p:txBody>
      </p:sp>
      <p:sp>
        <p:nvSpPr>
          <p:cNvPr id="23" name="Rectangle 22">
            <a:extLst>
              <a:ext uri="{FF2B5EF4-FFF2-40B4-BE49-F238E27FC236}">
                <a16:creationId xmlns:a16="http://schemas.microsoft.com/office/drawing/2014/main" id="{B56F6887-8E7F-E649-9141-82A3C283C130}"/>
              </a:ext>
            </a:extLst>
          </p:cNvPr>
          <p:cNvSpPr/>
          <p:nvPr/>
        </p:nvSpPr>
        <p:spPr>
          <a:xfrm>
            <a:off x="940715" y="920437"/>
            <a:ext cx="4997305" cy="5355312"/>
          </a:xfrm>
          <a:prstGeom prst="rect">
            <a:avLst/>
          </a:prstGeom>
        </p:spPr>
        <p:txBody>
          <a:bodyPr wrap="square">
            <a:spAutoFit/>
          </a:bodyPr>
          <a:lstStyle/>
          <a:p>
            <a: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PROJECT GOALS</a:t>
            </a:r>
            <a:b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
            </a:r>
            <a:b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br>
            <a:r>
              <a:rPr lang="en-US" b="1" dirty="0"/>
              <a:t>CHEERS4EU wants to identify what is key in forming and exploiting a Circular Hub in a specific regional context. This in order to influence local policy instruments to secure regional support. </a:t>
            </a:r>
          </a:p>
          <a:p>
            <a:endParaRPr lang="en-US" b="1" dirty="0"/>
          </a:p>
          <a:p>
            <a:r>
              <a:rPr lang="en-US" dirty="0"/>
              <a:t>CHEERS4EU enables the participants to refine the concept of 'Circular Hub as an engine for circular development' and to successfully integrate experiences and policies from other regions into their own regional policies. </a:t>
            </a:r>
          </a:p>
          <a:p>
            <a:endParaRPr lang="en-US" dirty="0"/>
          </a:p>
          <a:p>
            <a:r>
              <a:rPr lang="en-US" dirty="0"/>
              <a:t>In addition, other European regions and governments will also be able to use the knowledge and experience gained within this project to design a Circular Hub in their own region.</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a:extLst>
              <a:ext uri="{FF2B5EF4-FFF2-40B4-BE49-F238E27FC236}">
                <a16:creationId xmlns:a16="http://schemas.microsoft.com/office/drawing/2014/main" id="{3FCFF2F8-F2CA-5A43-8E7B-2376637332D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91462" y="920437"/>
            <a:ext cx="5793946" cy="5098672"/>
          </a:xfrm>
          <a:prstGeom prst="rect">
            <a:avLst/>
          </a:prstGeom>
        </p:spPr>
      </p:pic>
      <p:sp>
        <p:nvSpPr>
          <p:cNvPr id="28" name="TextBox 27">
            <a:extLst>
              <a:ext uri="{FF2B5EF4-FFF2-40B4-BE49-F238E27FC236}">
                <a16:creationId xmlns:a16="http://schemas.microsoft.com/office/drawing/2014/main" id="{D7990A23-FF50-6542-820C-2ED71BDA1C93}"/>
              </a:ext>
            </a:extLst>
          </p:cNvPr>
          <p:cNvSpPr txBox="1"/>
          <p:nvPr/>
        </p:nvSpPr>
        <p:spPr>
          <a:xfrm>
            <a:off x="6862635" y="1774864"/>
            <a:ext cx="3998158" cy="2154436"/>
          </a:xfrm>
          <a:prstGeom prst="rect">
            <a:avLst/>
          </a:prstGeom>
          <a:noFill/>
        </p:spPr>
        <p:txBody>
          <a:bodyPr wrap="square" rtlCol="0">
            <a:spAutoFit/>
          </a:bodyPr>
          <a:lstStyle/>
          <a:p>
            <a:pPr algn="ctr"/>
            <a:r>
              <a:rPr lang="en-US" sz="2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“Our approach strengthens coherence in a circular approach within the EU and contributes to accelerating the transition to a circular economy across Europe.”</a:t>
            </a:r>
            <a:r>
              <a:rPr lang="en-US" sz="2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10" name="Graphic 9">
            <a:extLst>
              <a:ext uri="{FF2B5EF4-FFF2-40B4-BE49-F238E27FC236}">
                <a16:creationId xmlns:a16="http://schemas.microsoft.com/office/drawing/2014/main" id="{350FBA8D-6BC9-3BDE-0885-6AC87A2BDB6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862635" y="4224130"/>
            <a:ext cx="1680180" cy="1866867"/>
          </a:xfrm>
          <a:prstGeom prst="rect">
            <a:avLst/>
          </a:prstGeom>
        </p:spPr>
      </p:pic>
    </p:spTree>
    <p:extLst>
      <p:ext uri="{BB962C8B-B14F-4D97-AF65-F5344CB8AC3E}">
        <p14:creationId xmlns:p14="http://schemas.microsoft.com/office/powerpoint/2010/main" val="210801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799448AE-4B4A-4D4D-A214-5B1A91C8687D}"/>
              </a:ext>
            </a:extLst>
          </p:cNvPr>
          <p:cNvSpPr txBox="1"/>
          <p:nvPr/>
        </p:nvSpPr>
        <p:spPr>
          <a:xfrm>
            <a:off x="2910256" y="6340191"/>
            <a:ext cx="3025347" cy="276999"/>
          </a:xfrm>
          <a:prstGeom prst="rect">
            <a:avLst/>
          </a:prstGeom>
          <a:solidFill>
            <a:srgbClr val="95C11F"/>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www.interregeurope.eu/CHEERS4EU</a:t>
            </a:r>
          </a:p>
        </p:txBody>
      </p:sp>
      <p:sp>
        <p:nvSpPr>
          <p:cNvPr id="23" name="Rectangle 22">
            <a:extLst>
              <a:ext uri="{FF2B5EF4-FFF2-40B4-BE49-F238E27FC236}">
                <a16:creationId xmlns:a16="http://schemas.microsoft.com/office/drawing/2014/main" id="{B56F6887-8E7F-E649-9141-82A3C283C130}"/>
              </a:ext>
            </a:extLst>
          </p:cNvPr>
          <p:cNvSpPr/>
          <p:nvPr/>
        </p:nvSpPr>
        <p:spPr>
          <a:xfrm>
            <a:off x="1119186" y="782110"/>
            <a:ext cx="5294039" cy="4401205"/>
          </a:xfrm>
          <a:prstGeom prst="rect">
            <a:avLst/>
          </a:prstGeom>
        </p:spPr>
        <p:txBody>
          <a:bodyPr wrap="square">
            <a:spAutoFit/>
          </a:bodyPr>
          <a:lstStyle/>
          <a:p>
            <a: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Approach</a:t>
            </a:r>
            <a:r>
              <a:rPr lang="en-US" b="1" dirty="0"/>
              <a:t> </a:t>
            </a:r>
            <a:r>
              <a:rPr lang="en-US" dirty="0"/>
              <a:t/>
            </a:r>
            <a:br>
              <a:rPr lang="en-US" dirty="0"/>
            </a:br>
            <a:r>
              <a:rPr lang="en-US" dirty="0"/>
              <a:t/>
            </a:r>
            <a:br>
              <a:rPr lang="en-US" dirty="0"/>
            </a:br>
            <a:r>
              <a:rPr lang="en-US" b="1" dirty="0"/>
              <a:t>The participating Circular Hubs and potential future hubs within the CHEERS4EU-project, are working together to find new solutions to challenges and issues related to the three building blocks. </a:t>
            </a:r>
            <a:br>
              <a:rPr lang="en-US" b="1" dirty="0"/>
            </a:br>
            <a:r>
              <a:rPr lang="en-US" b="1" dirty="0"/>
              <a:t/>
            </a:r>
            <a:br>
              <a:rPr lang="en-US" b="1" dirty="0"/>
            </a:br>
            <a:r>
              <a:rPr lang="en-US" dirty="0"/>
              <a:t>They do this by exchanging good practices and experiences with each other, at an interregional </a:t>
            </a:r>
          </a:p>
          <a:p>
            <a:r>
              <a:rPr lang="en-US" dirty="0"/>
              <a:t>level. After all, transition problems that occur in </a:t>
            </a:r>
          </a:p>
          <a:p>
            <a:r>
              <a:rPr lang="en-US" dirty="0"/>
              <a:t>one region may already be solved in another.</a:t>
            </a:r>
            <a:br>
              <a:rPr lang="en-US" dirty="0"/>
            </a:br>
            <a:endParaRPr lang="en-US" dirty="0"/>
          </a:p>
          <a:p>
            <a:r>
              <a:rPr lang="en-US" dirty="0"/>
              <a:t>The project consists of two main phases. </a:t>
            </a:r>
            <a:br>
              <a:rPr lang="en-US" dirty="0"/>
            </a:br>
            <a:r>
              <a:rPr lang="en-US" dirty="0"/>
              <a:t>A </a:t>
            </a:r>
            <a:r>
              <a:rPr lang="en-US" b="1" dirty="0">
                <a:solidFill>
                  <a:srgbClr val="95C11F"/>
                </a:solidFill>
                <a:ea typeface="Open Sans" panose="020B0606030504020204" pitchFamily="34" charset="0"/>
                <a:cs typeface="Open Sans" panose="020B0606030504020204" pitchFamily="34" charset="0"/>
              </a:rPr>
              <a:t>core phase</a:t>
            </a:r>
            <a:r>
              <a:rPr lang="en-US" dirty="0"/>
              <a:t> (April 2024 – April 2027) and a </a:t>
            </a:r>
            <a:r>
              <a:rPr lang="en-US" b="1" dirty="0">
                <a:solidFill>
                  <a:srgbClr val="95C11F"/>
                </a:solidFill>
                <a:ea typeface="Open Sans" panose="020B0606030504020204" pitchFamily="34" charset="0"/>
                <a:cs typeface="Open Sans" panose="020B0606030504020204" pitchFamily="34" charset="0"/>
              </a:rPr>
              <a:t>follow-up phase</a:t>
            </a:r>
            <a:r>
              <a:rPr lang="en-US" dirty="0"/>
              <a:t> (</a:t>
            </a:r>
            <a:r>
              <a:rPr lang="nl-NL" dirty="0"/>
              <a:t>April 2027-April 2028).</a:t>
            </a:r>
            <a:endParaRPr lang="en-GB" dirty="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D7990A23-FF50-6542-820C-2ED71BDA1C93}"/>
              </a:ext>
            </a:extLst>
          </p:cNvPr>
          <p:cNvSpPr txBox="1"/>
          <p:nvPr/>
        </p:nvSpPr>
        <p:spPr>
          <a:xfrm>
            <a:off x="5440627" y="4245924"/>
            <a:ext cx="972598" cy="279797"/>
          </a:xfrm>
          <a:prstGeom prst="rect">
            <a:avLst/>
          </a:prstGeom>
          <a:noFill/>
        </p:spPr>
        <p:txBody>
          <a:bodyPr wrap="square" rtlCol="0">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TOTAL</a:t>
            </a: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43610" y="5449211"/>
            <a:ext cx="1247582" cy="1137501"/>
          </a:xfrm>
          <a:prstGeom prst="rect">
            <a:avLst/>
          </a:prstGeom>
        </p:spPr>
      </p:pic>
      <p:pic>
        <p:nvPicPr>
          <p:cNvPr id="11" name="Graphic 10">
            <a:extLst>
              <a:ext uri="{FF2B5EF4-FFF2-40B4-BE49-F238E27FC236}">
                <a16:creationId xmlns:a16="http://schemas.microsoft.com/office/drawing/2014/main" id="{31E3E61B-75D7-4280-A733-E003AD7FC4E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991462" y="920437"/>
            <a:ext cx="5793946" cy="5098672"/>
          </a:xfrm>
          <a:prstGeom prst="rect">
            <a:avLst/>
          </a:prstGeom>
        </p:spPr>
      </p:pic>
      <p:sp>
        <p:nvSpPr>
          <p:cNvPr id="2" name="Tekstvak 1">
            <a:extLst>
              <a:ext uri="{FF2B5EF4-FFF2-40B4-BE49-F238E27FC236}">
                <a16:creationId xmlns:a16="http://schemas.microsoft.com/office/drawing/2014/main" id="{E3A4925E-E3D7-440B-B64C-AE6020F839E8}"/>
              </a:ext>
            </a:extLst>
          </p:cNvPr>
          <p:cNvSpPr txBox="1"/>
          <p:nvPr/>
        </p:nvSpPr>
        <p:spPr>
          <a:xfrm>
            <a:off x="7205871" y="1299948"/>
            <a:ext cx="3329608" cy="1200329"/>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building blocks </a:t>
            </a:r>
            <a:b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of a Circular Hub:</a:t>
            </a:r>
          </a:p>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kstvak 2">
            <a:extLst>
              <a:ext uri="{FF2B5EF4-FFF2-40B4-BE49-F238E27FC236}">
                <a16:creationId xmlns:a16="http://schemas.microsoft.com/office/drawing/2014/main" id="{988B9EA7-5AFB-4824-9D34-B0A5DBAD421F}"/>
              </a:ext>
            </a:extLst>
          </p:cNvPr>
          <p:cNvSpPr txBox="1"/>
          <p:nvPr/>
        </p:nvSpPr>
        <p:spPr>
          <a:xfrm>
            <a:off x="6589643" y="2523448"/>
            <a:ext cx="4695857" cy="2985433"/>
          </a:xfrm>
          <a:prstGeom prst="rect">
            <a:avLst/>
          </a:prstGeom>
          <a:noFill/>
        </p:spPr>
        <p:txBody>
          <a:bodyPr wrap="square" rtlCol="0">
            <a:spAutoFit/>
          </a:bodyPr>
          <a:lstStyle/>
          <a:p>
            <a:pPr algn="ct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Multi-helix collaboration</a:t>
            </a:r>
          </a:p>
          <a:p>
            <a:pPr algn="ct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Circular value chains and business models</a:t>
            </a:r>
          </a:p>
          <a:p>
            <a:pPr algn="ct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Social impact</a:t>
            </a:r>
          </a:p>
          <a:p>
            <a:pPr algn="l"/>
            <a:endParaRPr lang="nl-NL"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8821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799448AE-4B4A-4D4D-A214-5B1A91C8687D}"/>
              </a:ext>
            </a:extLst>
          </p:cNvPr>
          <p:cNvSpPr txBox="1"/>
          <p:nvPr/>
        </p:nvSpPr>
        <p:spPr>
          <a:xfrm>
            <a:off x="1133060" y="6359095"/>
            <a:ext cx="3025347" cy="276999"/>
          </a:xfrm>
          <a:prstGeom prst="rect">
            <a:avLst/>
          </a:prstGeom>
          <a:solidFill>
            <a:srgbClr val="95C11F"/>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www.interregeurope.eu/CHEERS4EU</a:t>
            </a:r>
          </a:p>
        </p:txBody>
      </p:sp>
      <p:sp>
        <p:nvSpPr>
          <p:cNvPr id="23" name="Rectangle 22">
            <a:extLst>
              <a:ext uri="{FF2B5EF4-FFF2-40B4-BE49-F238E27FC236}">
                <a16:creationId xmlns:a16="http://schemas.microsoft.com/office/drawing/2014/main" id="{B56F6887-8E7F-E649-9141-82A3C283C130}"/>
              </a:ext>
            </a:extLst>
          </p:cNvPr>
          <p:cNvSpPr/>
          <p:nvPr/>
        </p:nvSpPr>
        <p:spPr>
          <a:xfrm>
            <a:off x="1133060" y="782110"/>
            <a:ext cx="5158409" cy="5232202"/>
          </a:xfrm>
          <a:prstGeom prst="rect">
            <a:avLst/>
          </a:prstGeom>
        </p:spPr>
        <p:txBody>
          <a:bodyPr wrap="square">
            <a:spAutoFit/>
          </a:bodyPr>
          <a:lstStyle/>
          <a:p>
            <a: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Core phase</a:t>
            </a:r>
            <a:r>
              <a:rPr lang="en-US" b="1" dirty="0"/>
              <a:t> </a:t>
            </a:r>
            <a:r>
              <a:rPr lang="en-US" dirty="0"/>
              <a:t/>
            </a:r>
            <a:br>
              <a:rPr lang="en-US" dirty="0"/>
            </a:br>
            <a:r>
              <a:rPr lang="en-US" dirty="0"/>
              <a:t/>
            </a:r>
            <a:br>
              <a:rPr lang="en-US" dirty="0"/>
            </a:br>
            <a:r>
              <a:rPr lang="en-US" b="1" dirty="0"/>
              <a:t>This phase focuses on the building blocks, one after the other, each time for one year. Each year, the same format is followed, consisting of several interregional and regional meetings. </a:t>
            </a:r>
            <a:br>
              <a:rPr lang="en-US" b="1" dirty="0"/>
            </a:br>
            <a:r>
              <a:rPr lang="en-US" b="1" dirty="0"/>
              <a:t/>
            </a:r>
            <a:br>
              <a:rPr lang="en-US" b="1" dirty="0"/>
            </a:br>
            <a:r>
              <a:rPr lang="en-US" dirty="0"/>
              <a:t>During these meetings, practical examples, issues and lessons are shared with each other, and at the regional meetings, input is also collected for the </a:t>
            </a:r>
            <a:br>
              <a:rPr lang="en-US" dirty="0"/>
            </a:br>
            <a:r>
              <a:rPr lang="en-US" dirty="0"/>
              <a:t>next interregional meeting. Each year will be concluded with an online workshop (the wrap-up).</a:t>
            </a:r>
          </a:p>
          <a:p>
            <a:endParaRPr lang="en-US" dirty="0"/>
          </a:p>
          <a:p>
            <a:r>
              <a:rPr lang="en-US" dirty="0"/>
              <a:t>This approach ensures a broad exchange of good practices, building blocks and conclusions. The online wrap-up results in a document summarizing the most important good practices and conclusions, which is shared with the stakeholder group. </a:t>
            </a:r>
            <a:endParaRPr lang="en-GB" dirty="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D7990A23-FF50-6542-820C-2ED71BDA1C93}"/>
              </a:ext>
            </a:extLst>
          </p:cNvPr>
          <p:cNvSpPr txBox="1"/>
          <p:nvPr/>
        </p:nvSpPr>
        <p:spPr>
          <a:xfrm>
            <a:off x="5440627" y="4245924"/>
            <a:ext cx="972598" cy="279797"/>
          </a:xfrm>
          <a:prstGeom prst="rect">
            <a:avLst/>
          </a:prstGeom>
          <a:noFill/>
        </p:spPr>
        <p:txBody>
          <a:bodyPr wrap="square" rtlCol="0">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TOTAL</a:t>
            </a:r>
          </a:p>
        </p:txBody>
      </p:sp>
      <p:pic>
        <p:nvPicPr>
          <p:cNvPr id="11" name="Graphic 10">
            <a:extLst>
              <a:ext uri="{FF2B5EF4-FFF2-40B4-BE49-F238E27FC236}">
                <a16:creationId xmlns:a16="http://schemas.microsoft.com/office/drawing/2014/main" id="{31E3E61B-75D7-4280-A733-E003AD7FC4E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91462" y="920437"/>
            <a:ext cx="5793946" cy="5098672"/>
          </a:xfrm>
          <a:prstGeom prst="rect">
            <a:avLst/>
          </a:prstGeom>
        </p:spPr>
      </p:pic>
      <p:sp>
        <p:nvSpPr>
          <p:cNvPr id="2" name="Tekstvak 1">
            <a:extLst>
              <a:ext uri="{FF2B5EF4-FFF2-40B4-BE49-F238E27FC236}">
                <a16:creationId xmlns:a16="http://schemas.microsoft.com/office/drawing/2014/main" id="{E3A4925E-E3D7-440B-B64C-AE6020F839E8}"/>
              </a:ext>
            </a:extLst>
          </p:cNvPr>
          <p:cNvSpPr txBox="1"/>
          <p:nvPr/>
        </p:nvSpPr>
        <p:spPr>
          <a:xfrm>
            <a:off x="7205871" y="1299948"/>
            <a:ext cx="3329608" cy="830997"/>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Follow-up phase</a:t>
            </a:r>
          </a:p>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kstvak 2">
            <a:extLst>
              <a:ext uri="{FF2B5EF4-FFF2-40B4-BE49-F238E27FC236}">
                <a16:creationId xmlns:a16="http://schemas.microsoft.com/office/drawing/2014/main" id="{988B9EA7-5AFB-4824-9D34-B0A5DBAD421F}"/>
              </a:ext>
            </a:extLst>
          </p:cNvPr>
          <p:cNvSpPr txBox="1"/>
          <p:nvPr/>
        </p:nvSpPr>
        <p:spPr>
          <a:xfrm>
            <a:off x="6185608" y="2105572"/>
            <a:ext cx="5405654" cy="3970318"/>
          </a:xfrm>
          <a:prstGeom prst="rect">
            <a:avLst/>
          </a:prstGeom>
          <a:noFill/>
        </p:spPr>
        <p:txBody>
          <a:bodyPr wrap="square" rtlCol="0">
            <a:spAutoFit/>
          </a:bodyPr>
          <a:lstStyle/>
          <a:p>
            <a:pPr algn="ctr"/>
            <a:r>
              <a:rPr lang="en-US" dirty="0">
                <a:solidFill>
                  <a:schemeClr val="bg1"/>
                </a:solidFill>
                <a:ea typeface="Open Sans" panose="020B0606030504020204" pitchFamily="34" charset="0"/>
                <a:cs typeface="Open Sans" panose="020B0606030504020204" pitchFamily="34" charset="0"/>
              </a:rPr>
              <a:t>The main objective of this phase</a:t>
            </a:r>
            <a:br>
              <a:rPr lang="en-US"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is to monitor the initial effects of the </a:t>
            </a:r>
            <a:br>
              <a:rPr lang="en-US"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policy improvements and to assess the results </a:t>
            </a:r>
            <a:br>
              <a:rPr lang="en-US"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of the cooperation activities. </a:t>
            </a:r>
            <a:br>
              <a:rPr lang="en-US"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
            </a:r>
            <a:br>
              <a:rPr lang="en-US"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Partners who have already achieved initial </a:t>
            </a:r>
            <a:br>
              <a:rPr lang="en-US"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results in influencing their policy instruments,</a:t>
            </a:r>
            <a:br>
              <a:rPr lang="en-US"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monitor the impact of the implemented </a:t>
            </a:r>
            <a:br>
              <a:rPr lang="en-US"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improvements. Partners who have not yet </a:t>
            </a:r>
            <a:br>
              <a:rPr lang="en-US"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achieved initial results can learn from the </a:t>
            </a:r>
            <a:br>
              <a:rPr lang="en-US"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other partners to develop a strategy </a:t>
            </a:r>
            <a:br>
              <a:rPr lang="en-US" dirty="0">
                <a:solidFill>
                  <a:schemeClr val="bg1"/>
                </a:solidFill>
                <a:ea typeface="Open Sans" panose="020B0606030504020204" pitchFamily="34" charset="0"/>
                <a:cs typeface="Open Sans" panose="020B0606030504020204" pitchFamily="34" charset="0"/>
              </a:rPr>
            </a:br>
            <a:r>
              <a:rPr lang="en-US" dirty="0">
                <a:solidFill>
                  <a:schemeClr val="bg1"/>
                </a:solidFill>
                <a:ea typeface="Open Sans" panose="020B0606030504020204" pitchFamily="34" charset="0"/>
                <a:cs typeface="Open Sans" panose="020B0606030504020204" pitchFamily="34" charset="0"/>
              </a:rPr>
              <a:t>to further work towards this goal.</a:t>
            </a:r>
          </a:p>
          <a:p>
            <a:r>
              <a:rPr lang="en-US" sz="2400" dirty="0"/>
              <a:t/>
            </a:r>
            <a:br>
              <a:rPr lang="en-US" sz="2400" dirty="0"/>
            </a:br>
            <a:endParaRPr lang="nl-NL"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6211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dirty="0"/>
              <a:t> </a:t>
            </a:r>
          </a:p>
        </p:txBody>
      </p:sp>
      <p:pic>
        <p:nvPicPr>
          <p:cNvPr id="9" name="Graphic 8">
            <a:extLst>
              <a:ext uri="{FF2B5EF4-FFF2-40B4-BE49-F238E27FC236}">
                <a16:creationId xmlns:a16="http://schemas.microsoft.com/office/drawing/2014/main" id="{D4187597-90F5-DF4E-8892-C7FBEE39697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 y="6653666"/>
            <a:ext cx="12192000" cy="211422"/>
          </a:xfrm>
          <a:prstGeom prst="rect">
            <a:avLst/>
          </a:prstGeom>
        </p:spPr>
      </p:pic>
      <p:sp>
        <p:nvSpPr>
          <p:cNvPr id="10" name="TextBox 56">
            <a:extLst>
              <a:ext uri="{FF2B5EF4-FFF2-40B4-BE49-F238E27FC236}">
                <a16:creationId xmlns:a16="http://schemas.microsoft.com/office/drawing/2014/main" id="{F36EED1B-DAC0-453A-AD55-ABBABC080D90}"/>
              </a:ext>
            </a:extLst>
          </p:cNvPr>
          <p:cNvSpPr txBox="1"/>
          <p:nvPr/>
        </p:nvSpPr>
        <p:spPr>
          <a:xfrm>
            <a:off x="2812772" y="6185255"/>
            <a:ext cx="3978111" cy="338554"/>
          </a:xfrm>
          <a:prstGeom prst="rect">
            <a:avLst/>
          </a:prstGeom>
          <a:solidFill>
            <a:srgbClr val="95C11F"/>
          </a:solidFill>
        </p:spPr>
        <p:txBody>
          <a:bodyPr wrap="squar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www.interregeurope.eu/CHEERS4EU</a:t>
            </a:r>
          </a:p>
        </p:txBody>
      </p:sp>
      <p:pic>
        <p:nvPicPr>
          <p:cNvPr id="8" name="Afbeelding 7">
            <a:extLst>
              <a:ext uri="{FF2B5EF4-FFF2-40B4-BE49-F238E27FC236}">
                <a16:creationId xmlns:a16="http://schemas.microsoft.com/office/drawing/2014/main" id="{F0D7A37B-FE9D-4ED9-8534-E8774D25F614}"/>
              </a:ext>
            </a:extLst>
          </p:cNvPr>
          <p:cNvPicPr>
            <a:picLocks noChangeAspect="1"/>
          </p:cNvPicPr>
          <p:nvPr/>
        </p:nvPicPr>
        <p:blipFill>
          <a:blip r:embed="rId4"/>
          <a:stretch>
            <a:fillRect/>
          </a:stretch>
        </p:blipFill>
        <p:spPr>
          <a:xfrm>
            <a:off x="7234062" y="458035"/>
            <a:ext cx="4943488" cy="6103856"/>
          </a:xfrm>
          <a:prstGeom prst="rect">
            <a:avLst/>
          </a:prstGeom>
        </p:spPr>
      </p:pic>
      <p:pic>
        <p:nvPicPr>
          <p:cNvPr id="16" name="Graphic 15">
            <a:extLst>
              <a:ext uri="{FF2B5EF4-FFF2-40B4-BE49-F238E27FC236}">
                <a16:creationId xmlns:a16="http://schemas.microsoft.com/office/drawing/2014/main" id="{AFE4AD81-43B5-4090-979C-0CECDF6B738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366863" y="3845902"/>
            <a:ext cx="202682" cy="178360"/>
          </a:xfrm>
          <a:prstGeom prst="rect">
            <a:avLst/>
          </a:prstGeom>
        </p:spPr>
      </p:pic>
      <p:pic>
        <p:nvPicPr>
          <p:cNvPr id="19" name="Graphic 18">
            <a:extLst>
              <a:ext uri="{FF2B5EF4-FFF2-40B4-BE49-F238E27FC236}">
                <a16:creationId xmlns:a16="http://schemas.microsoft.com/office/drawing/2014/main" id="{A3EE75F4-E3E8-4608-8A7A-C5B359182E7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009838" y="2144386"/>
            <a:ext cx="202682" cy="178360"/>
          </a:xfrm>
          <a:prstGeom prst="rect">
            <a:avLst/>
          </a:prstGeom>
        </p:spPr>
      </p:pic>
      <p:pic>
        <p:nvPicPr>
          <p:cNvPr id="20" name="Graphic 19">
            <a:extLst>
              <a:ext uri="{FF2B5EF4-FFF2-40B4-BE49-F238E27FC236}">
                <a16:creationId xmlns:a16="http://schemas.microsoft.com/office/drawing/2014/main" id="{59F49281-9C20-4F1F-9106-7EEAA3C2784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63977" y="4074938"/>
            <a:ext cx="202682" cy="178360"/>
          </a:xfrm>
          <a:prstGeom prst="rect">
            <a:avLst/>
          </a:prstGeom>
        </p:spPr>
      </p:pic>
      <p:pic>
        <p:nvPicPr>
          <p:cNvPr id="21" name="Graphic 20">
            <a:extLst>
              <a:ext uri="{FF2B5EF4-FFF2-40B4-BE49-F238E27FC236}">
                <a16:creationId xmlns:a16="http://schemas.microsoft.com/office/drawing/2014/main" id="{DB6E6B9C-1278-4F22-A242-8E7C2960BFE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729236" y="5053840"/>
            <a:ext cx="202682" cy="178360"/>
          </a:xfrm>
          <a:prstGeom prst="rect">
            <a:avLst/>
          </a:prstGeom>
        </p:spPr>
      </p:pic>
      <p:pic>
        <p:nvPicPr>
          <p:cNvPr id="22" name="Graphic 21">
            <a:extLst>
              <a:ext uri="{FF2B5EF4-FFF2-40B4-BE49-F238E27FC236}">
                <a16:creationId xmlns:a16="http://schemas.microsoft.com/office/drawing/2014/main" id="{C68E7BA8-45FA-4DF4-975D-F561A27CD09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7635820">
            <a:off x="7505274" y="5425932"/>
            <a:ext cx="202682" cy="178360"/>
          </a:xfrm>
          <a:prstGeom prst="rect">
            <a:avLst/>
          </a:prstGeom>
        </p:spPr>
      </p:pic>
      <p:pic>
        <p:nvPicPr>
          <p:cNvPr id="23" name="Graphic 22">
            <a:extLst>
              <a:ext uri="{FF2B5EF4-FFF2-40B4-BE49-F238E27FC236}">
                <a16:creationId xmlns:a16="http://schemas.microsoft.com/office/drawing/2014/main" id="{23B7DF52-269B-4E54-8B3B-7C91F3989BC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984819" y="4528520"/>
            <a:ext cx="202682" cy="178360"/>
          </a:xfrm>
          <a:prstGeom prst="rect">
            <a:avLst/>
          </a:prstGeom>
        </p:spPr>
      </p:pic>
      <p:pic>
        <p:nvPicPr>
          <p:cNvPr id="24" name="Graphic 23">
            <a:extLst>
              <a:ext uri="{FF2B5EF4-FFF2-40B4-BE49-F238E27FC236}">
                <a16:creationId xmlns:a16="http://schemas.microsoft.com/office/drawing/2014/main" id="{D0623F1F-1F25-4245-8E2E-7CFF5A0B804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782137" y="2998838"/>
            <a:ext cx="202682" cy="178360"/>
          </a:xfrm>
          <a:prstGeom prst="rect">
            <a:avLst/>
          </a:prstGeom>
        </p:spPr>
      </p:pic>
      <p:pic>
        <p:nvPicPr>
          <p:cNvPr id="12" name="Graphic 11">
            <a:extLst>
              <a:ext uri="{FF2B5EF4-FFF2-40B4-BE49-F238E27FC236}">
                <a16:creationId xmlns:a16="http://schemas.microsoft.com/office/drawing/2014/main" id="{A733B53C-742F-497F-A3DD-3E47236C8AC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13330" y="5386308"/>
            <a:ext cx="1247582" cy="1137501"/>
          </a:xfrm>
          <a:prstGeom prst="rect">
            <a:avLst/>
          </a:prstGeom>
        </p:spPr>
      </p:pic>
      <p:sp>
        <p:nvSpPr>
          <p:cNvPr id="25" name="Rectangle 22">
            <a:extLst>
              <a:ext uri="{FF2B5EF4-FFF2-40B4-BE49-F238E27FC236}">
                <a16:creationId xmlns:a16="http://schemas.microsoft.com/office/drawing/2014/main" id="{1A4B3435-08A4-4BEC-AC66-383DC6A3BF65}"/>
              </a:ext>
            </a:extLst>
          </p:cNvPr>
          <p:cNvSpPr/>
          <p:nvPr/>
        </p:nvSpPr>
        <p:spPr>
          <a:xfrm>
            <a:off x="965259" y="925416"/>
            <a:ext cx="6687871" cy="3216265"/>
          </a:xfrm>
          <a:prstGeom prst="rect">
            <a:avLst/>
          </a:prstGeom>
        </p:spPr>
        <p:txBody>
          <a:bodyPr wrap="square">
            <a:spAutoFit/>
          </a:bodyPr>
          <a:lstStyle/>
          <a:p>
            <a: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7 Project partners</a:t>
            </a:r>
            <a:r>
              <a:rPr lang="en-US" sz="15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
            </a:r>
            <a:br>
              <a:rPr lang="en-US" sz="1500" b="1" dirty="0">
                <a:solidFill>
                  <a:srgbClr val="95C11F"/>
                </a:solidFill>
                <a:latin typeface="Open Sans" panose="020B0606030504020204" pitchFamily="34" charset="0"/>
                <a:ea typeface="Open Sans" panose="020B0606030504020204" pitchFamily="34" charset="0"/>
                <a:cs typeface="Open Sans" panose="020B0606030504020204" pitchFamily="34" charset="0"/>
              </a:rPr>
            </a:br>
            <a:endParaRPr lang="en-US" sz="1500" b="1" dirty="0">
              <a:solidFill>
                <a:srgbClr val="95C11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ea typeface="Open Sans" panose="020B0606030504020204" pitchFamily="34" charset="0"/>
                <a:cs typeface="Open Sans" panose="020B0606030504020204" pitchFamily="34" charset="0"/>
              </a:rPr>
              <a:t>Province of Limburg (NL)</a:t>
            </a:r>
          </a:p>
          <a:p>
            <a:pPr marL="285750" indent="-285750">
              <a:buFont typeface="Arial" panose="020B0604020202020204" pitchFamily="34" charset="0"/>
              <a:buChar char="•"/>
            </a:pPr>
            <a:r>
              <a:rPr lang="en-GB" dirty="0">
                <a:ea typeface="Open Sans" panose="020B0606030504020204" pitchFamily="34" charset="0"/>
                <a:cs typeface="Open Sans" panose="020B0606030504020204" pitchFamily="34" charset="0"/>
              </a:rPr>
              <a:t>Skive Municipality (DK)</a:t>
            </a:r>
          </a:p>
          <a:p>
            <a:pPr marL="285750" indent="-285750">
              <a:buFont typeface="Arial" panose="020B0604020202020204" pitchFamily="34" charset="0"/>
              <a:buChar char="•"/>
            </a:pPr>
            <a:r>
              <a:rPr lang="en-GB" dirty="0" err="1">
                <a:ea typeface="Open Sans" panose="020B0606030504020204" pitchFamily="34" charset="0"/>
                <a:cs typeface="Open Sans" panose="020B0606030504020204" pitchFamily="34" charset="0"/>
              </a:rPr>
              <a:t>Standortagentur</a:t>
            </a:r>
            <a:r>
              <a:rPr lang="en-GB" dirty="0">
                <a:ea typeface="Open Sans" panose="020B0606030504020204" pitchFamily="34" charset="0"/>
                <a:cs typeface="Open Sans" panose="020B0606030504020204" pitchFamily="34" charset="0"/>
              </a:rPr>
              <a:t> Tirol (AT)</a:t>
            </a:r>
          </a:p>
          <a:p>
            <a:pPr marL="285750" indent="-285750">
              <a:buFont typeface="Arial" panose="020B0604020202020204" pitchFamily="34" charset="0"/>
              <a:buChar char="•"/>
            </a:pPr>
            <a:r>
              <a:rPr lang="en-GB" dirty="0">
                <a:ea typeface="Open Sans" panose="020B0606030504020204" pitchFamily="34" charset="0"/>
                <a:cs typeface="Open Sans" panose="020B0606030504020204" pitchFamily="34" charset="0"/>
              </a:rPr>
              <a:t>Pardubice Business Incubator (CZ)</a:t>
            </a:r>
          </a:p>
          <a:p>
            <a:pPr marL="285750" indent="-285750">
              <a:buFont typeface="Arial" panose="020B0604020202020204" pitchFamily="34" charset="0"/>
              <a:buChar char="•"/>
            </a:pPr>
            <a:r>
              <a:rPr lang="en-GB" dirty="0">
                <a:ea typeface="Open Sans" panose="020B0606030504020204" pitchFamily="34" charset="0"/>
                <a:cs typeface="Open Sans" panose="020B0606030504020204" pitchFamily="34" charset="0"/>
              </a:rPr>
              <a:t>University of Coimbra (PT)</a:t>
            </a:r>
          </a:p>
          <a:p>
            <a:pPr marL="285750" indent="-285750">
              <a:buFont typeface="Arial" panose="020B0604020202020204" pitchFamily="34" charset="0"/>
              <a:buChar char="•"/>
            </a:pPr>
            <a:r>
              <a:rPr lang="en-GB" dirty="0">
                <a:ea typeface="Open Sans" panose="020B0606030504020204" pitchFamily="34" charset="0"/>
                <a:cs typeface="Open Sans" panose="020B0606030504020204" pitchFamily="34" charset="0"/>
              </a:rPr>
              <a:t>SEKUENS, Science, Business Competitiveness and </a:t>
            </a:r>
          </a:p>
          <a:p>
            <a:r>
              <a:rPr lang="en-GB" dirty="0">
                <a:ea typeface="Open Sans" panose="020B0606030504020204" pitchFamily="34" charset="0"/>
                <a:cs typeface="Open Sans" panose="020B0606030504020204" pitchFamily="34" charset="0"/>
              </a:rPr>
              <a:t>      Innovation Agency of Asturias (ES)</a:t>
            </a:r>
          </a:p>
          <a:p>
            <a:pPr marL="285750" indent="-285750">
              <a:buFont typeface="Arial" panose="020B0604020202020204" pitchFamily="34" charset="0"/>
              <a:buChar char="•"/>
            </a:pPr>
            <a:r>
              <a:rPr lang="en-GB" dirty="0">
                <a:ea typeface="Open Sans" panose="020B0606030504020204" pitchFamily="34" charset="0"/>
                <a:cs typeface="Open Sans" panose="020B0606030504020204" pitchFamily="34" charset="0"/>
              </a:rPr>
              <a:t>Helsinki Region Environmental Services Authority HSY (FI)</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8994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1811913"/>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latin typeface="Open Sans" panose="020B0606030504020204" pitchFamily="34" charset="0"/>
                <a:ea typeface="Open Sans" panose="020B0606030504020204" pitchFamily="34" charset="0"/>
                <a:cs typeface="Open Sans" panose="020B0606030504020204" pitchFamily="34" charset="0"/>
              </a:rPr>
              <a:t>PROJECTS PROGRESS</a:t>
            </a:r>
          </a:p>
        </p:txBody>
      </p:sp>
      <p:sp>
        <p:nvSpPr>
          <p:cNvPr id="57" name="TextBox 56">
            <a:extLst>
              <a:ext uri="{FF2B5EF4-FFF2-40B4-BE49-F238E27FC236}">
                <a16:creationId xmlns:a16="http://schemas.microsoft.com/office/drawing/2014/main" id="{799448AE-4B4A-4D4D-A214-5B1A91C8687D}"/>
              </a:ext>
            </a:extLst>
          </p:cNvPr>
          <p:cNvSpPr txBox="1"/>
          <p:nvPr/>
        </p:nvSpPr>
        <p:spPr>
          <a:xfrm>
            <a:off x="2357025" y="5740963"/>
            <a:ext cx="3025347" cy="276999"/>
          </a:xfrm>
          <a:prstGeom prst="rect">
            <a:avLst/>
          </a:prstGeom>
          <a:solidFill>
            <a:srgbClr val="95C11F"/>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www.interregeurope.eu/CHEERS4EU</a:t>
            </a: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64097" y="4880461"/>
            <a:ext cx="1247582" cy="1137501"/>
          </a:xfrm>
          <a:prstGeom prst="rect">
            <a:avLst/>
          </a:prstGeom>
        </p:spPr>
      </p:pic>
      <p:pic>
        <p:nvPicPr>
          <p:cNvPr id="11" name="Afbeelding 10">
            <a:extLst>
              <a:ext uri="{FF2B5EF4-FFF2-40B4-BE49-F238E27FC236}">
                <a16:creationId xmlns:a16="http://schemas.microsoft.com/office/drawing/2014/main" id="{C334CB2A-269C-4438-928B-1AD496703694}"/>
              </a:ext>
            </a:extLst>
          </p:cNvPr>
          <p:cNvPicPr>
            <a:picLocks noChangeAspect="1"/>
          </p:cNvPicPr>
          <p:nvPr/>
        </p:nvPicPr>
        <p:blipFill>
          <a:blip r:embed="rId5"/>
          <a:stretch>
            <a:fillRect/>
          </a:stretch>
        </p:blipFill>
        <p:spPr>
          <a:xfrm>
            <a:off x="7129008" y="1188626"/>
            <a:ext cx="4570737" cy="4480748"/>
          </a:xfrm>
          <a:prstGeom prst="rect">
            <a:avLst/>
          </a:prstGeom>
        </p:spPr>
      </p:pic>
      <p:sp>
        <p:nvSpPr>
          <p:cNvPr id="6" name="Rectangle 22">
            <a:extLst>
              <a:ext uri="{FF2B5EF4-FFF2-40B4-BE49-F238E27FC236}">
                <a16:creationId xmlns:a16="http://schemas.microsoft.com/office/drawing/2014/main" id="{61DAF4FA-741B-4F38-9ECA-B1A49752A1BC}"/>
              </a:ext>
            </a:extLst>
          </p:cNvPr>
          <p:cNvSpPr/>
          <p:nvPr/>
        </p:nvSpPr>
        <p:spPr>
          <a:xfrm>
            <a:off x="864097" y="2736502"/>
            <a:ext cx="9989338" cy="1384995"/>
          </a:xfrm>
          <a:prstGeom prst="rect">
            <a:avLst/>
          </a:prstGeom>
        </p:spPr>
        <p:txBody>
          <a:bodyPr wrap="square">
            <a:spAutoFit/>
          </a:bodyPr>
          <a:lstStyle/>
          <a:p>
            <a: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Semester 1</a:t>
            </a:r>
            <a:b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April 2024 – October 2024</a:t>
            </a:r>
          </a:p>
          <a:p>
            <a:endParaRPr lang="en-US" sz="28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732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STATUS SEMESTER </a:t>
            </a:r>
            <a:r>
              <a:rPr lang="en-US" sz="3600" b="1" dirty="0" smtClean="0">
                <a:latin typeface="Open Sans" panose="020B0606030504020204" pitchFamily="34" charset="0"/>
                <a:ea typeface="Open Sans" panose="020B0606030504020204" pitchFamily="34" charset="0"/>
                <a:cs typeface="Open Sans" panose="020B0606030504020204" pitchFamily="34" charset="0"/>
              </a:rPr>
              <a:t>1 Activities Lead Partner</a:t>
            </a:r>
            <a:endParaRPr lang="en-US"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864097" y="1315948"/>
            <a:ext cx="4651754" cy="400110"/>
          </a:xfrm>
          <a:prstGeom prst="rect">
            <a:avLst/>
          </a:prstGeom>
        </p:spPr>
        <p:txBody>
          <a:bodyPr wrap="square">
            <a:spAutoFit/>
          </a:bodyPr>
          <a:lstStyle/>
          <a:p>
            <a:r>
              <a:rPr lang="en-US" sz="20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1 APRIL 2024 – 30 SEPTEMBER 2024</a:t>
            </a:r>
            <a:endParaRPr lang="en-US" sz="20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el 1">
            <a:extLst>
              <a:ext uri="{FF2B5EF4-FFF2-40B4-BE49-F238E27FC236}">
                <a16:creationId xmlns:a16="http://schemas.microsoft.com/office/drawing/2014/main" id="{46BEB205-7B38-4204-BB40-7C657B425E9B}"/>
              </a:ext>
            </a:extLst>
          </p:cNvPr>
          <p:cNvGraphicFramePr>
            <a:graphicFrameLocks noGrp="1"/>
          </p:cNvGraphicFramePr>
          <p:nvPr>
            <p:extLst/>
          </p:nvPr>
        </p:nvGraphicFramePr>
        <p:xfrm>
          <a:off x="1114697" y="1970056"/>
          <a:ext cx="8987246" cy="4163864"/>
        </p:xfrm>
        <a:graphic>
          <a:graphicData uri="http://schemas.openxmlformats.org/drawingml/2006/table">
            <a:tbl>
              <a:tblPr>
                <a:tableStyleId>{5C22544A-7EE6-4342-B048-85BDC9FD1C3A}</a:tableStyleId>
              </a:tblPr>
              <a:tblGrid>
                <a:gridCol w="6740096">
                  <a:extLst>
                    <a:ext uri="{9D8B030D-6E8A-4147-A177-3AD203B41FA5}">
                      <a16:colId xmlns:a16="http://schemas.microsoft.com/office/drawing/2014/main" val="2412304936"/>
                    </a:ext>
                  </a:extLst>
                </a:gridCol>
                <a:gridCol w="2247150">
                  <a:extLst>
                    <a:ext uri="{9D8B030D-6E8A-4147-A177-3AD203B41FA5}">
                      <a16:colId xmlns:a16="http://schemas.microsoft.com/office/drawing/2014/main" val="2536444722"/>
                    </a:ext>
                  </a:extLst>
                </a:gridCol>
              </a:tblGrid>
              <a:tr h="424801">
                <a:tc>
                  <a:txBody>
                    <a:bodyPr/>
                    <a:lstStyle/>
                    <a:p>
                      <a:pPr algn="l" fontAlgn="t"/>
                      <a:r>
                        <a:rPr lang="nl-NL" sz="1600" b="1" u="none" strike="noStrike" dirty="0">
                          <a:effectLst/>
                          <a:latin typeface="Open Sans" panose="020B0606030504020204" pitchFamily="34" charset="0"/>
                          <a:ea typeface="Open Sans" panose="020B0606030504020204" pitchFamily="34" charset="0"/>
                          <a:cs typeface="Open Sans" panose="020B0606030504020204" pitchFamily="34" charset="0"/>
                        </a:rPr>
                        <a:t>PREPARATION BY THE PROVINCE OF LIMBURG (NL)</a:t>
                      </a:r>
                      <a:endParaRPr lang="nl-NL"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STATUS</a:t>
                      </a:r>
                    </a:p>
                  </a:txBody>
                  <a:tcPr marL="6350" marR="6350" marT="6350" marB="0"/>
                </a:tc>
                <a:extLst>
                  <a:ext uri="{0D108BD9-81ED-4DB2-BD59-A6C34878D82A}">
                    <a16:rowId xmlns:a16="http://schemas.microsoft.com/office/drawing/2014/main" val="2642062425"/>
                  </a:ext>
                </a:extLst>
              </a:tr>
              <a:tr h="461994">
                <a:tc>
                  <a:txBody>
                    <a:bodyPr/>
                    <a:lstStyle/>
                    <a:p>
                      <a:pPr algn="l" fontAlgn="t"/>
                      <a:r>
                        <a:rPr lang="nl-NL" sz="16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Kick-off meeting</a:t>
                      </a:r>
                      <a:r>
                        <a:rPr lang="nl-NL" sz="16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nl-NL" sz="1600" b="0" i="0" u="none" strike="noStrike" baseline="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Province</a:t>
                      </a:r>
                      <a:r>
                        <a:rPr lang="nl-NL" sz="16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of Limburg</a:t>
                      </a:r>
                      <a:r>
                        <a:rPr lang="nl-NL" sz="16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incl.</a:t>
                      </a:r>
                      <a:r>
                        <a:rPr lang="nl-NL" sz="16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nl-NL" sz="1600" b="0" i="0" u="none" strike="noStrike" baseline="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study</a:t>
                      </a:r>
                      <a:r>
                        <a:rPr lang="nl-NL" sz="16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nl-NL" sz="1600" b="0" i="0" u="none" strike="noStrike" baseline="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visit</a:t>
                      </a:r>
                      <a:r>
                        <a:rPr lang="nl-NL" sz="16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nl-NL" sz="1600" b="0" i="0" u="none" strike="noStrike" baseline="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and</a:t>
                      </a:r>
                      <a:r>
                        <a:rPr lang="nl-NL" sz="16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a:t>
                      </a:r>
                      <a:r>
                        <a:rPr lang="nl-NL" sz="16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teering</a:t>
                      </a:r>
                      <a:r>
                        <a:rPr lang="nl-NL" sz="16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nl-NL" sz="1600" b="0" i="0" u="none" strike="noStrike" baseline="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group</a:t>
                      </a:r>
                      <a:r>
                        <a:rPr lang="nl-NL" sz="16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meeting</a:t>
                      </a:r>
                      <a:endParaRPr lang="nl-NL"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b="0" i="0" u="none" strike="noStrike"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Done</a:t>
                      </a:r>
                      <a:endParaRPr lang="nl-NL"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1027912434"/>
                  </a:ext>
                </a:extLst>
              </a:tr>
              <a:tr h="406036">
                <a:tc>
                  <a:txBody>
                    <a:bodyPr/>
                    <a:lstStyle/>
                    <a:p>
                      <a:pPr algn="l" fontAlgn="t"/>
                      <a:r>
                        <a:rPr lang="en-US" sz="16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Workshop</a:t>
                      </a:r>
                      <a:r>
                        <a:rPr lang="en-US" sz="16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on good practices</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1738338873"/>
                  </a:ext>
                </a:extLst>
              </a:tr>
              <a:tr h="454248">
                <a:tc>
                  <a:txBody>
                    <a:bodyPr/>
                    <a:lstStyle/>
                    <a:p>
                      <a:pPr algn="l" fontAlgn="t"/>
                      <a:r>
                        <a:rPr lang="en-US" sz="16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Two workshops on policy</a:t>
                      </a:r>
                      <a:r>
                        <a:rPr lang="en-US" sz="16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instruments</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Done</a:t>
                      </a:r>
                      <a:endParaRPr lang="nl-NL"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3573242430"/>
                  </a:ext>
                </a:extLst>
              </a:tr>
              <a:tr h="454248">
                <a:tc>
                  <a:txBody>
                    <a:bodyPr/>
                    <a:lstStyle/>
                    <a:p>
                      <a:pPr algn="l" fontAlgn="t"/>
                      <a:r>
                        <a:rPr lang="en-US" sz="1600" b="0" i="0" u="none" strike="noStrike" dirty="0"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Organize a process for the self-assessments</a:t>
                      </a:r>
                      <a:endParaRPr lang="en-US" sz="1600" b="0" i="0" u="none" strike="noStrike"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b="0" i="0" u="none" strike="noStrike" dirty="0"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In </a:t>
                      </a:r>
                      <a:r>
                        <a:rPr lang="nl-NL" sz="1600" b="0" i="0" u="none" strike="noStrike" dirty="0" err="1"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progress</a:t>
                      </a:r>
                      <a:endParaRPr lang="nl-NL" sz="1600" b="0" i="0" u="none" strike="noStrike"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2647006660"/>
                  </a:ext>
                </a:extLst>
              </a:tr>
              <a:tr h="599793">
                <a:tc>
                  <a:txBody>
                    <a:bodyPr/>
                    <a:lstStyle/>
                    <a:p>
                      <a:pPr algn="l" fontAlgn="t"/>
                      <a:r>
                        <a:rPr lang="en-US" sz="1600" u="none" strike="noStrike" dirty="0"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Provide a software</a:t>
                      </a:r>
                      <a:r>
                        <a:rPr lang="en-US" sz="1600" u="none" strike="noStrike" baseline="0" dirty="0"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 tool for the newsletter</a:t>
                      </a:r>
                      <a:endParaRPr lang="en-US" sz="1600" b="0" i="0" u="none" strike="noStrike"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b="0" i="0" u="none" strike="noStrike" dirty="0"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In </a:t>
                      </a:r>
                      <a:r>
                        <a:rPr lang="nl-NL" sz="1600" b="0" i="0" u="none" strike="noStrike" dirty="0" err="1"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progress</a:t>
                      </a:r>
                      <a:endParaRPr lang="nl-NL" sz="1600" b="0" i="0" u="none" strike="noStrike"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3213337153"/>
                  </a:ext>
                </a:extLst>
              </a:tr>
              <a:tr h="454248">
                <a:tc>
                  <a:txBody>
                    <a:bodyPr/>
                    <a:lstStyle/>
                    <a:p>
                      <a:pPr algn="l" fontAlgn="t"/>
                      <a:r>
                        <a:rPr lang="en-US" sz="16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Organize</a:t>
                      </a:r>
                      <a:r>
                        <a:rPr lang="en-US" sz="16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Management Team Meeting</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u="none" strike="noStrike">
                          <a:effectLst/>
                          <a:latin typeface="Open Sans" panose="020B0606030504020204" pitchFamily="34" charset="0"/>
                          <a:ea typeface="Open Sans" panose="020B0606030504020204" pitchFamily="34" charset="0"/>
                          <a:cs typeface="Open Sans" panose="020B0606030504020204" pitchFamily="34" charset="0"/>
                        </a:rPr>
                        <a:t>Done</a:t>
                      </a:r>
                      <a:endParaRPr lang="nl-NL"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1178411057"/>
                  </a:ext>
                </a:extLst>
              </a:tr>
              <a:tr h="454248">
                <a:tc>
                  <a:txBody>
                    <a:bodyPr/>
                    <a:lstStyle/>
                    <a:p>
                      <a:pPr algn="l" fontAlgn="t"/>
                      <a:r>
                        <a:rPr lang="en-US" sz="1600" b="0" i="0" u="none" strike="noStrik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Organize</a:t>
                      </a:r>
                      <a:r>
                        <a:rPr lang="en-US" sz="1600" b="0" i="0" u="none" strike="noStrike" baseline="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Communication &amp; General meetings </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u="none" strike="noStrike">
                          <a:effectLst/>
                          <a:latin typeface="Open Sans" panose="020B0606030504020204" pitchFamily="34" charset="0"/>
                          <a:ea typeface="Open Sans" panose="020B0606030504020204" pitchFamily="34" charset="0"/>
                          <a:cs typeface="Open Sans" panose="020B0606030504020204" pitchFamily="34" charset="0"/>
                        </a:rPr>
                        <a:t>Done</a:t>
                      </a:r>
                      <a:endParaRPr lang="nl-NL"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281613803"/>
                  </a:ext>
                </a:extLst>
              </a:tr>
              <a:tr h="454248">
                <a:tc>
                  <a:txBody>
                    <a:bodyPr/>
                    <a:lstStyle/>
                    <a:p>
                      <a:pPr algn="l" fontAlgn="t"/>
                      <a:r>
                        <a:rPr lang="nl-NL" sz="1600" b="0" i="0" u="none" strike="noStrike" dirty="0" err="1"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Identify</a:t>
                      </a:r>
                      <a:r>
                        <a:rPr lang="nl-NL" sz="1600" b="0" i="0" u="none" strike="noStrike" dirty="0"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 </a:t>
                      </a:r>
                      <a:r>
                        <a:rPr lang="nl-NL" sz="1600" b="0" i="0" u="none" strike="noStrike" dirty="0" err="1"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three</a:t>
                      </a:r>
                      <a:r>
                        <a:rPr lang="nl-NL" sz="1600" b="0" i="0" u="none" strike="noStrike" dirty="0"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 </a:t>
                      </a:r>
                      <a:r>
                        <a:rPr lang="nl-NL" sz="1600" b="0" i="0" u="none" strike="noStrike" dirty="0" err="1"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good</a:t>
                      </a:r>
                      <a:r>
                        <a:rPr lang="nl-NL" sz="1600" b="0" i="0" u="none" strike="noStrike" dirty="0"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 </a:t>
                      </a:r>
                      <a:r>
                        <a:rPr lang="nl-NL" sz="1600" b="0" i="0" u="none" strike="noStrike" dirty="0" err="1"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practices</a:t>
                      </a:r>
                      <a:endParaRPr lang="nl-NL" sz="1600" b="0" i="0" u="none" strike="noStrike"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tc>
                  <a:txBody>
                    <a:bodyPr/>
                    <a:lstStyle/>
                    <a:p>
                      <a:pPr algn="ctr" fontAlgn="t"/>
                      <a:r>
                        <a:rPr lang="nl-NL" sz="1600" b="0" i="0" u="none" strike="noStrike" dirty="0"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In </a:t>
                      </a:r>
                      <a:r>
                        <a:rPr lang="nl-NL" sz="1600" b="0" i="0" u="none" strike="noStrike" dirty="0" err="1" smtClean="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progress</a:t>
                      </a:r>
                      <a:endParaRPr lang="nl-NL" sz="1600" b="0" i="0" u="none" strike="noStrike"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tc>
                <a:extLst>
                  <a:ext uri="{0D108BD9-81ED-4DB2-BD59-A6C34878D82A}">
                    <a16:rowId xmlns:a16="http://schemas.microsoft.com/office/drawing/2014/main" val="2883640001"/>
                  </a:ext>
                </a:extLst>
              </a:tr>
            </a:tbl>
          </a:graphicData>
        </a:graphic>
      </p:graphicFrame>
    </p:spTree>
    <p:extLst>
      <p:ext uri="{BB962C8B-B14F-4D97-AF65-F5344CB8AC3E}">
        <p14:creationId xmlns:p14="http://schemas.microsoft.com/office/powerpoint/2010/main" val="187616866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06E3B9CB-D344-C147-9C3E-36C884CF0AED}" vid="{737523F6-8BB6-244C-9D2D-8DA98AD55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5680805-e956-4cde-b5e2-b05f91aa9d1d" xsi:nil="true"/>
    <lcf76f155ced4ddcb4097134ff3c332f xmlns="ae1c26e0-bdd1-4ce2-bc5c-b06756f3bce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1D2DF3EBC7804E8A2B82BBCDA4442D" ma:contentTypeVersion="18" ma:contentTypeDescription="Create a new document." ma:contentTypeScope="" ma:versionID="1f22306ede796dfd15e594937e23e26b">
  <xsd:schema xmlns:xsd="http://www.w3.org/2001/XMLSchema" xmlns:xs="http://www.w3.org/2001/XMLSchema" xmlns:p="http://schemas.microsoft.com/office/2006/metadata/properties" xmlns:ns2="ae1c26e0-bdd1-4ce2-bc5c-b06756f3bce7" xmlns:ns3="75680805-e956-4cde-b5e2-b05f91aa9d1d" targetNamespace="http://schemas.microsoft.com/office/2006/metadata/properties" ma:root="true" ma:fieldsID="b2449a35b091963853590577d6091bfe" ns2:_="" ns3:_="">
    <xsd:import namespace="ae1c26e0-bdd1-4ce2-bc5c-b06756f3bce7"/>
    <xsd:import namespace="75680805-e956-4cde-b5e2-b05f91aa9d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c26e0-bdd1-4ce2-bc5c-b06756f3bc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d59d95-237c-434b-8cac-eab795e7ebe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680805-e956-4cde-b5e2-b05f91aa9d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f4ece0-f1e1-4b02-af4b-fb89e0005709}" ma:internalName="TaxCatchAll" ma:showField="CatchAllData" ma:web="75680805-e956-4cde-b5e2-b05f91aa9d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ADCADD-F611-4F5C-BD5A-F3C3BD3F86BA}">
  <ds:schemaRefs>
    <ds:schemaRef ds:uri="http://schemas.microsoft.com/sharepoint/v3/contenttype/forms"/>
  </ds:schemaRefs>
</ds:datastoreItem>
</file>

<file path=customXml/itemProps2.xml><?xml version="1.0" encoding="utf-8"?>
<ds:datastoreItem xmlns:ds="http://schemas.openxmlformats.org/officeDocument/2006/customXml" ds:itemID="{873FC793-0237-4EB2-9E54-581B2D1B3CF6}">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ae1c26e0-bdd1-4ce2-bc5c-b06756f3bce7"/>
    <ds:schemaRef ds:uri="http://purl.org/dc/terms/"/>
    <ds:schemaRef ds:uri="http://schemas.openxmlformats.org/package/2006/metadata/core-properties"/>
    <ds:schemaRef ds:uri="75680805-e956-4cde-b5e2-b05f91aa9d1d"/>
    <ds:schemaRef ds:uri="http://www.w3.org/XML/1998/namespace"/>
  </ds:schemaRefs>
</ds:datastoreItem>
</file>

<file path=customXml/itemProps3.xml><?xml version="1.0" encoding="utf-8"?>
<ds:datastoreItem xmlns:ds="http://schemas.openxmlformats.org/officeDocument/2006/customXml" ds:itemID="{5B653BDD-70CF-4134-8828-66A5EA157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1c26e0-bdd1-4ce2-bc5c-b06756f3bce7"/>
    <ds:schemaRef ds:uri="75680805-e956-4cde-b5e2-b05f91aa9d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1290</Words>
  <Application>Microsoft Office PowerPoint</Application>
  <PresentationFormat>Breedbeeld</PresentationFormat>
  <Paragraphs>269</Paragraphs>
  <Slides>16</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Open Sans</vt:lpstr>
      <vt:lpstr>Office Theme</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Kurth</dc:creator>
  <cp:lastModifiedBy>Minten, Sanne</cp:lastModifiedBy>
  <cp:revision>37</cp:revision>
  <dcterms:created xsi:type="dcterms:W3CDTF">2021-10-28T12:22:03Z</dcterms:created>
  <dcterms:modified xsi:type="dcterms:W3CDTF">2024-10-03T12:05:22Z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0x010100311D2DF3EBC7804E8A2B82BBCDA4442D</vt:lpwstr>
  </property>
  <property fmtid="{D5CDD505-2E9C-101B-9397-08002B2CF9AE}" pid="3" name="MediaServiceImageTags">
    <vt:lpwstr/>
  </property>
</Properties>
</file>