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309" r:id="rId5"/>
    <p:sldId id="273" r:id="rId6"/>
    <p:sldId id="311" r:id="rId7"/>
    <p:sldId id="302" r:id="rId8"/>
    <p:sldId id="308" r:id="rId9"/>
    <p:sldId id="313" r:id="rId10"/>
    <p:sldId id="305" r:id="rId11"/>
    <p:sldId id="310" r:id="rId12"/>
    <p:sldId id="304" r:id="rId13"/>
    <p:sldId id="312" r:id="rId14"/>
    <p:sldId id="30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31D44"/>
    <a:srgbClr val="EB5C62"/>
    <a:srgbClr val="95948B"/>
    <a:srgbClr val="DAD7D0"/>
    <a:srgbClr val="154194"/>
    <a:srgbClr val="009FE4"/>
    <a:srgbClr val="F39200"/>
    <a:srgbClr val="8DC63F"/>
    <a:srgbClr val="02A984"/>
    <a:srgbClr val="39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373"/>
    <p:restoredTop sz="97867"/>
  </p:normalViewPr>
  <p:slideViewPr>
    <p:cSldViewPr snapToGrid="0" snapToObjects="1">
      <p:cViewPr varScale="1">
        <p:scale>
          <a:sx n="101" d="100"/>
          <a:sy n="101" d="100"/>
        </p:scale>
        <p:origin x="1314" y="10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170" d="100"/>
          <a:sy n="170" d="100"/>
        </p:scale>
        <p:origin x="7352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C234C5E-F7D7-2046-B4D3-FEAAD11E33A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45943C7-AFFB-0A44-B14A-71AD8E924EF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9BFFEE-02C1-D34F-B368-531E7AF6C298}" type="datetimeFigureOut">
              <a:rPr lang="en-US" smtClean="0"/>
              <a:t>11/5/2024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DA366BF-BC85-4647-9A27-F5DBBF483D88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B7A96A0-2516-2641-8F36-69962D37D73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05213F-2B90-9B46-AA6B-5C3A9C1784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5213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8AFC2-B9AD-9D45-A312-C31134993081}" type="datetimeFigureOut">
              <a:rPr lang="x-none" smtClean="0"/>
              <a:t>5. 11. 2024</a:t>
            </a:fld>
            <a:endParaRPr lang="x-non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x-non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x-non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78849-6A58-5242-AAB8-69E086EC2380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182856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1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411040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E78849-6A58-5242-AAB8-69E086EC2380}" type="slidenum">
              <a:rPr lang="x-none" smtClean="0"/>
              <a:t>10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796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Title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H nr">
            <a:extLst>
              <a:ext uri="{FF2B5EF4-FFF2-40B4-BE49-F238E27FC236}">
                <a16:creationId xmlns:a16="http://schemas.microsoft.com/office/drawing/2014/main" id="{39562968-8106-F841-9635-7E9E4D159A2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056" y="1787131"/>
            <a:ext cx="3960000" cy="2880000"/>
          </a:xfrm>
        </p:spPr>
        <p:txBody>
          <a:bodyPr>
            <a:noAutofit/>
          </a:bodyPr>
          <a:lstStyle>
            <a:lvl1pPr marL="0" indent="0" algn="r">
              <a:buNone/>
              <a:defRPr sz="19600">
                <a:solidFill>
                  <a:srgbClr val="95948B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x-none" dirty="0"/>
              <a:t>1.</a:t>
            </a:r>
          </a:p>
        </p:txBody>
      </p:sp>
      <p:sp>
        <p:nvSpPr>
          <p:cNvPr id="9" name="PH Title">
            <a:extLst>
              <a:ext uri="{FF2B5EF4-FFF2-40B4-BE49-F238E27FC236}">
                <a16:creationId xmlns:a16="http://schemas.microsoft.com/office/drawing/2014/main" id="{12814867-7861-A94F-A615-7F86553830A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136172" y="1871011"/>
            <a:ext cx="7200000" cy="28800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4800" b="0" i="0" baseline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lvl="0"/>
            <a:r>
              <a:rPr lang="fr-CH" dirty="0" err="1"/>
              <a:t>Chapter</a:t>
            </a:r>
            <a:r>
              <a:rPr lang="fr-CH" dirty="0"/>
              <a:t> </a:t>
            </a:r>
          </a:p>
          <a:p>
            <a:pPr lvl="0"/>
            <a:r>
              <a:rPr lang="x-none"/>
              <a:t>Title</a:t>
            </a:r>
            <a:endParaRPr lang="x-none" dirty="0"/>
          </a:p>
        </p:txBody>
      </p:sp>
    </p:spTree>
    <p:extLst>
      <p:ext uri="{BB962C8B-B14F-4D97-AF65-F5344CB8AC3E}">
        <p14:creationId xmlns:p14="http://schemas.microsoft.com/office/powerpoint/2010/main" val="1399555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C563E3-5589-7A4D-913F-2C0DB99C2C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1" i="0" baseline="0">
                <a:latin typeface="Open Sans" panose="020B0606030504020204" pitchFamily="34" charset="0"/>
              </a:defRPr>
            </a:lvl1pPr>
            <a:lvl2pPr>
              <a:defRPr baseline="0">
                <a:latin typeface="Open Sans" panose="020B0606030504020204" pitchFamily="34" charset="0"/>
              </a:defRPr>
            </a:lvl2pPr>
            <a:lvl3pPr>
              <a:defRPr baseline="0">
                <a:latin typeface="Open Sans" panose="020B0606030504020204" pitchFamily="34" charset="0"/>
              </a:defRPr>
            </a:lvl3pPr>
            <a:lvl4pPr>
              <a:defRPr baseline="0">
                <a:latin typeface="Open Sans" panose="020B0606030504020204" pitchFamily="34" charset="0"/>
              </a:defRPr>
            </a:lvl4pPr>
            <a:lvl5pPr>
              <a:defRPr baseline="0">
                <a:latin typeface="Open Sans" panose="020B0606030504020204" pitchFamily="34" charset="0"/>
              </a:defRPr>
            </a:lvl5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6441D523-8FB1-0741-9A90-3EB7DA5E6C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9699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4919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B240D-F525-4C4B-9C01-A04F319008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FB876-C58C-724F-AB30-DDB121D8CB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0495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000A14-D314-0F4D-87E0-282918077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42647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0BE1E204-95BD-C64E-9AF8-3484D6D8E776}"/>
              </a:ext>
            </a:extLst>
          </p:cNvPr>
          <p:cNvSpPr/>
          <p:nvPr userDrawn="1"/>
        </p:nvSpPr>
        <p:spPr>
          <a:xfrm>
            <a:off x="0" y="6655202"/>
            <a:ext cx="12192000" cy="216319"/>
          </a:xfrm>
          <a:prstGeom prst="rect">
            <a:avLst/>
          </a:prstGeom>
          <a:solidFill>
            <a:srgbClr val="EB5C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5790542-D4A0-4449-9B95-7C3D8BCFAA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4ABBD-A6F1-6647-B544-59258C2B02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8CBB389-1FC5-9241-8F0E-5EFE45C6A136}"/>
              </a:ext>
            </a:extLst>
          </p:cNvPr>
          <p:cNvSpPr txBox="1"/>
          <p:nvPr userDrawn="1"/>
        </p:nvSpPr>
        <p:spPr>
          <a:xfrm>
            <a:off x="11043090" y="-5631"/>
            <a:ext cx="1152220" cy="27699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SLIDE </a:t>
            </a:r>
            <a:fld id="{4835AFB5-5EA9-C74E-A07C-DC34F95845EC}" type="slidenum">
              <a:rPr lang="en-US" sz="1200" b="1" smtClean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‹#›</a:t>
            </a:fld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75A039BC-8FD7-7749-A038-07FB45CF9C9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0883788" y="6655202"/>
            <a:ext cx="1308212" cy="216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419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50" r:id="rId2"/>
    <p:sldLayoutId id="2147483655" r:id="rId3"/>
    <p:sldLayoutId id="2147483649" r:id="rId4"/>
    <p:sldLayoutId id="2147483654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baseline="0">
          <a:solidFill>
            <a:schemeClr val="tx1"/>
          </a:solidFill>
          <a:latin typeface="Open Sans" panose="020B0606030504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Open Sans" panose="020B0606030504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.jp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png"/><Relationship Id="rId13" Type="http://schemas.openxmlformats.org/officeDocument/2006/relationships/image" Target="../media/image16.png"/><Relationship Id="rId18" Type="http://schemas.openxmlformats.org/officeDocument/2006/relationships/image" Target="../media/image21.svg"/><Relationship Id="rId3" Type="http://schemas.openxmlformats.org/officeDocument/2006/relationships/image" Target="../media/image38.png"/><Relationship Id="rId7" Type="http://schemas.openxmlformats.org/officeDocument/2006/relationships/hyperlink" Target="https://www.facebook.com/microfuture.interregeurope" TargetMode="External"/><Relationship Id="rId12" Type="http://schemas.openxmlformats.org/officeDocument/2006/relationships/image" Target="../media/image43.png"/><Relationship Id="rId17" Type="http://schemas.openxmlformats.org/officeDocument/2006/relationships/image" Target="../media/image20.png"/><Relationship Id="rId2" Type="http://schemas.openxmlformats.org/officeDocument/2006/relationships/image" Target="../media/image15.png"/><Relationship Id="rId16" Type="http://schemas.openxmlformats.org/officeDocument/2006/relationships/image" Target="../media/image19.svg"/><Relationship Id="rId20" Type="http://schemas.openxmlformats.org/officeDocument/2006/relationships/image" Target="../media/image23.sv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interregeurope.eu/microfuture/news-and-events" TargetMode="External"/><Relationship Id="rId11" Type="http://schemas.openxmlformats.org/officeDocument/2006/relationships/hyperlink" Target="https://www.linkedin.com/in/microfuture-project/" TargetMode="External"/><Relationship Id="rId5" Type="http://schemas.openxmlformats.org/officeDocument/2006/relationships/image" Target="../media/image40.png"/><Relationship Id="rId15" Type="http://schemas.openxmlformats.org/officeDocument/2006/relationships/image" Target="../media/image18.png"/><Relationship Id="rId10" Type="http://schemas.openxmlformats.org/officeDocument/2006/relationships/image" Target="../media/image42.png"/><Relationship Id="rId19" Type="http://schemas.openxmlformats.org/officeDocument/2006/relationships/image" Target="../media/image22.png"/><Relationship Id="rId4" Type="http://schemas.openxmlformats.org/officeDocument/2006/relationships/image" Target="../media/image39.svg"/><Relationship Id="rId9" Type="http://schemas.openxmlformats.org/officeDocument/2006/relationships/hyperlink" Target="https://x.com/MICRO_FUTURE" TargetMode="External"/><Relationship Id="rId14" Type="http://schemas.openxmlformats.org/officeDocument/2006/relationships/image" Target="../media/image17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.jpg"/><Relationship Id="rId5" Type="http://schemas.openxmlformats.org/officeDocument/2006/relationships/image" Target="../media/image14.sv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sv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9.svg"/><Relationship Id="rId11" Type="http://schemas.openxmlformats.org/officeDocument/2006/relationships/image" Target="../media/image24.jpg"/><Relationship Id="rId5" Type="http://schemas.openxmlformats.org/officeDocument/2006/relationships/image" Target="../media/image18.png"/><Relationship Id="rId10" Type="http://schemas.openxmlformats.org/officeDocument/2006/relationships/image" Target="../media/image23.svg"/><Relationship Id="rId4" Type="http://schemas.openxmlformats.org/officeDocument/2006/relationships/image" Target="../media/image17.sv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15DA8DAA-12BF-130E-BB5D-2E9D257A9866}"/>
              </a:ext>
            </a:extLst>
          </p:cNvPr>
          <p:cNvSpPr txBox="1"/>
          <p:nvPr/>
        </p:nvSpPr>
        <p:spPr>
          <a:xfrm>
            <a:off x="914655" y="4469059"/>
            <a:ext cx="831026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Alexandra C</a:t>
            </a:r>
            <a:r>
              <a:rPr lang="ro-RO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â</a:t>
            </a:r>
            <a:r>
              <a:rPr lang="en-US" sz="2400" b="1" dirty="0" err="1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rcu</a:t>
            </a:r>
            <a:r>
              <a:rPr lang="en-US" sz="2400" b="1" dirty="0">
                <a:latin typeface="Open Sans Semibold" panose="020B0606030504020204" pitchFamily="34" charset="0"/>
                <a:ea typeface="Open Sans Semibold" panose="020B0606030504020204" pitchFamily="34" charset="0"/>
                <a:cs typeface="Open Sans Semibold" panose="020B0606030504020204" pitchFamily="34" charset="0"/>
              </a:rPr>
              <a:t> </a:t>
            </a:r>
          </a:p>
          <a:p>
            <a:r>
              <a:rPr lang="en-US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Lead Partner</a:t>
            </a:r>
          </a:p>
          <a:p>
            <a:r>
              <a:rPr lang="en-US" i="1" dirty="0">
                <a:solidFill>
                  <a:srgbClr val="EB5C62"/>
                </a:solidFill>
                <a:latin typeface="Open Sans Semibold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alexandra.carcu@oirbi.ro</a:t>
            </a:r>
            <a:endParaRPr lang="en-GB" i="1" dirty="0">
              <a:solidFill>
                <a:srgbClr val="EB5C6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ED327B27-D4E4-8BD8-9FA4-B1F939E5547F}"/>
              </a:ext>
            </a:extLst>
          </p:cNvPr>
          <p:cNvSpPr txBox="1">
            <a:spLocks/>
          </p:cNvSpPr>
          <p:nvPr/>
        </p:nvSpPr>
        <p:spPr>
          <a:xfrm>
            <a:off x="844115" y="2934116"/>
            <a:ext cx="9144000" cy="1415486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6000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Open Sans" panose="020B0606030504020204" pitchFamily="34" charset="0"/>
                <a:cs typeface="Open Sans" panose="020B0606030504020204" pitchFamily="34" charset="0"/>
              </a:rPr>
              <a:t>Project overview</a:t>
            </a:r>
          </a:p>
        </p:txBody>
      </p:sp>
      <p:pic>
        <p:nvPicPr>
          <p:cNvPr id="3" name="Slika 2">
            <a:extLst>
              <a:ext uri="{FF2B5EF4-FFF2-40B4-BE49-F238E27FC236}">
                <a16:creationId xmlns:a16="http://schemas.microsoft.com/office/drawing/2014/main" id="{8756FA56-60CA-FC80-A35C-C819F773CE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5387" y="246051"/>
            <a:ext cx="6300216" cy="2261616"/>
          </a:xfrm>
          <a:prstGeom prst="rect">
            <a:avLst/>
          </a:prstGeom>
        </p:spPr>
      </p:pic>
      <p:pic>
        <p:nvPicPr>
          <p:cNvPr id="9" name="Graphic 18">
            <a:extLst>
              <a:ext uri="{FF2B5EF4-FFF2-40B4-BE49-F238E27FC236}">
                <a16:creationId xmlns:a16="http://schemas.microsoft.com/office/drawing/2014/main" id="{6D201CFB-A74A-224D-BA3A-C25330922E7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078889" y="345224"/>
            <a:ext cx="5113111" cy="5515265"/>
          </a:xfrm>
          <a:prstGeom prst="rect">
            <a:avLst/>
          </a:prstGeom>
        </p:spPr>
      </p:pic>
      <p:pic>
        <p:nvPicPr>
          <p:cNvPr id="10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379229" y="4156276"/>
            <a:ext cx="256215" cy="386652"/>
          </a:xfrm>
          <a:prstGeom prst="rect">
            <a:avLst/>
          </a:prstGeom>
        </p:spPr>
      </p:pic>
      <p:pic>
        <p:nvPicPr>
          <p:cNvPr id="11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631755" y="3376802"/>
            <a:ext cx="256215" cy="386652"/>
          </a:xfrm>
          <a:prstGeom prst="rect">
            <a:avLst/>
          </a:prstGeom>
        </p:spPr>
      </p:pic>
      <p:pic>
        <p:nvPicPr>
          <p:cNvPr id="12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894502" y="1841859"/>
            <a:ext cx="256215" cy="386652"/>
          </a:xfrm>
          <a:prstGeom prst="rect">
            <a:avLst/>
          </a:prstGeom>
        </p:spPr>
      </p:pic>
      <p:pic>
        <p:nvPicPr>
          <p:cNvPr id="13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961950" y="4000756"/>
            <a:ext cx="256215" cy="386652"/>
          </a:xfrm>
          <a:prstGeom prst="rect">
            <a:avLst/>
          </a:prstGeom>
        </p:spPr>
      </p:pic>
      <p:pic>
        <p:nvPicPr>
          <p:cNvPr id="14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791743" y="3811003"/>
            <a:ext cx="256215" cy="386652"/>
          </a:xfrm>
          <a:prstGeom prst="rect">
            <a:avLst/>
          </a:prstGeom>
        </p:spPr>
      </p:pic>
      <p:pic>
        <p:nvPicPr>
          <p:cNvPr id="15" name="Graphic 1">
            <a:extLst>
              <a:ext uri="{FF2B5EF4-FFF2-40B4-BE49-F238E27FC236}">
                <a16:creationId xmlns:a16="http://schemas.microsoft.com/office/drawing/2014/main" id="{2D32E59E-61DD-2C6D-3095-8F7E4C57C79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9510350" y="4168396"/>
            <a:ext cx="256215" cy="3866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6563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US" sz="3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OUR ACHIEVEMENTS</a:t>
            </a:r>
          </a:p>
        </p:txBody>
      </p:sp>
      <p:sp>
        <p:nvSpPr>
          <p:cNvPr id="2" name="CasellaDiTesto 1"/>
          <p:cNvSpPr txBox="1"/>
          <p:nvPr/>
        </p:nvSpPr>
        <p:spPr>
          <a:xfrm>
            <a:off x="864097" y="1933123"/>
            <a:ext cx="7805344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buBlip>
                <a:blip r:embed="rId3"/>
              </a:buBlip>
            </a:pPr>
            <a:r>
              <a:rPr lang="sl-SI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11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Good Practices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identified and published on the Interreg Europe website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l"/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sl-SI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4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Interregional events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organised in Italy, Romania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France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and </a:t>
            </a:r>
            <a:r>
              <a:rPr lang="sl-SI" sz="22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Sweden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</a:t>
            </a:r>
            <a:r>
              <a:rPr lang="ro-RO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52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stakeholders involved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by partners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ro-RO" sz="2200" b="1" dirty="0">
                <a:solidFill>
                  <a:srgbClr val="FF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</a:t>
            </a: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Survey launched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filled in in all partners’ regions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endParaRPr lang="en-GB" sz="2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 algn="l">
              <a:buBlip>
                <a:blip r:embed="rId3"/>
              </a:buBlip>
            </a:pPr>
            <a:r>
              <a:rPr lang="en-GB" sz="2200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1 project video 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disseminated</a:t>
            </a:r>
            <a:r>
              <a:rPr lang="sl-SI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r>
              <a:rPr lang="en-GB" sz="2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6F36800-D9A3-3BB2-CADD-71F2E345E5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69441" y="3133252"/>
            <a:ext cx="3525570" cy="3525570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6138AC7A-11D1-747E-7E7B-562A6884F5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79643" y="2145671"/>
            <a:ext cx="3315367" cy="1190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63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" descr="A map of europe with grey and white colors">
            <a:extLst>
              <a:ext uri="{FF2B5EF4-FFF2-40B4-BE49-F238E27FC236}">
                <a16:creationId xmlns:a16="http://schemas.microsoft.com/office/drawing/2014/main" id="{D7AF1DF8-65CC-53C6-6E53-DCFD34FBD3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6" y="1900330"/>
            <a:ext cx="4488075" cy="4378796"/>
          </a:xfrm>
          <a:prstGeom prst="rect">
            <a:avLst/>
          </a:prstGeom>
        </p:spPr>
      </p:pic>
      <p:pic>
        <p:nvPicPr>
          <p:cNvPr id="17" name="Picture 1" descr="A map of europe with grey and white colors">
            <a:extLst>
              <a:ext uri="{FF2B5EF4-FFF2-40B4-BE49-F238E27FC236}">
                <a16:creationId xmlns:a16="http://schemas.microsoft.com/office/drawing/2014/main" id="{D2C96425-D893-8E0A-E94D-C94825AF88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6" y="1900330"/>
            <a:ext cx="4488075" cy="437879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80C963A-82BA-F849-A4DE-92829DE2A0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E52B1DA-5F30-C048-83D3-C29E4D6A1C70}"/>
              </a:ext>
            </a:extLst>
          </p:cNvPr>
          <p:cNvSpPr txBox="1"/>
          <p:nvPr/>
        </p:nvSpPr>
        <p:spPr>
          <a:xfrm>
            <a:off x="906150" y="2880557"/>
            <a:ext cx="5763200" cy="1833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 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 MICROFUTURE 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is implemented in the framework of the 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 Europe programme 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</a:t>
            </a:r>
            <a:r>
              <a:rPr lang="en-GB" sz="2400" b="1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co-financed by the European Union</a:t>
            </a:r>
            <a:r>
              <a:rPr lang="en-GB" sz="2400" i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.</a:t>
            </a:r>
            <a:endParaRPr lang="en-US" sz="2400" b="1" i="1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D4187597-90F5-DF4E-8892-C7FBEE39697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-1" y="6653666"/>
            <a:ext cx="12192000" cy="2114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D8D4356-B28C-50A2-F676-08E3431D61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635" y="420665"/>
            <a:ext cx="6300229" cy="2261621"/>
          </a:xfrm>
          <a:prstGeom prst="rect">
            <a:avLst/>
          </a:prstGeom>
        </p:spPr>
      </p:pic>
      <p:sp>
        <p:nvSpPr>
          <p:cNvPr id="8" name="TextBox 56">
            <a:extLst>
              <a:ext uri="{FF2B5EF4-FFF2-40B4-BE49-F238E27FC236}">
                <a16:creationId xmlns:a16="http://schemas.microsoft.com/office/drawing/2014/main" id="{799448AE-4B4A-4D4D-A214-5B1A91C8687D}"/>
              </a:ext>
            </a:extLst>
          </p:cNvPr>
          <p:cNvSpPr txBox="1"/>
          <p:nvPr/>
        </p:nvSpPr>
        <p:spPr>
          <a:xfrm>
            <a:off x="942362" y="6180878"/>
            <a:ext cx="3025347" cy="276999"/>
          </a:xfrm>
          <a:prstGeom prst="rect">
            <a:avLst/>
          </a:prstGeom>
          <a:solidFill>
            <a:srgbClr val="E31D44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hlinkClick r:id="rId6"/>
              </a:rPr>
              <a:t>www.interregeurope.eu/microfuture</a:t>
            </a:r>
            <a:endParaRPr lang="en-US" sz="1200" b="1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0" name="Immagine 9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56530" y="5412756"/>
            <a:ext cx="560366" cy="553330"/>
          </a:xfrm>
          <a:prstGeom prst="rect">
            <a:avLst/>
          </a:prstGeom>
          <a:ln>
            <a:solidFill>
              <a:srgbClr val="E31D44"/>
            </a:solidFill>
          </a:ln>
        </p:spPr>
      </p:pic>
      <p:pic>
        <p:nvPicPr>
          <p:cNvPr id="12" name="Immagine 11">
            <a:hlinkClick r:id="rId9"/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00867" y="5423603"/>
            <a:ext cx="609304" cy="542483"/>
          </a:xfrm>
          <a:prstGeom prst="rect">
            <a:avLst/>
          </a:prstGeom>
          <a:ln>
            <a:solidFill>
              <a:srgbClr val="E31D44"/>
            </a:solidFill>
          </a:ln>
        </p:spPr>
      </p:pic>
      <p:pic>
        <p:nvPicPr>
          <p:cNvPr id="13" name="Immagine 12">
            <a:hlinkClick r:id="rId11"/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176036" y="5425963"/>
            <a:ext cx="588965" cy="540123"/>
          </a:xfrm>
          <a:prstGeom prst="rect">
            <a:avLst/>
          </a:prstGeom>
          <a:ln>
            <a:solidFill>
              <a:srgbClr val="E31D44"/>
            </a:solidFill>
          </a:ln>
        </p:spPr>
      </p:pic>
      <p:sp>
        <p:nvSpPr>
          <p:cNvPr id="14" name="CasellaDiTesto 13"/>
          <p:cNvSpPr txBox="1"/>
          <p:nvPr/>
        </p:nvSpPr>
        <p:spPr>
          <a:xfrm>
            <a:off x="891377" y="4973469"/>
            <a:ext cx="14574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it-IT" sz="20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Follow </a:t>
            </a:r>
            <a:r>
              <a:rPr lang="it-IT" sz="2000" b="1" dirty="0" err="1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</a:t>
            </a:r>
            <a:r>
              <a:rPr lang="it-IT" sz="20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:</a:t>
            </a:r>
          </a:p>
        </p:txBody>
      </p:sp>
      <p:pic>
        <p:nvPicPr>
          <p:cNvPr id="6" name="Graphic 8">
            <a:extLst>
              <a:ext uri="{FF2B5EF4-FFF2-40B4-BE49-F238E27FC236}">
                <a16:creationId xmlns:a16="http://schemas.microsoft.com/office/drawing/2014/main" id="{6121C61F-C1D4-EEF9-7619-752FC77BCCD8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172602" y="2295648"/>
            <a:ext cx="2290579" cy="928870"/>
          </a:xfrm>
          <a:prstGeom prst="rect">
            <a:avLst/>
          </a:prstGeom>
        </p:spPr>
      </p:pic>
      <p:sp>
        <p:nvSpPr>
          <p:cNvPr id="7" name="TextBox 10">
            <a:extLst>
              <a:ext uri="{FF2B5EF4-FFF2-40B4-BE49-F238E27FC236}">
                <a16:creationId xmlns:a16="http://schemas.microsoft.com/office/drawing/2014/main" id="{FDCD9CB7-14B0-4368-576B-267527D756B6}"/>
              </a:ext>
            </a:extLst>
          </p:cNvPr>
          <p:cNvSpPr txBox="1"/>
          <p:nvPr/>
        </p:nvSpPr>
        <p:spPr>
          <a:xfrm>
            <a:off x="7197128" y="2422573"/>
            <a:ext cx="195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Mar 2023</a:t>
            </a:r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May 2027</a:t>
            </a:r>
            <a:endParaRPr lang="x-non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1" name="Graphic 12">
            <a:extLst>
              <a:ext uri="{FF2B5EF4-FFF2-40B4-BE49-F238E27FC236}">
                <a16:creationId xmlns:a16="http://schemas.microsoft.com/office/drawing/2014/main" id="{A4897A4F-654F-D79A-793A-43161B264B8D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9463181" y="2295648"/>
            <a:ext cx="1133704" cy="928870"/>
          </a:xfrm>
          <a:prstGeom prst="rect">
            <a:avLst/>
          </a:prstGeom>
        </p:spPr>
      </p:pic>
      <p:sp>
        <p:nvSpPr>
          <p:cNvPr id="15" name="Rectangle 13">
            <a:extLst>
              <a:ext uri="{FF2B5EF4-FFF2-40B4-BE49-F238E27FC236}">
                <a16:creationId xmlns:a16="http://schemas.microsoft.com/office/drawing/2014/main" id="{7B28494D-0D0D-D8E1-F230-8B6F8C178400}"/>
              </a:ext>
            </a:extLst>
          </p:cNvPr>
          <p:cNvSpPr/>
          <p:nvPr/>
        </p:nvSpPr>
        <p:spPr>
          <a:xfrm>
            <a:off x="9426006" y="2408398"/>
            <a:ext cx="118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9ADC5C1D-0E1B-D7E7-C292-E490C24ABBE8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 rot="16200000" flipH="1">
            <a:off x="9329831" y="3210572"/>
            <a:ext cx="266700" cy="279400"/>
          </a:xfrm>
          <a:prstGeom prst="rect">
            <a:avLst/>
          </a:prstGeom>
        </p:spPr>
      </p:pic>
      <p:pic>
        <p:nvPicPr>
          <p:cNvPr id="19" name="Graphic 21">
            <a:extLst>
              <a:ext uri="{FF2B5EF4-FFF2-40B4-BE49-F238E27FC236}">
                <a16:creationId xmlns:a16="http://schemas.microsoft.com/office/drawing/2014/main" id="{9D06C655-07A8-1825-A9A0-8399D4560081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1255406" y="4712197"/>
            <a:ext cx="202682" cy="178360"/>
          </a:xfrm>
          <a:prstGeom prst="rect">
            <a:avLst/>
          </a:prstGeom>
        </p:spPr>
      </p:pic>
      <p:pic>
        <p:nvPicPr>
          <p:cNvPr id="20" name="Graphic 23">
            <a:extLst>
              <a:ext uri="{FF2B5EF4-FFF2-40B4-BE49-F238E27FC236}">
                <a16:creationId xmlns:a16="http://schemas.microsoft.com/office/drawing/2014/main" id="{59E68FA7-28AA-FC30-4B2D-43A623A3272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342745" y="4860897"/>
            <a:ext cx="202682" cy="178360"/>
          </a:xfrm>
          <a:prstGeom prst="rect">
            <a:avLst/>
          </a:prstGeom>
        </p:spPr>
      </p:pic>
      <p:pic>
        <p:nvPicPr>
          <p:cNvPr id="21" name="Graphic 24">
            <a:extLst>
              <a:ext uri="{FF2B5EF4-FFF2-40B4-BE49-F238E27FC236}">
                <a16:creationId xmlns:a16="http://schemas.microsoft.com/office/drawing/2014/main" id="{B939E8B2-681F-F8BF-1198-FAD6162B3D7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654073" y="4768736"/>
            <a:ext cx="202682" cy="178360"/>
          </a:xfrm>
          <a:prstGeom prst="rect">
            <a:avLst/>
          </a:prstGeom>
        </p:spPr>
      </p:pic>
      <p:pic>
        <p:nvPicPr>
          <p:cNvPr id="22" name="Graphic 23">
            <a:extLst>
              <a:ext uri="{FF2B5EF4-FFF2-40B4-BE49-F238E27FC236}">
                <a16:creationId xmlns:a16="http://schemas.microsoft.com/office/drawing/2014/main" id="{BB56C127-D91B-4D84-2F58-D8DF5601E543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30181" y="4924353"/>
            <a:ext cx="202682" cy="178360"/>
          </a:xfrm>
          <a:prstGeom prst="rect">
            <a:avLst/>
          </a:prstGeom>
        </p:spPr>
      </p:pic>
      <p:pic>
        <p:nvPicPr>
          <p:cNvPr id="23" name="Graphic 23">
            <a:extLst>
              <a:ext uri="{FF2B5EF4-FFF2-40B4-BE49-F238E27FC236}">
                <a16:creationId xmlns:a16="http://schemas.microsoft.com/office/drawing/2014/main" id="{1B2DA6BC-B27A-7D07-492C-3BCBE22A4A5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10483195" y="3552555"/>
            <a:ext cx="202682" cy="178360"/>
          </a:xfrm>
          <a:prstGeom prst="rect">
            <a:avLst/>
          </a:prstGeom>
        </p:spPr>
      </p:pic>
      <p:pic>
        <p:nvPicPr>
          <p:cNvPr id="24" name="Graphic 23">
            <a:extLst>
              <a:ext uri="{FF2B5EF4-FFF2-40B4-BE49-F238E27FC236}">
                <a16:creationId xmlns:a16="http://schemas.microsoft.com/office/drawing/2014/main" id="{5255EFC4-68D9-E2BC-70A1-56E0ADD2F50A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9813389" y="4521628"/>
            <a:ext cx="202682" cy="178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3264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3357" y="768141"/>
            <a:ext cx="7747147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PROJECT’S OVERALL OBJECTIVE</a:t>
            </a:r>
            <a:endParaRPr lang="en-US" sz="3600" b="1" dirty="0">
              <a:solidFill>
                <a:srgbClr val="E31D44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910059" y="2022959"/>
            <a:ext cx="617719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To use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interregional learning to improve public policy frameworks supporting microfinance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ensuring that we future-proof microfinance provision by learning from COVID and adapting to new policy and market requirements. </a:t>
            </a: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Freeform 26">
            <a:extLst>
              <a:ext uri="{FF2B5EF4-FFF2-40B4-BE49-F238E27FC236}">
                <a16:creationId xmlns:a16="http://schemas.microsoft.com/office/drawing/2014/main" id="{45000200-37B2-714F-A803-8E0E7A7E9EED}"/>
              </a:ext>
            </a:extLst>
          </p:cNvPr>
          <p:cNvSpPr>
            <a:spLocks noChangeAspect="1"/>
          </p:cNvSpPr>
          <p:nvPr/>
        </p:nvSpPr>
        <p:spPr>
          <a:xfrm>
            <a:off x="7740713" y="622677"/>
            <a:ext cx="4255129" cy="3356069"/>
          </a:xfrm>
          <a:custGeom>
            <a:avLst/>
            <a:gdLst>
              <a:gd name="connsiteX0" fmla="*/ 256493 w 942905"/>
              <a:gd name="connsiteY0" fmla="*/ 826898 h 826898"/>
              <a:gd name="connsiteX1" fmla="*/ 220656 w 942905"/>
              <a:gd name="connsiteY1" fmla="*/ 806273 h 826898"/>
              <a:gd name="connsiteX2" fmla="*/ 5448 w 942905"/>
              <a:gd name="connsiteY2" fmla="*/ 434075 h 826898"/>
              <a:gd name="connsiteX3" fmla="*/ 5448 w 942905"/>
              <a:gd name="connsiteY3" fmla="*/ 392824 h 826898"/>
              <a:gd name="connsiteX4" fmla="*/ 220656 w 942905"/>
              <a:gd name="connsiteY4" fmla="*/ 20625 h 826898"/>
              <a:gd name="connsiteX5" fmla="*/ 256493 w 942905"/>
              <a:gd name="connsiteY5" fmla="*/ 0 h 826898"/>
              <a:gd name="connsiteX6" fmla="*/ 686816 w 942905"/>
              <a:gd name="connsiteY6" fmla="*/ 0 h 826898"/>
              <a:gd name="connsiteX7" fmla="*/ 722558 w 942905"/>
              <a:gd name="connsiteY7" fmla="*/ 20625 h 826898"/>
              <a:gd name="connsiteX8" fmla="*/ 937389 w 942905"/>
              <a:gd name="connsiteY8" fmla="*/ 392824 h 826898"/>
              <a:gd name="connsiteX9" fmla="*/ 937389 w 942905"/>
              <a:gd name="connsiteY9" fmla="*/ 434075 h 826898"/>
              <a:gd name="connsiteX10" fmla="*/ 722558 w 942905"/>
              <a:gd name="connsiteY10" fmla="*/ 806273 h 826898"/>
              <a:gd name="connsiteX11" fmla="*/ 686816 w 942905"/>
              <a:gd name="connsiteY11" fmla="*/ 826898 h 8268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942905" h="826898">
                <a:moveTo>
                  <a:pt x="256493" y="826898"/>
                </a:moveTo>
                <a:cubicBezTo>
                  <a:pt x="241723" y="826882"/>
                  <a:pt x="228075" y="819028"/>
                  <a:pt x="220656" y="806273"/>
                </a:cubicBezTo>
                <a:lnTo>
                  <a:pt x="5448" y="434075"/>
                </a:lnTo>
                <a:cubicBezTo>
                  <a:pt x="-1816" y="421281"/>
                  <a:pt x="-1816" y="405617"/>
                  <a:pt x="5448" y="392824"/>
                </a:cubicBezTo>
                <a:lnTo>
                  <a:pt x="220656" y="20625"/>
                </a:lnTo>
                <a:cubicBezTo>
                  <a:pt x="228075" y="7871"/>
                  <a:pt x="241723" y="16"/>
                  <a:pt x="256493" y="0"/>
                </a:cubicBezTo>
                <a:lnTo>
                  <a:pt x="686816" y="0"/>
                </a:lnTo>
                <a:cubicBezTo>
                  <a:pt x="701557" y="30"/>
                  <a:pt x="715171" y="7886"/>
                  <a:pt x="722558" y="20625"/>
                </a:cubicBezTo>
                <a:lnTo>
                  <a:pt x="937389" y="392824"/>
                </a:lnTo>
                <a:cubicBezTo>
                  <a:pt x="944745" y="405592"/>
                  <a:pt x="944745" y="421307"/>
                  <a:pt x="937389" y="434075"/>
                </a:cubicBezTo>
                <a:lnTo>
                  <a:pt x="722558" y="806273"/>
                </a:lnTo>
                <a:cubicBezTo>
                  <a:pt x="715171" y="819013"/>
                  <a:pt x="701557" y="826868"/>
                  <a:pt x="686816" y="826898"/>
                </a:cubicBez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28575" cap="flat">
            <a:solidFill>
              <a:schemeClr val="bg1"/>
            </a:solidFill>
            <a:prstDash val="solid"/>
            <a:miter/>
          </a:ln>
        </p:spPr>
        <p:txBody>
          <a:bodyPr rtlCol="0" anchor="ctr"/>
          <a:lstStyle/>
          <a:p>
            <a:endParaRPr lang="x-none" dirty="0"/>
          </a:p>
        </p:txBody>
      </p:sp>
      <p:pic>
        <p:nvPicPr>
          <p:cNvPr id="21" name="Graphic 29">
            <a:extLst>
              <a:ext uri="{FF2B5EF4-FFF2-40B4-BE49-F238E27FC236}">
                <a16:creationId xmlns:a16="http://schemas.microsoft.com/office/drawing/2014/main" id="{717256CF-7BAE-344A-B5FD-E6DA938CFB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399632" y="3485533"/>
            <a:ext cx="1252899" cy="113750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5B3456E-EEC3-A12B-5321-8C64DD115DF0}"/>
              </a:ext>
            </a:extLst>
          </p:cNvPr>
          <p:cNvSpPr txBox="1"/>
          <p:nvPr/>
        </p:nvSpPr>
        <p:spPr>
          <a:xfrm>
            <a:off x="3958813" y="3601534"/>
            <a:ext cx="609750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b="1" u="sng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HOW</a:t>
            </a:r>
            <a:r>
              <a:rPr lang="sl-SI" sz="2200" b="1" u="sng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2200" b="1" u="sng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82D5B4E-E02A-EF8C-33D4-52034732E56E}"/>
              </a:ext>
            </a:extLst>
          </p:cNvPr>
          <p:cNvSpPr txBox="1"/>
          <p:nvPr/>
        </p:nvSpPr>
        <p:spPr>
          <a:xfrm>
            <a:off x="853357" y="4470236"/>
            <a:ext cx="395337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increasing capacity of public authorities 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and socially orientated microfinance providers and changing microfinance loan and ancillary support schemes in line with new market needs.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9F7E85E-41EB-A122-3386-D2480F34D8D7}"/>
              </a:ext>
            </a:extLst>
          </p:cNvPr>
          <p:cNvSpPr txBox="1"/>
          <p:nvPr/>
        </p:nvSpPr>
        <p:spPr>
          <a:xfrm>
            <a:off x="5224996" y="4381699"/>
            <a:ext cx="4362624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By </a:t>
            </a:r>
            <a:r>
              <a:rPr lang="en-US" b="1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creating policy frameworks that encourage socio-economic recovery</a:t>
            </a:r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, making room for the social economy and ensuring that the microfinance multiplier-effect can amplify positive social, environmental and economic impact.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88831D85-B958-32B8-549A-E461A5D16949}"/>
              </a:ext>
            </a:extLst>
          </p:cNvPr>
          <p:cNvCxnSpPr>
            <a:cxnSpLocks/>
          </p:cNvCxnSpPr>
          <p:nvPr/>
        </p:nvCxnSpPr>
        <p:spPr>
          <a:xfrm flipH="1">
            <a:off x="3569448" y="3978746"/>
            <a:ext cx="429207" cy="491490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47AF60EC-4EBC-C2E3-EAA4-8748040164C1}"/>
              </a:ext>
            </a:extLst>
          </p:cNvPr>
          <p:cNvCxnSpPr>
            <a:cxnSpLocks/>
          </p:cNvCxnSpPr>
          <p:nvPr/>
        </p:nvCxnSpPr>
        <p:spPr>
          <a:xfrm>
            <a:off x="5052075" y="3978746"/>
            <a:ext cx="497697" cy="402953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25459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2763011" y="1874728"/>
            <a:ext cx="83664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Open Sans" panose="020B0606030504020204"/>
              </a:rPr>
              <a:t>Microfinance</a:t>
            </a:r>
            <a:r>
              <a:rPr lang="en-US" sz="2400" dirty="0">
                <a:latin typeface="Open Sans" panose="020B0606030504020204"/>
              </a:rPr>
              <a:t> describes financial services targeting people with difficulties accessing credit for new businesses. </a:t>
            </a:r>
          </a:p>
          <a:p>
            <a:r>
              <a:rPr lang="en-US" sz="2400" dirty="0">
                <a:latin typeface="Open Sans" panose="020B0606030504020204"/>
              </a:rPr>
              <a:t>It can promote </a:t>
            </a:r>
            <a:r>
              <a:rPr lang="en-US" sz="2400" b="1" dirty="0">
                <a:latin typeface="Open Sans" panose="020B0606030504020204"/>
              </a:rPr>
              <a:t>social inclusion, entrepreneurship, employment and sustainable development</a:t>
            </a:r>
            <a:r>
              <a:rPr lang="en-US" sz="2400" dirty="0">
                <a:latin typeface="Open Sans" panose="020B0606030504020204"/>
              </a:rPr>
              <a:t>, but only if public policy is able to address some of the common development challenges.</a:t>
            </a:r>
            <a:endParaRPr lang="it-IT" sz="2400" dirty="0">
              <a:latin typeface="Open Sans" panose="020B0606030504020204"/>
            </a:endParaRPr>
          </a:p>
        </p:txBody>
      </p:sp>
      <p:sp>
        <p:nvSpPr>
          <p:cNvPr id="5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 txBox="1">
            <a:spLocks/>
          </p:cNvSpPr>
          <p:nvPr/>
        </p:nvSpPr>
        <p:spPr>
          <a:xfrm>
            <a:off x="864097" y="758365"/>
            <a:ext cx="8149273" cy="8388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 baseline="0">
                <a:solidFill>
                  <a:schemeClr val="tx1"/>
                </a:solidFill>
                <a:latin typeface="Open Sans" panose="020B0606030504020204" pitchFamily="34" charset="0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MICROFINANCE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2">
            <a:extLst>
              <a:ext uri="{FF2B5EF4-FFF2-40B4-BE49-F238E27FC236}">
                <a16:creationId xmlns:a16="http://schemas.microsoft.com/office/drawing/2014/main" id="{8EF76ED1-AB57-07C5-E315-713D29F4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62551" y="1975112"/>
            <a:ext cx="1221561" cy="538924"/>
          </a:xfrm>
          <a:prstGeom prst="rect">
            <a:avLst/>
          </a:prstGeom>
        </p:spPr>
      </p:pic>
      <p:pic>
        <p:nvPicPr>
          <p:cNvPr id="3" name="Graphic 15">
            <a:extLst>
              <a:ext uri="{FF2B5EF4-FFF2-40B4-BE49-F238E27FC236}">
                <a16:creationId xmlns:a16="http://schemas.microsoft.com/office/drawing/2014/main" id="{FDCE1C38-47C6-F3CC-91C7-C0868F54578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0098944" y="5164456"/>
            <a:ext cx="1776389" cy="1434776"/>
          </a:xfrm>
          <a:prstGeom prst="rect">
            <a:avLst/>
          </a:prstGeom>
        </p:spPr>
      </p:pic>
      <p:pic>
        <p:nvPicPr>
          <p:cNvPr id="6" name="Slika 2">
            <a:extLst>
              <a:ext uri="{FF2B5EF4-FFF2-40B4-BE49-F238E27FC236}">
                <a16:creationId xmlns:a16="http://schemas.microsoft.com/office/drawing/2014/main" id="{8F048D3F-09F8-9223-26C2-2874C1B4A7D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255" y="4994001"/>
            <a:ext cx="4471714" cy="1605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3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PROJECT PARTNERS 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Picture 1" descr="A map of europe with grey and white colors">
            <a:extLst>
              <a:ext uri="{FF2B5EF4-FFF2-40B4-BE49-F238E27FC236}">
                <a16:creationId xmlns:a16="http://schemas.microsoft.com/office/drawing/2014/main" id="{1D71A1B8-049F-1F4A-B363-BD3DF6B24A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10876" y="1900330"/>
            <a:ext cx="4488075" cy="4378796"/>
          </a:xfrm>
          <a:prstGeom prst="rect">
            <a:avLst/>
          </a:prstGeom>
        </p:spPr>
      </p:pic>
      <p:pic>
        <p:nvPicPr>
          <p:cNvPr id="5" name="Graphic 8">
            <a:extLst>
              <a:ext uri="{FF2B5EF4-FFF2-40B4-BE49-F238E27FC236}">
                <a16:creationId xmlns:a16="http://schemas.microsoft.com/office/drawing/2014/main" id="{5AEA0B49-CE3E-8242-A31B-5C2B8EF6BE9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172602" y="2295648"/>
            <a:ext cx="2290579" cy="928870"/>
          </a:xfrm>
          <a:prstGeom prst="rect">
            <a:avLst/>
          </a:prstGeom>
        </p:spPr>
      </p:pic>
      <p:sp>
        <p:nvSpPr>
          <p:cNvPr id="6" name="TextBox 10">
            <a:extLst>
              <a:ext uri="{FF2B5EF4-FFF2-40B4-BE49-F238E27FC236}">
                <a16:creationId xmlns:a16="http://schemas.microsoft.com/office/drawing/2014/main" id="{3092756D-D8E6-0F48-8409-920F3B1C42BE}"/>
              </a:ext>
            </a:extLst>
          </p:cNvPr>
          <p:cNvSpPr txBox="1"/>
          <p:nvPr/>
        </p:nvSpPr>
        <p:spPr>
          <a:xfrm>
            <a:off x="7197128" y="2422573"/>
            <a:ext cx="19597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01 Mar 2023</a:t>
            </a:r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-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</a:p>
          <a:p>
            <a:pPr algn="r"/>
            <a:r>
              <a:rPr lang="sl-SI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 </a:t>
            </a:r>
            <a:r>
              <a:rPr lang="en-GB" sz="2000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31 May 2027</a:t>
            </a:r>
            <a:endParaRPr lang="x-none" sz="20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7" name="Graphic 12">
            <a:extLst>
              <a:ext uri="{FF2B5EF4-FFF2-40B4-BE49-F238E27FC236}">
                <a16:creationId xmlns:a16="http://schemas.microsoft.com/office/drawing/2014/main" id="{C5A9181C-BDBC-A141-A699-12F03078DFF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463181" y="2295648"/>
            <a:ext cx="1133704" cy="928870"/>
          </a:xfrm>
          <a:prstGeom prst="rect">
            <a:avLst/>
          </a:prstGeom>
        </p:spPr>
      </p:pic>
      <p:sp>
        <p:nvSpPr>
          <p:cNvPr id="8" name="Rectangle 13">
            <a:extLst>
              <a:ext uri="{FF2B5EF4-FFF2-40B4-BE49-F238E27FC236}">
                <a16:creationId xmlns:a16="http://schemas.microsoft.com/office/drawing/2014/main" id="{C357000B-A83F-1F40-A542-4A9D18B7EA3C}"/>
              </a:ext>
            </a:extLst>
          </p:cNvPr>
          <p:cNvSpPr/>
          <p:nvPr/>
        </p:nvSpPr>
        <p:spPr>
          <a:xfrm>
            <a:off x="9426006" y="2408398"/>
            <a:ext cx="11801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6</a:t>
            </a:r>
          </a:p>
          <a:p>
            <a:pPr algn="ctr"/>
            <a:r>
              <a:rPr lang="en-US" b="1" dirty="0">
                <a:solidFill>
                  <a:schemeClr val="bg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Partners</a:t>
            </a:r>
            <a:endParaRPr lang="en-US" sz="700" dirty="0">
              <a:solidFill>
                <a:schemeClr val="bg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9" name="Graphic 15">
            <a:extLst>
              <a:ext uri="{FF2B5EF4-FFF2-40B4-BE49-F238E27FC236}">
                <a16:creationId xmlns:a16="http://schemas.microsoft.com/office/drawing/2014/main" id="{5D946EE6-A8F6-AB41-B596-639B252A09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 rot="16200000" flipH="1">
            <a:off x="9329831" y="3210572"/>
            <a:ext cx="266700" cy="279400"/>
          </a:xfrm>
          <a:prstGeom prst="rect">
            <a:avLst/>
          </a:prstGeom>
        </p:spPr>
      </p:pic>
      <p:pic>
        <p:nvPicPr>
          <p:cNvPr id="10" name="Graphic 21">
            <a:extLst>
              <a:ext uri="{FF2B5EF4-FFF2-40B4-BE49-F238E27FC236}">
                <a16:creationId xmlns:a16="http://schemas.microsoft.com/office/drawing/2014/main" id="{53859C2A-3B6B-B549-BDE2-50EFC979E49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1255406" y="4712197"/>
            <a:ext cx="202682" cy="178360"/>
          </a:xfrm>
          <a:prstGeom prst="rect">
            <a:avLst/>
          </a:prstGeom>
        </p:spPr>
      </p:pic>
      <p:pic>
        <p:nvPicPr>
          <p:cNvPr id="11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342745" y="4860897"/>
            <a:ext cx="202682" cy="178360"/>
          </a:xfrm>
          <a:prstGeom prst="rect">
            <a:avLst/>
          </a:prstGeom>
        </p:spPr>
      </p:pic>
      <p:pic>
        <p:nvPicPr>
          <p:cNvPr id="12" name="Graphic 24">
            <a:extLst>
              <a:ext uri="{FF2B5EF4-FFF2-40B4-BE49-F238E27FC236}">
                <a16:creationId xmlns:a16="http://schemas.microsoft.com/office/drawing/2014/main" id="{24F05A27-4B6D-3A4B-8CAF-FA89B23C1EF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654073" y="4768736"/>
            <a:ext cx="202682" cy="178360"/>
          </a:xfrm>
          <a:prstGeom prst="rect">
            <a:avLst/>
          </a:prstGeom>
        </p:spPr>
      </p:pic>
      <p:pic>
        <p:nvPicPr>
          <p:cNvPr id="13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30181" y="4924353"/>
            <a:ext cx="202682" cy="178360"/>
          </a:xfrm>
          <a:prstGeom prst="rect">
            <a:avLst/>
          </a:prstGeom>
        </p:spPr>
      </p:pic>
      <p:pic>
        <p:nvPicPr>
          <p:cNvPr id="14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483195" y="3552555"/>
            <a:ext cx="202682" cy="178360"/>
          </a:xfrm>
          <a:prstGeom prst="rect">
            <a:avLst/>
          </a:prstGeom>
        </p:spPr>
      </p:pic>
      <p:pic>
        <p:nvPicPr>
          <p:cNvPr id="15" name="Graphic 23">
            <a:extLst>
              <a:ext uri="{FF2B5EF4-FFF2-40B4-BE49-F238E27FC236}">
                <a16:creationId xmlns:a16="http://schemas.microsoft.com/office/drawing/2014/main" id="{D16DC17E-6319-9C44-954D-433FE0EC4E1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9813389" y="4521628"/>
            <a:ext cx="202682" cy="17836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736768" y="1852318"/>
            <a:ext cx="634839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Blip>
                <a:blip r:embed="rId11"/>
              </a:buBlip>
            </a:pP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Regional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Intermediate Body for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European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Programs Human Capital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Bucharest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Ilfov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Region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sl-SI" dirty="0">
                <a:latin typeface="Open Sans" panose="020B0606030504020204"/>
              </a:rPr>
              <a:t>– </a:t>
            </a:r>
            <a:r>
              <a:rPr lang="sl-SI" dirty="0" err="1">
                <a:latin typeface="Open Sans" panose="020B0606030504020204"/>
              </a:rPr>
              <a:t>Lead</a:t>
            </a:r>
            <a:r>
              <a:rPr lang="sl-SI" dirty="0">
                <a:latin typeface="Open Sans" panose="020B0606030504020204"/>
              </a:rPr>
              <a:t> Partner </a:t>
            </a:r>
            <a:r>
              <a:rPr lang="it-IT" dirty="0">
                <a:latin typeface="Open Sans" panose="020B0606030504020204"/>
              </a:rPr>
              <a:t>(Romania)</a:t>
            </a:r>
            <a:endParaRPr lang="sl-SI" dirty="0">
              <a:latin typeface="Open Sans" panose="020B0606030504020204"/>
            </a:endParaRPr>
          </a:p>
          <a:p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Yunus Foundation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it-IT" dirty="0" err="1">
                <a:latin typeface="Open Sans" panose="020B0606030504020204"/>
              </a:rPr>
              <a:t>Advisory</a:t>
            </a:r>
            <a:r>
              <a:rPr lang="it-IT" dirty="0">
                <a:latin typeface="Open Sans" panose="020B0606030504020204"/>
              </a:rPr>
              <a:t> Partner (</a:t>
            </a:r>
            <a:r>
              <a:rPr lang="it-IT" dirty="0" err="1">
                <a:latin typeface="Open Sans" panose="020B0606030504020204"/>
              </a:rPr>
              <a:t>Italy</a:t>
            </a:r>
            <a:r>
              <a:rPr lang="it-IT" dirty="0">
                <a:latin typeface="Open Sans" panose="020B0606030504020204"/>
              </a:rPr>
              <a:t>)</a:t>
            </a:r>
            <a:endParaRPr lang="sl-SI" dirty="0">
              <a:latin typeface="Open Sans" panose="020B0606030504020204"/>
            </a:endParaRPr>
          </a:p>
          <a:p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Bologna Metropolitan City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(</a:t>
            </a:r>
            <a:r>
              <a:rPr lang="it-IT" dirty="0" err="1">
                <a:latin typeface="Open Sans" panose="020B0606030504020204"/>
              </a:rPr>
              <a:t>Italy</a:t>
            </a:r>
            <a:r>
              <a:rPr lang="it-IT" dirty="0">
                <a:latin typeface="Open Sans" panose="020B0606030504020204"/>
              </a:rPr>
              <a:t>)</a:t>
            </a:r>
            <a:endParaRPr lang="sl-SI" dirty="0">
              <a:latin typeface="Open Sans" panose="020B0606030504020204"/>
            </a:endParaRPr>
          </a:p>
          <a:p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en-GB" b="1" dirty="0">
                <a:solidFill>
                  <a:srgbClr val="EB5C62"/>
                </a:solidFill>
                <a:latin typeface="Open Sans" panose="020B0606030504020204"/>
              </a:rPr>
              <a:t>Development Centre of the Heart of Slovenia</a:t>
            </a:r>
            <a:r>
              <a:rPr lang="ro-RO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(Slovenia)</a:t>
            </a:r>
          </a:p>
          <a:p>
            <a:pPr marL="342900" indent="-342900">
              <a:buBlip>
                <a:blip r:embed="rId11"/>
              </a:buBlip>
            </a:pPr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Region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Orebro County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(</a:t>
            </a:r>
            <a:r>
              <a:rPr lang="it-IT" dirty="0" err="1">
                <a:latin typeface="Open Sans" panose="020B0606030504020204"/>
              </a:rPr>
              <a:t>Sweden</a:t>
            </a:r>
            <a:r>
              <a:rPr lang="it-IT" dirty="0">
                <a:latin typeface="Open Sans" panose="020B0606030504020204"/>
              </a:rPr>
              <a:t>)</a:t>
            </a:r>
          </a:p>
          <a:p>
            <a:pPr marL="342900" indent="-342900">
              <a:buBlip>
                <a:blip r:embed="rId11"/>
              </a:buBlip>
            </a:pPr>
            <a:endParaRPr lang="it-IT" dirty="0">
              <a:latin typeface="Open Sans" panose="020B0606030504020204"/>
            </a:endParaRPr>
          </a:p>
          <a:p>
            <a:pPr marL="342900" indent="-342900">
              <a:buBlip>
                <a:blip r:embed="rId11"/>
              </a:buBlip>
            </a:pP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Département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Seine Saint Denis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– </a:t>
            </a:r>
            <a:r>
              <a:rPr lang="sl-SI" dirty="0">
                <a:latin typeface="Open Sans" panose="020B0606030504020204"/>
              </a:rPr>
              <a:t>Project</a:t>
            </a:r>
            <a:r>
              <a:rPr lang="it-IT" dirty="0">
                <a:latin typeface="Open Sans" panose="020B0606030504020204"/>
              </a:rPr>
              <a:t> Partner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sl-SI" dirty="0">
                <a:latin typeface="Open Sans" panose="020B0606030504020204"/>
              </a:rPr>
              <a:t>(France)</a:t>
            </a:r>
            <a:endParaRPr lang="it-IT" dirty="0">
              <a:latin typeface="Open Sans" panose="020B0606030504020204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546982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 PHASE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4198289" y="1597231"/>
            <a:ext cx="7025745" cy="54168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latin typeface="Open Sans" panose="020B0606030504020204"/>
              </a:rPr>
              <a:t>FULL IMMERSION </a:t>
            </a:r>
            <a:r>
              <a:rPr lang="it-IT" b="1" dirty="0" err="1">
                <a:latin typeface="Open Sans" panose="020B0606030504020204"/>
              </a:rPr>
              <a:t>phase</a:t>
            </a:r>
            <a:r>
              <a:rPr lang="it-IT" b="1" dirty="0"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the project </a:t>
            </a:r>
            <a:r>
              <a:rPr lang="it-IT" dirty="0" err="1">
                <a:latin typeface="Open Sans" panose="020B0606030504020204"/>
              </a:rPr>
              <a:t>implements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participative</a:t>
            </a:r>
            <a:r>
              <a:rPr lang="it-IT" dirty="0">
                <a:latin typeface="Open Sans" panose="020B0606030504020204"/>
              </a:rPr>
              <a:t>, </a:t>
            </a:r>
            <a:r>
              <a:rPr lang="it-IT" dirty="0" err="1">
                <a:latin typeface="Open Sans" panose="020B0606030504020204"/>
              </a:rPr>
              <a:t>interregional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seminars</a:t>
            </a:r>
            <a:r>
              <a:rPr lang="it-IT" dirty="0">
                <a:latin typeface="Open Sans" panose="020B0606030504020204"/>
              </a:rPr>
              <a:t> with </a:t>
            </a:r>
            <a:r>
              <a:rPr lang="it-IT" dirty="0" err="1">
                <a:latin typeface="Open Sans" panose="020B0606030504020204"/>
              </a:rPr>
              <a:t>experts</a:t>
            </a:r>
            <a:r>
              <a:rPr lang="it-IT" dirty="0">
                <a:latin typeface="Open Sans" panose="020B0606030504020204"/>
              </a:rPr>
              <a:t> to help </a:t>
            </a:r>
            <a:r>
              <a:rPr lang="it-IT" dirty="0" err="1">
                <a:latin typeface="Open Sans" panose="020B0606030504020204"/>
              </a:rPr>
              <a:t>answering</a:t>
            </a:r>
            <a:r>
              <a:rPr lang="it-IT" dirty="0">
                <a:latin typeface="Open Sans" panose="020B0606030504020204"/>
              </a:rPr>
              <a:t> the </a:t>
            </a:r>
            <a:r>
              <a:rPr lang="it-IT" dirty="0" err="1">
                <a:latin typeface="Open Sans" panose="020B0606030504020204"/>
              </a:rPr>
              <a:t>initial</a:t>
            </a:r>
            <a:r>
              <a:rPr lang="it-IT" dirty="0">
                <a:latin typeface="Open Sans" panose="020B0606030504020204"/>
              </a:rPr>
              <a:t> set of </a:t>
            </a:r>
            <a:r>
              <a:rPr lang="it-IT" dirty="0" err="1">
                <a:latin typeface="Open Sans" panose="020B0606030504020204"/>
              </a:rPr>
              <a:t>questions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posed</a:t>
            </a:r>
            <a:r>
              <a:rPr lang="it-IT" dirty="0">
                <a:latin typeface="Open Sans" panose="020B0606030504020204"/>
              </a:rPr>
              <a:t> by the Consortium </a:t>
            </a:r>
            <a:r>
              <a:rPr lang="it-IT" dirty="0" err="1">
                <a:latin typeface="Open Sans" panose="020B0606030504020204"/>
              </a:rPr>
              <a:t>about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microfinance</a:t>
            </a:r>
            <a:r>
              <a:rPr lang="it-IT" dirty="0">
                <a:latin typeface="Open Sans" panose="020B0606030504020204"/>
              </a:rPr>
              <a:t> and </a:t>
            </a:r>
            <a:r>
              <a:rPr lang="it-IT" dirty="0" err="1">
                <a:latin typeface="Open Sans" panose="020B0606030504020204"/>
              </a:rPr>
              <a:t>its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adaptation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needs</a:t>
            </a:r>
            <a:r>
              <a:rPr lang="it-IT" dirty="0">
                <a:latin typeface="Open Sans" panose="020B0606030504020204"/>
              </a:rPr>
              <a:t>.</a:t>
            </a:r>
          </a:p>
          <a:p>
            <a:endParaRPr lang="it-IT" dirty="0">
              <a:latin typeface="Open Sans" panose="020B0606030504020204"/>
            </a:endParaRPr>
          </a:p>
          <a:p>
            <a:r>
              <a:rPr lang="it-IT" b="1" dirty="0">
                <a:latin typeface="Open Sans" panose="020B0606030504020204"/>
              </a:rPr>
              <a:t>FUTURE PROOFING </a:t>
            </a:r>
            <a:r>
              <a:rPr lang="it-IT" b="1" dirty="0" err="1">
                <a:latin typeface="Open Sans" panose="020B0606030504020204"/>
              </a:rPr>
              <a:t>phase</a:t>
            </a:r>
            <a:r>
              <a:rPr lang="it-IT" b="1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Interregional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exchange</a:t>
            </a:r>
            <a:r>
              <a:rPr lang="it-IT" dirty="0">
                <a:latin typeface="Open Sans" panose="020B0606030504020204"/>
              </a:rPr>
              <a:t> workshops and </a:t>
            </a:r>
            <a:r>
              <a:rPr lang="it-IT" dirty="0" err="1">
                <a:latin typeface="Open Sans" panose="020B0606030504020204"/>
              </a:rPr>
              <a:t>visits</a:t>
            </a:r>
            <a:r>
              <a:rPr lang="it-IT" dirty="0">
                <a:latin typeface="Open Sans" panose="020B0606030504020204"/>
              </a:rPr>
              <a:t> focus on </a:t>
            </a:r>
            <a:r>
              <a:rPr lang="it-IT" dirty="0" err="1">
                <a:latin typeface="Open Sans" panose="020B0606030504020204"/>
              </a:rPr>
              <a:t>territorial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challenges</a:t>
            </a:r>
            <a:r>
              <a:rPr lang="it-IT" dirty="0">
                <a:latin typeface="Open Sans" panose="020B0606030504020204"/>
              </a:rPr>
              <a:t> for policy </a:t>
            </a:r>
            <a:r>
              <a:rPr lang="it-IT" dirty="0" err="1">
                <a:latin typeface="Open Sans" panose="020B0606030504020204"/>
              </a:rPr>
              <a:t>improvements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at</a:t>
            </a:r>
            <a:r>
              <a:rPr lang="it-IT" dirty="0">
                <a:latin typeface="Open Sans" panose="020B0606030504020204"/>
              </a:rPr>
              <a:t> Partner </a:t>
            </a:r>
            <a:r>
              <a:rPr lang="it-IT" dirty="0" err="1">
                <a:latin typeface="Open Sans" panose="020B0606030504020204"/>
              </a:rPr>
              <a:t>level</a:t>
            </a:r>
            <a:r>
              <a:rPr lang="it-IT" dirty="0">
                <a:latin typeface="Open Sans" panose="020B0606030504020204"/>
              </a:rPr>
              <a:t>, and involve the stakeholder </a:t>
            </a:r>
            <a:r>
              <a:rPr lang="it-IT" dirty="0" err="1">
                <a:latin typeface="Open Sans" panose="020B0606030504020204"/>
              </a:rPr>
              <a:t>groups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identified</a:t>
            </a:r>
            <a:r>
              <a:rPr lang="it-IT" dirty="0">
                <a:latin typeface="Open Sans" panose="020B0606030504020204"/>
              </a:rPr>
              <a:t> to </a:t>
            </a:r>
            <a:r>
              <a:rPr lang="it-IT" dirty="0" err="1">
                <a:latin typeface="Open Sans" panose="020B0606030504020204"/>
              </a:rPr>
              <a:t>support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this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process</a:t>
            </a:r>
            <a:r>
              <a:rPr lang="it-IT" dirty="0">
                <a:latin typeface="Open Sans" panose="020B0606030504020204"/>
              </a:rPr>
              <a:t>, </a:t>
            </a:r>
            <a:r>
              <a:rPr lang="it-IT" dirty="0" err="1">
                <a:latin typeface="Open Sans" panose="020B0606030504020204"/>
              </a:rPr>
              <a:t>through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active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participation</a:t>
            </a:r>
            <a:r>
              <a:rPr lang="it-IT" dirty="0">
                <a:latin typeface="Open Sans" panose="020B0606030504020204"/>
              </a:rPr>
              <a:t>.</a:t>
            </a:r>
          </a:p>
          <a:p>
            <a:endParaRPr lang="it-IT" dirty="0">
              <a:latin typeface="Open Sans" panose="020B0606030504020204"/>
            </a:endParaRPr>
          </a:p>
          <a:p>
            <a:r>
              <a:rPr lang="it-IT" b="1" dirty="0">
                <a:latin typeface="Open Sans" panose="020B0606030504020204"/>
              </a:rPr>
              <a:t>TERRITORIAL CHANGE/IMPACT </a:t>
            </a:r>
            <a:r>
              <a:rPr lang="it-IT" b="1" dirty="0" err="1">
                <a:latin typeface="Open Sans" panose="020B0606030504020204"/>
              </a:rPr>
              <a:t>phase</a:t>
            </a:r>
            <a:r>
              <a:rPr lang="it-IT" b="1" dirty="0">
                <a:latin typeface="Open Sans" panose="020B0606030504020204"/>
              </a:rPr>
              <a:t> </a:t>
            </a:r>
            <a:r>
              <a:rPr lang="it-IT" dirty="0">
                <a:latin typeface="Open Sans" panose="020B0606030504020204"/>
              </a:rPr>
              <a:t>the </a:t>
            </a:r>
            <a:r>
              <a:rPr lang="it-IT" dirty="0" err="1">
                <a:latin typeface="Open Sans" panose="020B0606030504020204"/>
              </a:rPr>
              <a:t>Consortium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uses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interregional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exchange</a:t>
            </a:r>
            <a:r>
              <a:rPr lang="it-IT" dirty="0">
                <a:latin typeface="Open Sans" panose="020B0606030504020204"/>
              </a:rPr>
              <a:t> to match </a:t>
            </a:r>
            <a:r>
              <a:rPr lang="it-IT" dirty="0" err="1">
                <a:latin typeface="Open Sans" panose="020B0606030504020204"/>
              </a:rPr>
              <a:t>challenges</a:t>
            </a:r>
            <a:r>
              <a:rPr lang="it-IT" dirty="0">
                <a:latin typeface="Open Sans" panose="020B0606030504020204"/>
              </a:rPr>
              <a:t> to </a:t>
            </a:r>
            <a:r>
              <a:rPr lang="it-IT" dirty="0" err="1">
                <a:latin typeface="Open Sans" panose="020B0606030504020204"/>
              </a:rPr>
              <a:t>good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practices</a:t>
            </a:r>
            <a:r>
              <a:rPr lang="it-IT" dirty="0">
                <a:latin typeface="Open Sans" panose="020B0606030504020204"/>
              </a:rPr>
              <a:t> (GP), </a:t>
            </a:r>
            <a:r>
              <a:rPr lang="it-IT" dirty="0" err="1">
                <a:latin typeface="Open Sans" panose="020B0606030504020204"/>
              </a:rPr>
              <a:t>using</a:t>
            </a:r>
            <a:r>
              <a:rPr lang="it-IT" dirty="0">
                <a:latin typeface="Open Sans" panose="020B0606030504020204"/>
              </a:rPr>
              <a:t> </a:t>
            </a:r>
            <a:r>
              <a:rPr lang="it-IT" dirty="0" err="1">
                <a:latin typeface="Open Sans" panose="020B0606030504020204"/>
              </a:rPr>
              <a:t>practical</a:t>
            </a:r>
            <a:r>
              <a:rPr lang="it-IT" dirty="0">
                <a:latin typeface="Open Sans" panose="020B0606030504020204"/>
              </a:rPr>
              <a:t> workshops, </a:t>
            </a:r>
            <a:r>
              <a:rPr lang="it-IT" dirty="0" err="1">
                <a:latin typeface="Open Sans" panose="020B0606030504020204"/>
              </a:rPr>
              <a:t>visits</a:t>
            </a:r>
            <a:r>
              <a:rPr lang="it-IT" dirty="0">
                <a:latin typeface="Open Sans" panose="020B0606030504020204"/>
              </a:rPr>
              <a:t> with GP </a:t>
            </a:r>
            <a:r>
              <a:rPr lang="it-IT" dirty="0" err="1">
                <a:latin typeface="Open Sans" panose="020B0606030504020204"/>
              </a:rPr>
              <a:t>owners</a:t>
            </a:r>
            <a:r>
              <a:rPr lang="it-IT" dirty="0">
                <a:latin typeface="Open Sans" panose="020B0606030504020204"/>
              </a:rPr>
              <a:t> / </a:t>
            </a:r>
            <a:r>
              <a:rPr lang="it-IT" dirty="0" err="1">
                <a:latin typeface="Open Sans" panose="020B0606030504020204"/>
              </a:rPr>
              <a:t>beneficiaries</a:t>
            </a:r>
            <a:r>
              <a:rPr lang="it-IT" dirty="0">
                <a:latin typeface="Open Sans" panose="020B0606030504020204"/>
              </a:rPr>
              <a:t> and </a:t>
            </a:r>
            <a:r>
              <a:rPr lang="it-IT" dirty="0" err="1">
                <a:latin typeface="Open Sans" panose="020B0606030504020204"/>
              </a:rPr>
              <a:t>bilateral</a:t>
            </a:r>
            <a:r>
              <a:rPr lang="it-IT" dirty="0">
                <a:latin typeface="Open Sans" panose="020B0606030504020204"/>
              </a:rPr>
              <a:t> sessions.</a:t>
            </a:r>
          </a:p>
          <a:p>
            <a:endParaRPr lang="it-IT" b="1" dirty="0">
              <a:solidFill>
                <a:srgbClr val="EB5C62"/>
              </a:solidFill>
              <a:latin typeface="Open Sans" panose="020B0606030504020204"/>
            </a:endParaRPr>
          </a:p>
          <a:p>
            <a:endParaRPr lang="it-IT" dirty="0"/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ttangolo 1"/>
          <p:cNvSpPr/>
          <p:nvPr/>
        </p:nvSpPr>
        <p:spPr>
          <a:xfrm>
            <a:off x="652929" y="17885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1-</a:t>
            </a:r>
            <a:r>
              <a:rPr lang="sl-SI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6</a:t>
            </a:r>
          </a:p>
          <a:p>
            <a:endParaRPr lang="sl-SI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it-IT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it-IT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2-6</a:t>
            </a:r>
          </a:p>
          <a:p>
            <a:pPr lvl="1"/>
            <a:endParaRPr lang="sl-SI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3-6</a:t>
            </a:r>
            <a:endParaRPr lang="en-US" sz="1600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8EF76ED1-AB57-07C5-E315-713D29F4C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1934705"/>
            <a:ext cx="1271284" cy="285750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308C0A88-8E17-5527-CA55-8AC6C991B75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3561052"/>
            <a:ext cx="1271284" cy="285750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2D6D1826-D0CC-4C9B-749A-C9D183157CC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5187399"/>
            <a:ext cx="1271284" cy="285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E87CB41-5100-3F56-5A35-76AE05B31929}"/>
              </a:ext>
            </a:extLst>
          </p:cNvPr>
          <p:cNvSpPr txBox="1"/>
          <p:nvPr/>
        </p:nvSpPr>
        <p:spPr>
          <a:xfrm>
            <a:off x="4198289" y="5950249"/>
            <a:ext cx="7281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Partners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aim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achieving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policy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changes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in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their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territory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.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20657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D771BB-C71B-8CA9-1084-48DC416EF3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7D1B2F6C-BE9C-8D4C-559A-BEE516011A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CORE PHASE</a:t>
            </a:r>
            <a:r>
              <a:rPr lang="sl-SI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 ..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680CAB-E8B0-2B39-7AF2-EBFBB3CC8FBC}"/>
              </a:ext>
            </a:extLst>
          </p:cNvPr>
          <p:cNvSpPr/>
          <p:nvPr/>
        </p:nvSpPr>
        <p:spPr>
          <a:xfrm>
            <a:off x="4198289" y="1597231"/>
            <a:ext cx="7025745" cy="42893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sl-SI" b="1" dirty="0"/>
              <a:t>FUTURE-PROOFING </a:t>
            </a:r>
            <a:r>
              <a:rPr lang="sl-SI" b="1" dirty="0" err="1"/>
              <a:t>phase</a:t>
            </a:r>
            <a:r>
              <a:rPr lang="sl-SI" kern="100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enabled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partner to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status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their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policy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checklist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focusing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completed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actions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current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needs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Consortium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used a GAP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analysis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overview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introduce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beneficiary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development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led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Advisory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Partner,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Yunus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Foundation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Italy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Partners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collaboratively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analyzed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survey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to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drive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enhancements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phase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included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targeted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sessions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Ancillary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services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/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Specific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Social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impact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monitoring,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linking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these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topics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relevant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GP </a:t>
            </a:r>
            <a:r>
              <a:rPr lang="sl-SI" kern="100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experiences</a:t>
            </a:r>
            <a:r>
              <a:rPr lang="sl-SI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it-IT" dirty="0">
              <a:latin typeface="Open Sans" panose="020B0606030504020204"/>
            </a:endParaRPr>
          </a:p>
          <a:p>
            <a:endParaRPr lang="sl-SI" b="1" dirty="0">
              <a:latin typeface="Open Sans" panose="020B0606030504020204"/>
            </a:endParaRPr>
          </a:p>
          <a:p>
            <a:endParaRPr lang="it-IT" b="1" dirty="0">
              <a:solidFill>
                <a:srgbClr val="EB5C62"/>
              </a:solidFill>
              <a:latin typeface="Open Sans" panose="020B0606030504020204"/>
            </a:endParaRPr>
          </a:p>
          <a:p>
            <a:endParaRPr lang="it-IT" dirty="0"/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" name="Rettangolo 1">
            <a:extLst>
              <a:ext uri="{FF2B5EF4-FFF2-40B4-BE49-F238E27FC236}">
                <a16:creationId xmlns:a16="http://schemas.microsoft.com/office/drawing/2014/main" id="{6608215F-C9E5-8683-E361-00D1A13B99EF}"/>
              </a:ext>
            </a:extLst>
          </p:cNvPr>
          <p:cNvSpPr/>
          <p:nvPr/>
        </p:nvSpPr>
        <p:spPr>
          <a:xfrm>
            <a:off x="652929" y="1788581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sl-SI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4</a:t>
            </a:r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-</a:t>
            </a:r>
            <a:r>
              <a:rPr lang="sl-SI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6</a:t>
            </a:r>
          </a:p>
          <a:p>
            <a:endParaRPr lang="sl-SI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it-IT" b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endParaRPr lang="it-IT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  <a:endParaRPr lang="it-IT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</a:endParaRPr>
          </a:p>
          <a:p>
            <a:r>
              <a:rPr lang="sl-SI" sz="1400" b="1" i="1" dirty="0" err="1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upcoming</a:t>
            </a:r>
            <a:endParaRPr lang="en-US" sz="1200" i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lvl="1"/>
            <a:endParaRPr lang="sl-SI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b="1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pPr lvl="1"/>
            <a:endParaRPr lang="it-IT" dirty="0">
              <a:solidFill>
                <a:schemeClr val="bg2">
                  <a:lumMod val="75000"/>
                </a:schemeClr>
              </a:solidFill>
              <a:latin typeface="Open Sans" panose="020B0606030504020204"/>
            </a:endParaRPr>
          </a:p>
          <a:p>
            <a:r>
              <a:rPr lang="it-IT" b="1" dirty="0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SEMESTERS </a:t>
            </a:r>
          </a:p>
          <a:p>
            <a:r>
              <a:rPr lang="sl-SI" sz="1400" b="1" i="1" dirty="0" err="1">
                <a:solidFill>
                  <a:srgbClr val="E31D4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/>
              </a:rPr>
              <a:t>upcoming</a:t>
            </a:r>
            <a:endParaRPr lang="en-US" sz="1200" i="1" dirty="0">
              <a:solidFill>
                <a:srgbClr val="E31D4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2">
            <a:extLst>
              <a:ext uri="{FF2B5EF4-FFF2-40B4-BE49-F238E27FC236}">
                <a16:creationId xmlns:a16="http://schemas.microsoft.com/office/drawing/2014/main" id="{6BBDA2A9-1E66-5538-B04D-78576125C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1934705"/>
            <a:ext cx="1271284" cy="285750"/>
          </a:xfrm>
          <a:prstGeom prst="rect">
            <a:avLst/>
          </a:prstGeom>
        </p:spPr>
      </p:pic>
      <p:pic>
        <p:nvPicPr>
          <p:cNvPr id="4" name="Graphic 2">
            <a:extLst>
              <a:ext uri="{FF2B5EF4-FFF2-40B4-BE49-F238E27FC236}">
                <a16:creationId xmlns:a16="http://schemas.microsoft.com/office/drawing/2014/main" id="{CA1F3CBF-084D-FE36-7B67-3F3137AC17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3561052"/>
            <a:ext cx="1271284" cy="285750"/>
          </a:xfrm>
          <a:prstGeom prst="rect">
            <a:avLst/>
          </a:prstGeom>
        </p:spPr>
      </p:pic>
      <p:pic>
        <p:nvPicPr>
          <p:cNvPr id="6" name="Graphic 2">
            <a:extLst>
              <a:ext uri="{FF2B5EF4-FFF2-40B4-BE49-F238E27FC236}">
                <a16:creationId xmlns:a16="http://schemas.microsoft.com/office/drawing/2014/main" id="{88AAC234-A26E-18FF-3FF4-7B0D76E34B2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558332" y="5187399"/>
            <a:ext cx="1271284" cy="2857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D26D27F-C75B-FAA0-8305-68523CF79B5E}"/>
              </a:ext>
            </a:extLst>
          </p:cNvPr>
          <p:cNvSpPr txBox="1"/>
          <p:nvPr/>
        </p:nvSpPr>
        <p:spPr>
          <a:xfrm>
            <a:off x="4198289" y="5950249"/>
            <a:ext cx="72815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Partners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aim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at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achieving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policy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changes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in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their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  <a:r>
              <a:rPr lang="it-IT" b="1" dirty="0" err="1">
                <a:solidFill>
                  <a:srgbClr val="EB5C62"/>
                </a:solidFill>
                <a:latin typeface="Open Sans" panose="020B0606030504020204"/>
              </a:rPr>
              <a:t>territory</a:t>
            </a:r>
            <a:r>
              <a:rPr lang="sl-SI" b="1" dirty="0">
                <a:solidFill>
                  <a:srgbClr val="EB5C62"/>
                </a:solidFill>
                <a:latin typeface="Open Sans" panose="020B0606030504020204"/>
              </a:rPr>
              <a:t>.</a:t>
            </a:r>
            <a:r>
              <a:rPr lang="it-IT" b="1" dirty="0">
                <a:solidFill>
                  <a:srgbClr val="EB5C62"/>
                </a:solidFill>
                <a:latin typeface="Open Sans" panose="020B0606030504020204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06008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POLICY INSTRUMENTS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864096" y="1881510"/>
            <a:ext cx="9909527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it-IT" sz="24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Education and Employment </a:t>
            </a:r>
            <a:r>
              <a:rPr lang="en-US" sz="2200" dirty="0" err="1">
                <a:latin typeface="Open Sans" panose="020B0606030504020204"/>
              </a:rPr>
              <a:t>Programme</a:t>
            </a:r>
            <a:r>
              <a:rPr lang="ro-RO" sz="2200" dirty="0">
                <a:latin typeface="Open Sans" panose="020B0606030504020204"/>
              </a:rPr>
              <a:t> </a:t>
            </a:r>
            <a:r>
              <a:rPr lang="en-US" sz="2200" dirty="0">
                <a:latin typeface="Open Sans" panose="020B0606030504020204"/>
              </a:rPr>
              <a:t>2021-2027 (PEO 2021-2027)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en-US" sz="2200" b="1" dirty="0">
                <a:latin typeface="Open Sans" panose="020B0606030504020204"/>
              </a:rPr>
              <a:t>Romania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it-IT" sz="2200" dirty="0">
                <a:latin typeface="Open Sans" panose="020B0606030504020204"/>
              </a:rPr>
              <a:t>Metropolitan Strategic Plan 2.0 –PSM2.0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it-IT" sz="2200" b="1" dirty="0" err="1">
                <a:latin typeface="Open Sans" panose="020B0606030504020204"/>
              </a:rPr>
              <a:t>Italy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it-IT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Local Development strategy of LAG the Heart of Slovenia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en-US" sz="2200" b="1" dirty="0">
                <a:latin typeface="Open Sans" panose="020B0606030504020204"/>
              </a:rPr>
              <a:t>Slovenia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Regional Development Strategy for </a:t>
            </a:r>
            <a:r>
              <a:rPr lang="en-US" sz="2200" dirty="0" err="1">
                <a:latin typeface="Open Sans" panose="020B0606030504020204"/>
              </a:rPr>
              <a:t>Örebro</a:t>
            </a:r>
            <a:r>
              <a:rPr lang="ro-RO" sz="2200" dirty="0">
                <a:latin typeface="Open Sans" panose="020B0606030504020204"/>
              </a:rPr>
              <a:t> </a:t>
            </a:r>
            <a:r>
              <a:rPr lang="en-US" sz="2200" dirty="0">
                <a:latin typeface="Open Sans" panose="020B0606030504020204"/>
              </a:rPr>
              <a:t>County 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en-US" sz="2200" b="1" dirty="0">
                <a:latin typeface="Open Sans" panose="020B0606030504020204"/>
              </a:rPr>
              <a:t>Sweden</a:t>
            </a:r>
            <a:r>
              <a:rPr lang="sl-SI" sz="2200" b="1" dirty="0">
                <a:latin typeface="Open Sans" panose="020B0606030504020204"/>
              </a:rPr>
              <a:t>.</a:t>
            </a:r>
          </a:p>
          <a:p>
            <a:endParaRPr lang="en-US" sz="2200" dirty="0">
              <a:latin typeface="Open Sans" panose="020B0606030504020204"/>
            </a:endParaRPr>
          </a:p>
          <a:p>
            <a:pPr marL="342900" indent="-342900">
              <a:buBlip>
                <a:blip r:embed="rId2"/>
              </a:buBlip>
            </a:pPr>
            <a:r>
              <a:rPr lang="en-US" sz="2200" dirty="0">
                <a:latin typeface="Open Sans" panose="020B0606030504020204"/>
              </a:rPr>
              <a:t>Seine-Saint-Denis Inclusion Policy for </a:t>
            </a:r>
            <a:r>
              <a:rPr lang="it-IT" sz="2200" dirty="0">
                <a:latin typeface="Open Sans" panose="020B0606030504020204"/>
              </a:rPr>
              <a:t>the </a:t>
            </a:r>
            <a:r>
              <a:rPr lang="it-IT" sz="2200" dirty="0" err="1">
                <a:latin typeface="Open Sans" panose="020B0606030504020204"/>
              </a:rPr>
              <a:t>Most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Vulnerable</a:t>
            </a:r>
            <a:r>
              <a:rPr lang="it-IT" sz="2200" dirty="0">
                <a:latin typeface="Open Sans" panose="020B0606030504020204"/>
              </a:rPr>
              <a:t> People: "</a:t>
            </a:r>
            <a:r>
              <a:rPr lang="it-IT" sz="2200" dirty="0" err="1">
                <a:latin typeface="Open Sans" panose="020B0606030504020204"/>
              </a:rPr>
              <a:t>Microfinance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Programmes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Strengthening</a:t>
            </a:r>
            <a:r>
              <a:rPr lang="it-IT" sz="2200" dirty="0">
                <a:latin typeface="Open Sans" panose="020B0606030504020204"/>
              </a:rPr>
              <a:t> </a:t>
            </a:r>
            <a:r>
              <a:rPr lang="it-IT" sz="2200" dirty="0" err="1">
                <a:latin typeface="Open Sans" panose="020B0606030504020204"/>
              </a:rPr>
              <a:t>Entrepreneurship</a:t>
            </a:r>
            <a:r>
              <a:rPr lang="it-IT" sz="2200" dirty="0">
                <a:latin typeface="Open Sans" panose="020B0606030504020204"/>
              </a:rPr>
              <a:t>“</a:t>
            </a:r>
            <a:r>
              <a:rPr lang="sl-SI" sz="2200" dirty="0">
                <a:latin typeface="Open Sans" panose="020B0606030504020204"/>
              </a:rPr>
              <a:t>– </a:t>
            </a:r>
            <a:r>
              <a:rPr lang="it-IT" sz="2200" b="1" dirty="0">
                <a:latin typeface="Open Sans" panose="020B0606030504020204"/>
              </a:rPr>
              <a:t>France</a:t>
            </a:r>
            <a:r>
              <a:rPr lang="sl-SI" sz="2200" b="1" dirty="0">
                <a:latin typeface="Open Sans" panose="020B0606030504020204"/>
              </a:rPr>
              <a:t>.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342900" indent="-342900">
              <a:buFont typeface="Wingdings" panose="05000000000000000000" pitchFamily="2" charset="2"/>
              <a:buChar char="ü"/>
            </a:pPr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02D6F5-7211-9EB5-C54D-0D0A1E095302}"/>
              </a:ext>
            </a:extLst>
          </p:cNvPr>
          <p:cNvSpPr txBox="1"/>
          <p:nvPr/>
        </p:nvSpPr>
        <p:spPr>
          <a:xfrm>
            <a:off x="864097" y="1475837"/>
            <a:ext cx="10298826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latin typeface="Open Sans" panose="020B0606030504020204"/>
              </a:rPr>
              <a:t>5 Policy </a:t>
            </a:r>
            <a:r>
              <a:rPr lang="it-IT" sz="2800" b="1" dirty="0" err="1">
                <a:latin typeface="Open Sans" panose="020B0606030504020204"/>
              </a:rPr>
              <a:t>instruments</a:t>
            </a:r>
            <a:r>
              <a:rPr lang="it-IT" sz="2800" b="1" dirty="0">
                <a:latin typeface="Open Sans" panose="020B0606030504020204"/>
              </a:rPr>
              <a:t> </a:t>
            </a:r>
            <a:r>
              <a:rPr lang="it-IT" sz="2800" dirty="0" err="1">
                <a:latin typeface="Open Sans" panose="020B0606030504020204"/>
              </a:rPr>
              <a:t>addressed</a:t>
            </a:r>
            <a:r>
              <a:rPr lang="it-IT" sz="2800" dirty="0">
                <a:latin typeface="Open Sans" panose="020B0606030504020204"/>
              </a:rPr>
              <a:t> </a:t>
            </a:r>
            <a:r>
              <a:rPr lang="it-IT" sz="2800" dirty="0" err="1">
                <a:latin typeface="Open Sans" panose="020B0606030504020204"/>
              </a:rPr>
              <a:t>through</a:t>
            </a:r>
            <a:r>
              <a:rPr lang="it-IT" sz="2800" dirty="0">
                <a:latin typeface="Open Sans" panose="020B0606030504020204"/>
              </a:rPr>
              <a:t> MICROFUTURE</a:t>
            </a:r>
            <a:r>
              <a:rPr lang="sl-SI" sz="2800" dirty="0">
                <a:latin typeface="Open Sans" panose="020B0606030504020204"/>
              </a:rPr>
              <a:t>:</a:t>
            </a:r>
            <a:endParaRPr lang="it-IT" sz="2800" dirty="0">
              <a:latin typeface="Open Sans" panose="020B0606030504020204"/>
            </a:endParaRPr>
          </a:p>
          <a:p>
            <a:endParaRPr lang="it-IT" sz="2400" dirty="0">
              <a:latin typeface="Open Sans" panose="020B0606030504020204"/>
            </a:endParaRPr>
          </a:p>
        </p:txBody>
      </p:sp>
    </p:spTree>
    <p:extLst>
      <p:ext uri="{BB962C8B-B14F-4D97-AF65-F5344CB8AC3E}">
        <p14:creationId xmlns:p14="http://schemas.microsoft.com/office/powerpoint/2010/main" val="604215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GOOD PRACTICES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0C08F98-7A63-F828-55EA-B2EE903C06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7768" y="1662111"/>
            <a:ext cx="1379680" cy="172301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8FB9411-43B6-0691-3C9F-438AF7FC83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78429" y="1681516"/>
            <a:ext cx="1403922" cy="171813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FBA222A-36F1-8EDD-83FF-36389D6E4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9380" y="1583538"/>
            <a:ext cx="1379680" cy="176668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090D15C-CEB5-2FC3-0E16-306A02C991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35926" y="1594560"/>
            <a:ext cx="1379680" cy="17446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F0A99391-5862-E4CE-51B9-27B42B33418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07827" y="3939763"/>
            <a:ext cx="1249622" cy="1642360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B0CEAA88-C8A4-AD55-280E-261AFF5C98A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29078" y="3913978"/>
            <a:ext cx="1317635" cy="168112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F645E1B-A914-6944-1569-CAD83C340D4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452735" y="3938964"/>
            <a:ext cx="1379681" cy="168112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BC95E89-686E-379B-96CF-D38972B3CC6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7265" y="3874883"/>
            <a:ext cx="1317635" cy="1642360"/>
          </a:xfrm>
          <a:prstGeom prst="rect">
            <a:avLst/>
          </a:prstGeom>
        </p:spPr>
      </p:pic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7DB6C761-1B77-DCB1-C026-B1A3E679C8F3}"/>
              </a:ext>
            </a:extLst>
          </p:cNvPr>
          <p:cNvCxnSpPr/>
          <p:nvPr/>
        </p:nvCxnSpPr>
        <p:spPr>
          <a:xfrm>
            <a:off x="1457608" y="1358020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A6E011A-E36C-6B1B-4486-203982233A9F}"/>
              </a:ext>
            </a:extLst>
          </p:cNvPr>
          <p:cNvCxnSpPr>
            <a:cxnSpLocks/>
          </p:cNvCxnSpPr>
          <p:nvPr/>
        </p:nvCxnSpPr>
        <p:spPr>
          <a:xfrm>
            <a:off x="2732638" y="1390814"/>
            <a:ext cx="0" cy="2484069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F78FF947-5735-BB64-99C9-A32F8F45E7D8}"/>
              </a:ext>
            </a:extLst>
          </p:cNvPr>
          <p:cNvCxnSpPr/>
          <p:nvPr/>
        </p:nvCxnSpPr>
        <p:spPr>
          <a:xfrm>
            <a:off x="4280781" y="1358020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4B51B7CB-DB29-7B27-7C12-F3AF9C8A0602}"/>
              </a:ext>
            </a:extLst>
          </p:cNvPr>
          <p:cNvCxnSpPr>
            <a:cxnSpLocks/>
          </p:cNvCxnSpPr>
          <p:nvPr/>
        </p:nvCxnSpPr>
        <p:spPr>
          <a:xfrm>
            <a:off x="5856083" y="1358020"/>
            <a:ext cx="0" cy="2499684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1" name="Straight Arrow Connector 30">
            <a:extLst>
              <a:ext uri="{FF2B5EF4-FFF2-40B4-BE49-F238E27FC236}">
                <a16:creationId xmlns:a16="http://schemas.microsoft.com/office/drawing/2014/main" id="{0AEF3FC6-2C9D-9C58-E40E-646E186A4EE7}"/>
              </a:ext>
            </a:extLst>
          </p:cNvPr>
          <p:cNvCxnSpPr/>
          <p:nvPr/>
        </p:nvCxnSpPr>
        <p:spPr>
          <a:xfrm>
            <a:off x="7239220" y="1271209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4EC053E-25F2-01D8-CB5E-AAFA8066682F}"/>
              </a:ext>
            </a:extLst>
          </p:cNvPr>
          <p:cNvCxnSpPr>
            <a:cxnSpLocks/>
          </p:cNvCxnSpPr>
          <p:nvPr/>
        </p:nvCxnSpPr>
        <p:spPr>
          <a:xfrm>
            <a:off x="8787896" y="1358020"/>
            <a:ext cx="0" cy="2499684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3BA179A6-304D-32C9-C297-65E0821D171F}"/>
              </a:ext>
            </a:extLst>
          </p:cNvPr>
          <p:cNvCxnSpPr/>
          <p:nvPr/>
        </p:nvCxnSpPr>
        <p:spPr>
          <a:xfrm>
            <a:off x="10125766" y="1299075"/>
            <a:ext cx="0" cy="239211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34" name="Straight Arrow Connector 33">
            <a:extLst>
              <a:ext uri="{FF2B5EF4-FFF2-40B4-BE49-F238E27FC236}">
                <a16:creationId xmlns:a16="http://schemas.microsoft.com/office/drawing/2014/main" id="{50161F39-B3BF-4633-6576-96073B4E9F96}"/>
              </a:ext>
            </a:extLst>
          </p:cNvPr>
          <p:cNvCxnSpPr>
            <a:cxnSpLocks/>
          </p:cNvCxnSpPr>
          <p:nvPr/>
        </p:nvCxnSpPr>
        <p:spPr>
          <a:xfrm>
            <a:off x="11556748" y="1383006"/>
            <a:ext cx="0" cy="2499684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35" name="Rectangle 34">
            <a:extLst>
              <a:ext uri="{FF2B5EF4-FFF2-40B4-BE49-F238E27FC236}">
                <a16:creationId xmlns:a16="http://schemas.microsoft.com/office/drawing/2014/main" id="{9CEF80CC-6332-7ADC-CB43-749F4839E20B}"/>
              </a:ext>
            </a:extLst>
          </p:cNvPr>
          <p:cNvSpPr/>
          <p:nvPr/>
        </p:nvSpPr>
        <p:spPr>
          <a:xfrm>
            <a:off x="5200960" y="823245"/>
            <a:ext cx="702574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l-SI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discovered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on </a:t>
            </a:r>
            <a:r>
              <a:rPr lang="sl-SI" sz="20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</a:t>
            </a:r>
            <a:r>
              <a:rPr lang="sl-SI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sl-SI" sz="2000" u="sng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MICROFUTURE project</a:t>
            </a:r>
            <a:endParaRPr lang="en-US" sz="2000" u="sng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B7A4EF0-6BBC-E9F6-E54F-271E61309D8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24211" y="4531734"/>
            <a:ext cx="1196981" cy="1723010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68C3443B-39B1-03C7-3345-C1A95D0FDE37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688475" y="4531734"/>
            <a:ext cx="1238977" cy="1766889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A8ED6D62-C868-7BB6-E4E4-353722D80BAF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591194" y="4456116"/>
            <a:ext cx="1319436" cy="1918123"/>
          </a:xfrm>
          <a:prstGeom prst="rect">
            <a:avLst/>
          </a:prstGeom>
        </p:spPr>
      </p:pic>
      <p:cxnSp>
        <p:nvCxnSpPr>
          <p:cNvPr id="13" name="Straight Arrow Connector 25">
            <a:extLst>
              <a:ext uri="{FF2B5EF4-FFF2-40B4-BE49-F238E27FC236}">
                <a16:creationId xmlns:a16="http://schemas.microsoft.com/office/drawing/2014/main" id="{4D8CD54E-9D2C-462E-B227-D5FB8B22AB60}"/>
              </a:ext>
            </a:extLst>
          </p:cNvPr>
          <p:cNvCxnSpPr>
            <a:cxnSpLocks/>
          </p:cNvCxnSpPr>
          <p:nvPr/>
        </p:nvCxnSpPr>
        <p:spPr>
          <a:xfrm>
            <a:off x="1240714" y="3657600"/>
            <a:ext cx="0" cy="731633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6" name="Straight Arrow Connector 25">
            <a:extLst>
              <a:ext uri="{FF2B5EF4-FFF2-40B4-BE49-F238E27FC236}">
                <a16:creationId xmlns:a16="http://schemas.microsoft.com/office/drawing/2014/main" id="{BF1D9C6C-D642-F8AA-3040-721067EBEA38}"/>
              </a:ext>
            </a:extLst>
          </p:cNvPr>
          <p:cNvCxnSpPr>
            <a:cxnSpLocks/>
          </p:cNvCxnSpPr>
          <p:nvPr/>
        </p:nvCxnSpPr>
        <p:spPr>
          <a:xfrm>
            <a:off x="4250912" y="3635040"/>
            <a:ext cx="0" cy="731633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cxnSp>
        <p:nvCxnSpPr>
          <p:cNvPr id="17" name="Straight Arrow Connector 25">
            <a:extLst>
              <a:ext uri="{FF2B5EF4-FFF2-40B4-BE49-F238E27FC236}">
                <a16:creationId xmlns:a16="http://schemas.microsoft.com/office/drawing/2014/main" id="{90642E31-9AA0-700D-9076-D16BD6F719E1}"/>
              </a:ext>
            </a:extLst>
          </p:cNvPr>
          <p:cNvCxnSpPr>
            <a:cxnSpLocks/>
          </p:cNvCxnSpPr>
          <p:nvPr/>
        </p:nvCxnSpPr>
        <p:spPr>
          <a:xfrm>
            <a:off x="7307963" y="3654013"/>
            <a:ext cx="0" cy="731633"/>
          </a:xfrm>
          <a:prstGeom prst="straightConnector1">
            <a:avLst/>
          </a:prstGeom>
          <a:ln w="57150">
            <a:solidFill>
              <a:srgbClr val="EB5C62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90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E11F9F7C-EB6C-B84C-9531-356B037FEA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097" y="758365"/>
            <a:ext cx="8149273" cy="838866"/>
          </a:xfrm>
        </p:spPr>
        <p:txBody>
          <a:bodyPr>
            <a:noAutofit/>
          </a:bodyPr>
          <a:lstStyle/>
          <a:p>
            <a:pPr algn="l"/>
            <a:r>
              <a:rPr lang="en-GB" sz="3600" b="1" dirty="0">
                <a:solidFill>
                  <a:srgbClr val="E31D44"/>
                </a:solidFill>
                <a:ea typeface="Open Sans" panose="020B0606030504020204" pitchFamily="34" charset="0"/>
                <a:cs typeface="Open Sans" panose="020B0606030504020204" pitchFamily="34" charset="0"/>
              </a:rPr>
              <a:t>2024 HIGHLIGHTS</a:t>
            </a:r>
            <a:endParaRPr lang="en-US" sz="3600" b="1" dirty="0">
              <a:solidFill>
                <a:srgbClr val="E31D44"/>
              </a:solidFill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4" name="Rectangle 18">
            <a:extLst>
              <a:ext uri="{FF2B5EF4-FFF2-40B4-BE49-F238E27FC236}">
                <a16:creationId xmlns:a16="http://schemas.microsoft.com/office/drawing/2014/main" id="{0573E3DC-917C-7545-A4AA-C429D5514447}"/>
              </a:ext>
            </a:extLst>
          </p:cNvPr>
          <p:cNvSpPr/>
          <p:nvPr/>
        </p:nvSpPr>
        <p:spPr>
          <a:xfrm>
            <a:off x="1023042" y="1753191"/>
            <a:ext cx="4879818" cy="5139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On May 16</a:t>
            </a:r>
            <a:r>
              <a:rPr lang="en-US" sz="2200" baseline="30000" dirty="0">
                <a:latin typeface="Open Sans" panose="020B0606030504020204"/>
              </a:rPr>
              <a:t>th</a:t>
            </a:r>
            <a:r>
              <a:rPr lang="en-US" sz="2200" dirty="0">
                <a:latin typeface="Open Sans" panose="020B0606030504020204"/>
              </a:rPr>
              <a:t> 2024, </a:t>
            </a:r>
            <a:r>
              <a:rPr lang="en-US" sz="2200" dirty="0" err="1">
                <a:latin typeface="Open Sans" panose="020B0606030504020204"/>
              </a:rPr>
              <a:t>Microfuture</a:t>
            </a:r>
            <a:r>
              <a:rPr lang="en-US" sz="2200" dirty="0">
                <a:latin typeface="Open Sans" panose="020B0606030504020204"/>
              </a:rPr>
              <a:t> project partners had the honor of meeting </a:t>
            </a:r>
            <a:r>
              <a:rPr lang="en-US" sz="2200" b="1" dirty="0">
                <a:latin typeface="Open Sans" panose="020B0606030504020204"/>
              </a:rPr>
              <a:t>Nobel Prize winner </a:t>
            </a:r>
            <a:r>
              <a:rPr lang="en-US" sz="2200" dirty="0">
                <a:latin typeface="Open Sans" panose="020B0606030504020204"/>
              </a:rPr>
              <a:t>and </a:t>
            </a:r>
            <a:r>
              <a:rPr lang="en-US" sz="2200" dirty="0" err="1">
                <a:latin typeface="Open Sans" panose="020B0606030504020204"/>
              </a:rPr>
              <a:t>Grameen</a:t>
            </a:r>
            <a:r>
              <a:rPr lang="en-US" sz="2200" dirty="0">
                <a:latin typeface="Open Sans" panose="020B0606030504020204"/>
              </a:rPr>
              <a:t> Bank founder, </a:t>
            </a:r>
            <a:r>
              <a:rPr lang="en-US" sz="2200" b="1" dirty="0">
                <a:latin typeface="Open Sans" panose="020B0606030504020204"/>
              </a:rPr>
              <a:t>Muhammad </a:t>
            </a:r>
            <a:r>
              <a:rPr lang="en-US" sz="2200" b="1" dirty="0" err="1">
                <a:latin typeface="Open Sans" panose="020B0606030504020204"/>
              </a:rPr>
              <a:t>Yunus</a:t>
            </a:r>
            <a:r>
              <a:rPr lang="en-US" sz="2200" dirty="0">
                <a:latin typeface="Open Sans" panose="020B0606030504020204"/>
              </a:rPr>
              <a:t>, during their meeting in Seine-Saint-Denis. </a:t>
            </a:r>
          </a:p>
          <a:p>
            <a:endParaRPr lang="en-US" sz="2200" dirty="0">
              <a:latin typeface="Open Sans" panose="020B0606030504020204"/>
            </a:endParaRPr>
          </a:p>
          <a:p>
            <a:r>
              <a:rPr lang="en-US" sz="2200" dirty="0">
                <a:latin typeface="Open Sans" panose="020B0606030504020204"/>
              </a:rPr>
              <a:t>With his pioneering work in microfinance, Professor </a:t>
            </a:r>
            <a:r>
              <a:rPr lang="en-US" sz="2200" dirty="0" err="1">
                <a:latin typeface="Open Sans" panose="020B0606030504020204"/>
              </a:rPr>
              <a:t>Yunus</a:t>
            </a:r>
            <a:r>
              <a:rPr lang="en-US" sz="2200" dirty="0">
                <a:latin typeface="Open Sans" panose="020B0606030504020204"/>
              </a:rPr>
              <a:t> has provided loans to vulnerable communities, for over 50 years, inspiring the creation of the MICROFUTURE initiative.</a:t>
            </a:r>
          </a:p>
          <a:p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endParaRPr lang="en-US" sz="20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Graphic 15">
            <a:extLst>
              <a:ext uri="{FF2B5EF4-FFF2-40B4-BE49-F238E27FC236}">
                <a16:creationId xmlns:a16="http://schemas.microsoft.com/office/drawing/2014/main" id="{AC116885-1B4A-9F2A-D5B3-B729377180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147130" y="777748"/>
            <a:ext cx="495300" cy="40005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F72696-9376-2C78-A124-D29C6E4D68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1647" y="332637"/>
            <a:ext cx="914353" cy="12398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E31978B-DAAB-D138-95F2-1933E4F23B04}"/>
              </a:ext>
            </a:extLst>
          </p:cNvPr>
          <p:cNvSpPr txBox="1"/>
          <p:nvPr/>
        </p:nvSpPr>
        <p:spPr>
          <a:xfrm>
            <a:off x="6201448" y="1753191"/>
            <a:ext cx="5568054" cy="4493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200" dirty="0">
                <a:latin typeface="Open Sans" panose="020B0606030504020204"/>
              </a:rPr>
              <a:t>His participation underscored the importance of innovative approaches in addressing current socio-economic issues. His extensive experience in microfinance, particularly through the </a:t>
            </a:r>
            <a:r>
              <a:rPr lang="en-US" sz="2200" b="1" dirty="0">
                <a:latin typeface="Open Sans" panose="020B0606030504020204"/>
              </a:rPr>
              <a:t>Grameen Bank model</a:t>
            </a:r>
            <a:r>
              <a:rPr lang="en-US" sz="2200" dirty="0">
                <a:latin typeface="Open Sans" panose="020B0606030504020204"/>
              </a:rPr>
              <a:t>, provided a significant learning opportunity for all attendees. He emphasized the role of microfinance in empowering marginalized communities, citing examples of successful micro-entrepreneurs who have benefited from these initiatives.</a:t>
            </a:r>
            <a:endParaRPr lang="en-US" sz="2200" dirty="0">
              <a:latin typeface="Open Sans" panose="020B0606030504020204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9931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95948A"/>
      </a:lt2>
      <a:accent1>
        <a:srgbClr val="01A884"/>
      </a:accent1>
      <a:accent2>
        <a:srgbClr val="95C11E"/>
      </a:accent2>
      <a:accent3>
        <a:srgbClr val="F39200"/>
      </a:accent3>
      <a:accent4>
        <a:srgbClr val="E21D44"/>
      </a:accent4>
      <a:accent5>
        <a:srgbClr val="009FE3"/>
      </a:accent5>
      <a:accent6>
        <a:srgbClr val="154193"/>
      </a:accent6>
      <a:hlink>
        <a:srgbClr val="FEFFFE"/>
      </a:hlink>
      <a:folHlink>
        <a:srgbClr val="D9D7C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1200" b="1" dirty="0">
            <a:solidFill>
              <a:srgbClr val="95948B"/>
            </a:solidFill>
            <a:latin typeface="Open Sans" panose="020B0606030504020204" pitchFamily="34" charset="0"/>
            <a:ea typeface="Open Sans" panose="020B0606030504020204" pitchFamily="34" charset="0"/>
            <a:cs typeface="Open Sans" panose="020B0606030504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06E3B9CB-D344-C147-9C3E-36C884CF0AED}" vid="{737523F6-8BB6-244C-9D2D-8DA98AD5515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680805-e956-4cde-b5e2-b05f91aa9d1d" xsi:nil="true"/>
    <lcf76f155ced4ddcb4097134ff3c332f xmlns="ae1c26e0-bdd1-4ce2-bc5c-b06756f3bce7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11D2DF3EBC7804E8A2B82BBCDA4442D" ma:contentTypeVersion="18" ma:contentTypeDescription="Create a new document." ma:contentTypeScope="" ma:versionID="1f22306ede796dfd15e594937e23e26b">
  <xsd:schema xmlns:xsd="http://www.w3.org/2001/XMLSchema" xmlns:xs="http://www.w3.org/2001/XMLSchema" xmlns:p="http://schemas.microsoft.com/office/2006/metadata/properties" xmlns:ns2="ae1c26e0-bdd1-4ce2-bc5c-b06756f3bce7" xmlns:ns3="75680805-e956-4cde-b5e2-b05f91aa9d1d" targetNamespace="http://schemas.microsoft.com/office/2006/metadata/properties" ma:root="true" ma:fieldsID="b2449a35b091963853590577d6091bfe" ns2:_="" ns3:_="">
    <xsd:import namespace="ae1c26e0-bdd1-4ce2-bc5c-b06756f3bce7"/>
    <xsd:import namespace="75680805-e956-4cde-b5e2-b05f91aa9d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e1c26e0-bdd1-4ce2-bc5c-b06756f3bc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92d59d95-237c-434b-8cac-eab795e7ebe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680805-e956-4cde-b5e2-b05f91aa9d1d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29f4ece0-f1e1-4b02-af4b-fb89e0005709}" ma:internalName="TaxCatchAll" ma:showField="CatchAllData" ma:web="75680805-e956-4cde-b5e2-b05f91aa9d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873FC793-0237-4EB2-9E54-581B2D1B3CF6}">
  <ds:schemaRefs>
    <ds:schemaRef ds:uri="ae1c26e0-bdd1-4ce2-bc5c-b06756f3bce7"/>
    <ds:schemaRef ds:uri="http://purl.org/dc/terms/"/>
    <ds:schemaRef ds:uri="http://schemas.microsoft.com/office/2006/metadata/properties"/>
    <ds:schemaRef ds:uri="75680805-e956-4cde-b5e2-b05f91aa9d1d"/>
    <ds:schemaRef ds:uri="http://purl.org/dc/dcmitype/"/>
    <ds:schemaRef ds:uri="http://schemas.microsoft.com/office/infopath/2007/PartnerControls"/>
    <ds:schemaRef ds:uri="http://www.w3.org/XML/1998/namespace"/>
    <ds:schemaRef ds:uri="http://schemas.microsoft.com/office/2006/documentManagement/types"/>
    <ds:schemaRef ds:uri="http://purl.org/dc/elements/1.1/"/>
    <ds:schemaRef ds:uri="http://schemas.openxmlformats.org/package/2006/metadata/core-properties"/>
  </ds:schemaRefs>
</ds:datastoreItem>
</file>

<file path=customXml/itemProps2.xml><?xml version="1.0" encoding="utf-8"?>
<ds:datastoreItem xmlns:ds="http://schemas.openxmlformats.org/officeDocument/2006/customXml" ds:itemID="{D28B7912-9BC2-46ED-BBDD-2B097E48130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e1c26e0-bdd1-4ce2-bc5c-b06756f3bce7"/>
    <ds:schemaRef ds:uri="75680805-e956-4cde-b5e2-b05f91aa9d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EADCADD-F611-4F5C-BD5A-F3C3BD3F86B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310</TotalTime>
  <Words>743</Words>
  <Application>Microsoft Office PowerPoint</Application>
  <PresentationFormat>Širokozaslonsko</PresentationFormat>
  <Paragraphs>111</Paragraphs>
  <Slides>11</Slides>
  <Notes>2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11</vt:i4>
      </vt:variant>
    </vt:vector>
  </HeadingPairs>
  <TitlesOfParts>
    <vt:vector size="17" baseType="lpstr">
      <vt:lpstr>Arial</vt:lpstr>
      <vt:lpstr>Calibri</vt:lpstr>
      <vt:lpstr>Open Sans</vt:lpstr>
      <vt:lpstr>Open Sans Semibold</vt:lpstr>
      <vt:lpstr>Wingdings</vt:lpstr>
      <vt:lpstr>Office Theme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PowerPointova predstavitev</vt:lpstr>
      <vt:lpstr>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Daniel Kurth</dc:creator>
  <cp:lastModifiedBy>Jasna Presečki</cp:lastModifiedBy>
  <cp:revision>32</cp:revision>
  <dcterms:created xsi:type="dcterms:W3CDTF">2021-10-28T12:22:03Z</dcterms:created>
  <dcterms:modified xsi:type="dcterms:W3CDTF">2024-11-05T13:56:02Z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0x010100311D2DF3EBC7804E8A2B82BBCDA4442D</vt:lpwstr>
  </property>
  <property fmtid="{D5CDD505-2E9C-101B-9397-08002B2CF9AE}" pid="3" name="MediaServiceImageTags">
    <vt:lpwstr/>
  </property>
</Properties>
</file>