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3" r:id="rId6"/>
    <p:sldId id="302" r:id="rId7"/>
    <p:sldId id="303" r:id="rId8"/>
    <p:sldId id="309" r:id="rId9"/>
    <p:sldId id="306" r:id="rId10"/>
    <p:sldId id="308" r:id="rId11"/>
    <p:sldId id="307" r:id="rId12"/>
    <p:sldId id="314" r:id="rId13"/>
    <p:sldId id="317" r:id="rId14"/>
    <p:sldId id="316" r:id="rId15"/>
    <p:sldId id="315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60A500"/>
    <a:srgbClr val="8DC63F"/>
    <a:srgbClr val="ADCD65"/>
    <a:srgbClr val="02A984"/>
    <a:srgbClr val="4AB698"/>
    <a:srgbClr val="95948B"/>
    <a:srgbClr val="E31D44"/>
    <a:srgbClr val="EB5C62"/>
    <a:srgbClr val="DAD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/>
    <p:restoredTop sz="97867"/>
  </p:normalViewPr>
  <p:slideViewPr>
    <p:cSldViewPr snapToGrid="0" snapToObjects="1">
      <p:cViewPr varScale="1">
        <p:scale>
          <a:sx n="83" d="100"/>
          <a:sy n="83" d="100"/>
        </p:scale>
        <p:origin x="94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01/23/2025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5059-FE02-5944-6BC0-21083A67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08F47E-5975-6654-BC4E-FB030B309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52224-ADF5-334B-4555-2AC9F30BD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C5199-36FA-22C1-A88D-57400F547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9415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0B3FE-7525-3B7B-EE78-AD6D946E0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A9F96-E27C-D67E-0C71-926DD4631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F512B-D8A4-E04E-699C-7D303C53D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F66C7-FF81-171B-1AEA-79EE0D815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0389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96B1D-16E8-D0E3-7C1C-0BD421B82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C5EF7-1038-D848-8058-311BE90AD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E12F1A-0298-6892-BB93-5AC6593FC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19602-F0D9-DB78-875F-894A29624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5028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jpg"/><Relationship Id="rId7" Type="http://schemas.openxmlformats.org/officeDocument/2006/relationships/image" Target="../media/image5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9.jpeg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3.jpg"/><Relationship Id="rId10" Type="http://schemas.openxmlformats.org/officeDocument/2006/relationships/image" Target="../media/image57.svg"/><Relationship Id="rId4" Type="http://schemas.openxmlformats.org/officeDocument/2006/relationships/image" Target="../media/image10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3.jp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3.jp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2.sv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9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1.sv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docs.google.com/forms/d/e/1FAIpQLSeEtIeQGudYJXHazsjJLWqLH888yjyuppgVywyD4mj1ejcS-A/view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0D364B-01C8-1F9B-7863-1E6614E174E5}"/>
              </a:ext>
            </a:extLst>
          </p:cNvPr>
          <p:cNvSpPr txBox="1"/>
          <p:nvPr/>
        </p:nvSpPr>
        <p:spPr>
          <a:xfrm>
            <a:off x="844115" y="5340575"/>
            <a:ext cx="3123068" cy="307777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Update: January,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CB5B61-813A-D760-8800-6F3EC8037F85}"/>
              </a:ext>
            </a:extLst>
          </p:cNvPr>
          <p:cNvSpPr txBox="1">
            <a:spLocks/>
          </p:cNvSpPr>
          <p:nvPr/>
        </p:nvSpPr>
        <p:spPr>
          <a:xfrm>
            <a:off x="844115" y="2727865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endParaRPr lang="en-US" sz="4800" b="1" dirty="0">
              <a:solidFill>
                <a:srgbClr val="95C11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presentation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2A5F9E0-B1B2-3BEF-AF1A-0EDB3E3F0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7" y="276443"/>
            <a:ext cx="5916856" cy="2124000"/>
          </a:xfrm>
          <a:prstGeom prst="rect">
            <a:avLst/>
          </a:prstGeom>
        </p:spPr>
      </p:pic>
      <p:sp>
        <p:nvSpPr>
          <p:cNvPr id="4" name="Freeform 26">
            <a:extLst>
              <a:ext uri="{FF2B5EF4-FFF2-40B4-BE49-F238E27FC236}">
                <a16:creationId xmlns:a16="http://schemas.microsoft.com/office/drawing/2014/main" id="{7F0F1D21-E44C-AA91-36D6-515D6894F629}"/>
              </a:ext>
            </a:extLst>
          </p:cNvPr>
          <p:cNvSpPr>
            <a:spLocks noChangeAspect="1"/>
          </p:cNvSpPr>
          <p:nvPr/>
        </p:nvSpPr>
        <p:spPr>
          <a:xfrm>
            <a:off x="6262967" y="1035799"/>
            <a:ext cx="5457896" cy="4786401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E6E5D-393F-940C-20E0-E71DC795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323A0-8A9C-E1AC-4196-16E38C8D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78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First Regional S</a:t>
            </a:r>
            <a:r>
              <a:rPr lang="en-GB" sz="3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takeholder </a:t>
            </a:r>
            <a:r>
              <a:rPr lang="en-GB" sz="32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GB" sz="3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eetings </a:t>
            </a: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ongoing:</a:t>
            </a:r>
            <a:endParaRPr lang="it-IT" sz="3200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99E415C1-A694-96CC-2D29-C54EC56AD98E}"/>
              </a:ext>
            </a:extLst>
          </p:cNvPr>
          <p:cNvGrpSpPr/>
          <p:nvPr/>
        </p:nvGrpSpPr>
        <p:grpSpPr>
          <a:xfrm>
            <a:off x="4648654" y="2436291"/>
            <a:ext cx="2647757" cy="2278841"/>
            <a:chOff x="0" y="0"/>
            <a:chExt cx="999010" cy="812800"/>
          </a:xfrm>
          <a:blipFill>
            <a:blip r:embed="rId2"/>
            <a:stretch>
              <a:fillRect/>
            </a:stretch>
          </a:blip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A62EA9D-B4F4-13D7-84F1-B829373694E9}"/>
                </a:ext>
              </a:extLst>
            </p:cNvPr>
            <p:cNvSpPr/>
            <p:nvPr/>
          </p:nvSpPr>
          <p:spPr>
            <a:xfrm>
              <a:off x="0" y="0"/>
              <a:ext cx="999010" cy="812800"/>
            </a:xfrm>
            <a:custGeom>
              <a:avLst/>
              <a:gdLst/>
              <a:ahLst/>
              <a:cxnLst/>
              <a:rect l="l" t="t" r="r" b="b"/>
              <a:pathLst>
                <a:path w="999010" h="812800">
                  <a:moveTo>
                    <a:pt x="0" y="0"/>
                  </a:moveTo>
                  <a:lnTo>
                    <a:pt x="999010" y="0"/>
                  </a:lnTo>
                  <a:lnTo>
                    <a:pt x="99901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 w="76200" cap="sq">
              <a:solidFill>
                <a:srgbClr val="4B7CEB"/>
              </a:solidFill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E7DFA06A-4650-B29C-6EBE-1AB08444A224}"/>
              </a:ext>
            </a:extLst>
          </p:cNvPr>
          <p:cNvGrpSpPr/>
          <p:nvPr/>
        </p:nvGrpSpPr>
        <p:grpSpPr>
          <a:xfrm>
            <a:off x="7547443" y="2436291"/>
            <a:ext cx="2647757" cy="2278841"/>
            <a:chOff x="0" y="0"/>
            <a:chExt cx="999010" cy="812800"/>
          </a:xfrm>
          <a:blipFill>
            <a:blip r:embed="rId3"/>
            <a:stretch>
              <a:fillRect/>
            </a:stretch>
          </a:blip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9643945-4EAC-C4A3-7ACB-8CCE56E3A26F}"/>
                </a:ext>
              </a:extLst>
            </p:cNvPr>
            <p:cNvSpPr/>
            <p:nvPr/>
          </p:nvSpPr>
          <p:spPr>
            <a:xfrm>
              <a:off x="0" y="0"/>
              <a:ext cx="999010" cy="812800"/>
            </a:xfrm>
            <a:custGeom>
              <a:avLst/>
              <a:gdLst/>
              <a:ahLst/>
              <a:cxnLst/>
              <a:rect l="l" t="t" r="r" b="b"/>
              <a:pathLst>
                <a:path w="999010" h="812800">
                  <a:moveTo>
                    <a:pt x="0" y="0"/>
                  </a:moveTo>
                  <a:lnTo>
                    <a:pt x="999010" y="0"/>
                  </a:lnTo>
                  <a:lnTo>
                    <a:pt x="99901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 w="76200" cap="sq">
              <a:solidFill>
                <a:srgbClr val="4B7CEB"/>
              </a:solidFill>
              <a:prstDash val="solid"/>
              <a:miter/>
            </a:ln>
          </p:spPr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2042F12-C0B3-1E80-ED51-A28B95EC75F7}"/>
              </a:ext>
            </a:extLst>
          </p:cNvPr>
          <p:cNvGrpSpPr/>
          <p:nvPr/>
        </p:nvGrpSpPr>
        <p:grpSpPr>
          <a:xfrm>
            <a:off x="1746045" y="2436291"/>
            <a:ext cx="2647757" cy="2278841"/>
            <a:chOff x="0" y="0"/>
            <a:chExt cx="999010" cy="8128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49254C6-E683-6D57-51D4-1F8C72792E12}"/>
                </a:ext>
              </a:extLst>
            </p:cNvPr>
            <p:cNvSpPr/>
            <p:nvPr/>
          </p:nvSpPr>
          <p:spPr>
            <a:xfrm>
              <a:off x="0" y="0"/>
              <a:ext cx="999010" cy="812800"/>
            </a:xfrm>
            <a:custGeom>
              <a:avLst/>
              <a:gdLst/>
              <a:ahLst/>
              <a:cxnLst/>
              <a:rect l="l" t="t" r="r" b="b"/>
              <a:pathLst>
                <a:path w="999010" h="812800">
                  <a:moveTo>
                    <a:pt x="0" y="0"/>
                  </a:moveTo>
                  <a:lnTo>
                    <a:pt x="999010" y="0"/>
                  </a:lnTo>
                  <a:lnTo>
                    <a:pt x="99901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b="-3020"/>
              </a:stretch>
            </a:blipFill>
            <a:ln w="76200" cap="sq">
              <a:solidFill>
                <a:srgbClr val="4B7CEB"/>
              </a:solidFill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15" name="Freeform 4">
            <a:extLst>
              <a:ext uri="{FF2B5EF4-FFF2-40B4-BE49-F238E27FC236}">
                <a16:creationId xmlns:a16="http://schemas.microsoft.com/office/drawing/2014/main" id="{A32CFF99-96AC-7D7D-358B-05DCA9DE0F08}"/>
              </a:ext>
            </a:extLst>
          </p:cNvPr>
          <p:cNvSpPr/>
          <p:nvPr/>
        </p:nvSpPr>
        <p:spPr>
          <a:xfrm>
            <a:off x="9908394" y="4156128"/>
            <a:ext cx="851764" cy="916268"/>
          </a:xfrm>
          <a:custGeom>
            <a:avLst/>
            <a:gdLst/>
            <a:ahLst/>
            <a:cxnLst/>
            <a:rect l="l" t="t" r="r" b="b"/>
            <a:pathLst>
              <a:path w="1189498" h="1248519">
                <a:moveTo>
                  <a:pt x="0" y="0"/>
                </a:moveTo>
                <a:lnTo>
                  <a:pt x="1189498" y="0"/>
                </a:lnTo>
                <a:lnTo>
                  <a:pt x="1189498" y="1248519"/>
                </a:lnTo>
                <a:lnTo>
                  <a:pt x="0" y="1248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88A2B55-092A-4A89-714B-8BB55BE0AE86}"/>
              </a:ext>
            </a:extLst>
          </p:cNvPr>
          <p:cNvSpPr txBox="1"/>
          <p:nvPr/>
        </p:nvSpPr>
        <p:spPr>
          <a:xfrm>
            <a:off x="1746046" y="5168906"/>
            <a:ext cx="2647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11, 2024</a:t>
            </a:r>
            <a:b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Liepāja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Latvia</a:t>
            </a:r>
          </a:p>
          <a:p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stakeholders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discussed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integration, data management, legal frameworks, and pilot projects for smarter urban mobility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B981928-A139-2D12-EB60-3C6ADF4A20DF}"/>
              </a:ext>
            </a:extLst>
          </p:cNvPr>
          <p:cNvSpPr txBox="1"/>
          <p:nvPr/>
        </p:nvSpPr>
        <p:spPr>
          <a:xfrm>
            <a:off x="4628129" y="5172022"/>
            <a:ext cx="2688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coming soon!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Schouwen-Duiveland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Netherlands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DDC3441-7904-F81D-433F-626F073F2007}"/>
              </a:ext>
            </a:extLst>
          </p:cNvPr>
          <p:cNvSpPr txBox="1"/>
          <p:nvPr/>
        </p:nvSpPr>
        <p:spPr>
          <a:xfrm>
            <a:off x="7522824" y="5175012"/>
            <a:ext cx="2688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coming soon!</a:t>
            </a: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Leipzig, Germany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437B4DA-2C63-E8FD-8BAC-6A055362F88D}"/>
              </a:ext>
            </a:extLst>
          </p:cNvPr>
          <p:cNvSpPr/>
          <p:nvPr/>
        </p:nvSpPr>
        <p:spPr>
          <a:xfrm rot="-685553">
            <a:off x="1244783" y="1717541"/>
            <a:ext cx="824139" cy="925435"/>
          </a:xfrm>
          <a:custGeom>
            <a:avLst/>
            <a:gdLst/>
            <a:ahLst/>
            <a:cxnLst/>
            <a:rect l="l" t="t" r="r" b="b"/>
            <a:pathLst>
              <a:path w="1415172" h="1449431">
                <a:moveTo>
                  <a:pt x="0" y="0"/>
                </a:moveTo>
                <a:lnTo>
                  <a:pt x="1415171" y="0"/>
                </a:lnTo>
                <a:lnTo>
                  <a:pt x="1415171" y="1449431"/>
                </a:lnTo>
                <a:lnTo>
                  <a:pt x="0" y="14494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" name="Graphic 3">
            <a:extLst>
              <a:ext uri="{FF2B5EF4-FFF2-40B4-BE49-F238E27FC236}">
                <a16:creationId xmlns:a16="http://schemas.microsoft.com/office/drawing/2014/main" id="{3ED91C43-2C1B-1CEC-5231-E6D61EBAA1D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3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6664C-B745-ACF2-8DE9-6B6DBE168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CCC3BC1-BEC1-9C26-65A9-2D3E5DD956DD}"/>
              </a:ext>
            </a:extLst>
          </p:cNvPr>
          <p:cNvSpPr/>
          <p:nvPr/>
        </p:nvSpPr>
        <p:spPr>
          <a:xfrm>
            <a:off x="964960" y="1076817"/>
            <a:ext cx="4820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</a:t>
            </a:r>
            <a:r>
              <a:rPr lang="it-IT" sz="3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Collection and </a:t>
            </a:r>
            <a:r>
              <a:rPr lang="it-IT" sz="3600" b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Territorial</a:t>
            </a:r>
            <a:r>
              <a:rPr lang="it-IT" sz="3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Analysis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18F29-9C07-B213-148C-0C46332C4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9514" y="5051650"/>
            <a:ext cx="1000149" cy="111127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C18BEF-FAB6-428E-9743-9FE3C80723E7}"/>
              </a:ext>
            </a:extLst>
          </p:cNvPr>
          <p:cNvSpPr txBox="1"/>
          <p:nvPr/>
        </p:nvSpPr>
        <p:spPr>
          <a:xfrm>
            <a:off x="969722" y="3051710"/>
            <a:ext cx="39961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Semester 1 focuses on comprehensive data collection to assess regional mobility needs and opportunities. Using a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research model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partners gather quantitative data on user preferences and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potential, along with qualitative insights from the stakeholders through surveys, workshops, and focus groups. This effort will identify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practices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inform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tailored solutions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sustainable urban mobility across partner regions.</a:t>
            </a: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1D8CD177-C9F7-DC9C-C17E-6BCD59985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3524" y="3185431"/>
            <a:ext cx="1104177" cy="487137"/>
          </a:xfrm>
          <a:prstGeom prst="rect">
            <a:avLst/>
          </a:prstGeom>
        </p:spPr>
      </p:pic>
      <p:pic>
        <p:nvPicPr>
          <p:cNvPr id="7" name="Graphic 18">
            <a:extLst>
              <a:ext uri="{FF2B5EF4-FFF2-40B4-BE49-F238E27FC236}">
                <a16:creationId xmlns:a16="http://schemas.microsoft.com/office/drawing/2014/main" id="{5C7F1DBE-2D44-DE48-3D2D-EB2733BE6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9472" y="1230472"/>
            <a:ext cx="1104178" cy="97033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5D94696-9588-366F-F4F2-7BD6BCC073C2}"/>
              </a:ext>
            </a:extLst>
          </p:cNvPr>
          <p:cNvSpPr txBox="1"/>
          <p:nvPr/>
        </p:nvSpPr>
        <p:spPr>
          <a:xfrm>
            <a:off x="8480944" y="1519258"/>
            <a:ext cx="3296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Quantitative &amp; Qualitative Data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311C151-01ED-5E46-341A-CCBFAADE1EF7}"/>
              </a:ext>
            </a:extLst>
          </p:cNvPr>
          <p:cNvSpPr txBox="1"/>
          <p:nvPr/>
        </p:nvSpPr>
        <p:spPr>
          <a:xfrm>
            <a:off x="7465648" y="1454031"/>
            <a:ext cx="590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📊</a:t>
            </a:r>
            <a:endParaRPr lang="it-IT" sz="2000" dirty="0"/>
          </a:p>
        </p:txBody>
      </p:sp>
      <p:pic>
        <p:nvPicPr>
          <p:cNvPr id="16" name="Graphic 18">
            <a:extLst>
              <a:ext uri="{FF2B5EF4-FFF2-40B4-BE49-F238E27FC236}">
                <a16:creationId xmlns:a16="http://schemas.microsoft.com/office/drawing/2014/main" id="{7200D09E-A8DF-EB88-1ADA-9C393DDCC9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9472" y="2424370"/>
            <a:ext cx="1104178" cy="97033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CEE2EF-7A96-9E34-E21F-06FCDCF727C8}"/>
              </a:ext>
            </a:extLst>
          </p:cNvPr>
          <p:cNvSpPr txBox="1"/>
          <p:nvPr/>
        </p:nvSpPr>
        <p:spPr>
          <a:xfrm>
            <a:off x="8480944" y="2713156"/>
            <a:ext cx="3296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 Workshops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AEC758E-4886-79F7-6D6F-0A72037435BD}"/>
              </a:ext>
            </a:extLst>
          </p:cNvPr>
          <p:cNvSpPr txBox="1"/>
          <p:nvPr/>
        </p:nvSpPr>
        <p:spPr>
          <a:xfrm>
            <a:off x="7465648" y="2647929"/>
            <a:ext cx="590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💬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4C43D8-64B1-3E07-CCE5-7BEE5E5A7E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29472" y="3618268"/>
            <a:ext cx="1104178" cy="970339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342BD1A-3E01-502C-5101-DBFFE71B585E}"/>
              </a:ext>
            </a:extLst>
          </p:cNvPr>
          <p:cNvSpPr txBox="1"/>
          <p:nvPr/>
        </p:nvSpPr>
        <p:spPr>
          <a:xfrm>
            <a:off x="8480944" y="3907054"/>
            <a:ext cx="3296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Interregional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Collaboration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B91786A-5505-4CB3-7361-459448156D1F}"/>
              </a:ext>
            </a:extLst>
          </p:cNvPr>
          <p:cNvSpPr txBox="1"/>
          <p:nvPr/>
        </p:nvSpPr>
        <p:spPr>
          <a:xfrm>
            <a:off x="7465648" y="3841827"/>
            <a:ext cx="590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🌍</a:t>
            </a:r>
          </a:p>
        </p:txBody>
      </p:sp>
      <p:pic>
        <p:nvPicPr>
          <p:cNvPr id="22" name="Graphic 18">
            <a:extLst>
              <a:ext uri="{FF2B5EF4-FFF2-40B4-BE49-F238E27FC236}">
                <a16:creationId xmlns:a16="http://schemas.microsoft.com/office/drawing/2014/main" id="{47602FA4-14A8-A837-E79B-90636C76A0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9472" y="4811779"/>
            <a:ext cx="1104178" cy="97033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DF36051-F9CE-9DE6-A58B-B1E80B7181AD}"/>
              </a:ext>
            </a:extLst>
          </p:cNvPr>
          <p:cNvSpPr txBox="1"/>
          <p:nvPr/>
        </p:nvSpPr>
        <p:spPr>
          <a:xfrm>
            <a:off x="8480944" y="5100565"/>
            <a:ext cx="3296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Practices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3E02005-5AC3-3792-474F-B1731A4413DC}"/>
              </a:ext>
            </a:extLst>
          </p:cNvPr>
          <p:cNvSpPr txBox="1"/>
          <p:nvPr/>
        </p:nvSpPr>
        <p:spPr>
          <a:xfrm>
            <a:off x="7465648" y="5035338"/>
            <a:ext cx="590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📈</a:t>
            </a:r>
            <a:endParaRPr lang="it-IT" sz="2000" dirty="0"/>
          </a:p>
        </p:txBody>
      </p:sp>
      <p:pic>
        <p:nvPicPr>
          <p:cNvPr id="3" name="Graphic 3">
            <a:extLst>
              <a:ext uri="{FF2B5EF4-FFF2-40B4-BE49-F238E27FC236}">
                <a16:creationId xmlns:a16="http://schemas.microsoft.com/office/drawing/2014/main" id="{AE173787-D173-53DC-E626-70EFCC9F40C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669C9-9AAC-FFD3-783F-6A4C76CB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048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dirty="0" err="1"/>
              <a:t>Waiting</a:t>
            </a:r>
            <a:r>
              <a:rPr lang="it-IT" sz="2800" dirty="0"/>
              <a:t> for the </a:t>
            </a:r>
            <a:r>
              <a:rPr lang="en-US" sz="2800" dirty="0">
                <a:solidFill>
                  <a:srgbClr val="95C11F"/>
                </a:solidFill>
              </a:rPr>
              <a:t>Second Interregional Learning Event </a:t>
            </a:r>
            <a:br>
              <a:rPr lang="en-US" sz="2800" dirty="0">
                <a:solidFill>
                  <a:srgbClr val="95C11F"/>
                </a:solidFill>
              </a:rPr>
            </a:br>
            <a:r>
              <a:rPr lang="en-US" sz="2800" dirty="0"/>
              <a:t>in Hungary</a:t>
            </a:r>
            <a:endParaRPr lang="it-IT" sz="2800" dirty="0"/>
          </a:p>
        </p:txBody>
      </p:sp>
      <p:sp>
        <p:nvSpPr>
          <p:cNvPr id="3" name="Freeform 26">
            <a:extLst>
              <a:ext uri="{FF2B5EF4-FFF2-40B4-BE49-F238E27FC236}">
                <a16:creationId xmlns:a16="http://schemas.microsoft.com/office/drawing/2014/main" id="{A7F89979-9FD8-1CF4-CCA4-3653167A32B1}"/>
              </a:ext>
            </a:extLst>
          </p:cNvPr>
          <p:cNvSpPr>
            <a:spLocks noChangeAspect="1"/>
          </p:cNvSpPr>
          <p:nvPr/>
        </p:nvSpPr>
        <p:spPr>
          <a:xfrm>
            <a:off x="7182185" y="2160274"/>
            <a:ext cx="4171615" cy="3658373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65AE07D0-8318-C679-7C3B-5F1CA489C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2500" y="4667890"/>
            <a:ext cx="1693390" cy="1543973"/>
          </a:xfrm>
          <a:prstGeom prst="rect">
            <a:avLst/>
          </a:prstGeom>
        </p:spPr>
      </p:pic>
      <p:sp>
        <p:nvSpPr>
          <p:cNvPr id="5" name="Rectangle 22">
            <a:extLst>
              <a:ext uri="{FF2B5EF4-FFF2-40B4-BE49-F238E27FC236}">
                <a16:creationId xmlns:a16="http://schemas.microsoft.com/office/drawing/2014/main" id="{9038200C-D60E-CE22-1E9C-E093BC90354D}"/>
              </a:ext>
            </a:extLst>
          </p:cNvPr>
          <p:cNvSpPr/>
          <p:nvPr/>
        </p:nvSpPr>
        <p:spPr>
          <a:xfrm>
            <a:off x="838200" y="2280660"/>
            <a:ext cx="58611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Highlights: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Study Visit and thematic workshop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Participants</a:t>
            </a:r>
            <a:r>
              <a:rPr lang="en-US" sz="1600" dirty="0"/>
              <a:t>: Stakeholders and policymakers from 9 European partner regions.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Goals: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Share best practices such as the Hungarian “Rail &amp; Bike” model and the implementation of the integrated ticket system called “</a:t>
            </a:r>
            <a:r>
              <a:rPr lang="en-US" sz="1600" dirty="0" err="1"/>
              <a:t>Tekergo</a:t>
            </a:r>
            <a:r>
              <a:rPr lang="en-US" sz="1600" dirty="0"/>
              <a:t>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Conduct a thematic workshop on various business models applicable to the regions.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Strengthen partnerships to promote sustainable urban mobility.</a:t>
            </a:r>
          </a:p>
        </p:txBody>
      </p:sp>
      <p:sp>
        <p:nvSpPr>
          <p:cNvPr id="6" name="TextBox 56">
            <a:extLst>
              <a:ext uri="{FF2B5EF4-FFF2-40B4-BE49-F238E27FC236}">
                <a16:creationId xmlns:a16="http://schemas.microsoft.com/office/drawing/2014/main" id="{97B97B90-81D0-7511-320E-B7CDED70706B}"/>
              </a:ext>
            </a:extLst>
          </p:cNvPr>
          <p:cNvSpPr txBox="1"/>
          <p:nvPr/>
        </p:nvSpPr>
        <p:spPr>
          <a:xfrm>
            <a:off x="958744" y="5934864"/>
            <a:ext cx="3805297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Hungary, March 25–26, 2025</a:t>
            </a: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0DE8EF2F-B310-C21E-91F3-904B77546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0569" y="5707446"/>
            <a:ext cx="373615" cy="454836"/>
          </a:xfrm>
          <a:prstGeom prst="rect">
            <a:avLst/>
          </a:prstGeom>
        </p:spPr>
      </p:pic>
      <p:pic>
        <p:nvPicPr>
          <p:cNvPr id="10" name="Graphic 3">
            <a:extLst>
              <a:ext uri="{FF2B5EF4-FFF2-40B4-BE49-F238E27FC236}">
                <a16:creationId xmlns:a16="http://schemas.microsoft.com/office/drawing/2014/main" id="{423340DC-EFB2-DDF4-0CE2-C66FA042D3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7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D201CFB-A74A-224D-BA3A-C2533092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1005385" y="4054731"/>
            <a:ext cx="5090615" cy="106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hu-HU" i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GB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implemented in the framework of the Interreg Europe programme and co-financed by the European Union.</a:t>
            </a:r>
            <a:endParaRPr lang="en-US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1086305" y="5430417"/>
            <a:ext cx="379608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</a:t>
            </a:r>
            <a:r>
              <a:rPr lang="hu-H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u-HU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66599D2-7886-959C-C0C8-9C6A85290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37" y="455855"/>
            <a:ext cx="5916856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">
            <a:extLst>
              <a:ext uri="{FF2B5EF4-FFF2-40B4-BE49-F238E27FC236}">
                <a16:creationId xmlns:a16="http://schemas.microsoft.com/office/drawing/2014/main" id="{2DA596CB-8CA4-E47C-E624-9106965C74C0}"/>
              </a:ext>
            </a:extLst>
          </p:cNvPr>
          <p:cNvSpPr>
            <a:spLocks noChangeAspect="1"/>
          </p:cNvSpPr>
          <p:nvPr/>
        </p:nvSpPr>
        <p:spPr>
          <a:xfrm>
            <a:off x="5813127" y="1018529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1317773"/>
            <a:ext cx="8149273" cy="98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 </a:t>
            </a:r>
            <a:r>
              <a:rPr lang="en-US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project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10060" y="2092421"/>
            <a:ext cx="41677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seeks to strengthen the capacity of public authorities to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urban mobility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innovative strategies like Mobility as a Service (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By simplifying access to diverse transport options,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encourages</a:t>
            </a:r>
          </a:p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travel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reducing car dependency and traffic impacts. 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initiative promotes efficient urban mobility planning through digital tools, regional collaboration, and shared best practices across Europe.</a:t>
            </a: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CFF2F8-F2CA-5A43-8E7B-23766373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0513" y="3990007"/>
            <a:ext cx="2412825" cy="21232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€ 1.691.772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C1F54-5C40-CDA4-AA5E-06F2ACF19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097" y="4880461"/>
            <a:ext cx="1247582" cy="11375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0FBA8D-6BC9-3BDE-0885-6AC87A2BD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0627" y="5051650"/>
            <a:ext cx="1000149" cy="1111277"/>
          </a:xfrm>
          <a:prstGeom prst="rect">
            <a:avLst/>
          </a:prstGeom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447912C3-668D-761F-B0F9-4D9D3362B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  <p:pic>
        <p:nvPicPr>
          <p:cNvPr id="5" name="Graphic 20">
            <a:extLst>
              <a:ext uri="{FF2B5EF4-FFF2-40B4-BE49-F238E27FC236}">
                <a16:creationId xmlns:a16="http://schemas.microsoft.com/office/drawing/2014/main" id="{46F7DBBB-B0F5-540A-078B-02C27E2FE5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21940" y="4864611"/>
            <a:ext cx="1323825" cy="1166539"/>
          </a:xfrm>
          <a:prstGeom prst="rect">
            <a:avLst/>
          </a:prstGeom>
        </p:spPr>
      </p:pic>
      <p:sp>
        <p:nvSpPr>
          <p:cNvPr id="6" name="TextBox 27">
            <a:extLst>
              <a:ext uri="{FF2B5EF4-FFF2-40B4-BE49-F238E27FC236}">
                <a16:creationId xmlns:a16="http://schemas.microsoft.com/office/drawing/2014/main" id="{7823D6AA-E908-1D1F-4CED-853B0002B42C}"/>
              </a:ext>
            </a:extLst>
          </p:cNvPr>
          <p:cNvSpPr txBox="1"/>
          <p:nvPr/>
        </p:nvSpPr>
        <p:spPr>
          <a:xfrm>
            <a:off x="2897553" y="5124714"/>
            <a:ext cx="97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2024</a:t>
            </a:r>
          </a:p>
          <a:p>
            <a:pPr algn="ctr"/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2028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923377C-AE0A-A6F3-3344-B90FFBE51E17}"/>
              </a:ext>
            </a:extLst>
          </p:cNvPr>
          <p:cNvCxnSpPr>
            <a:cxnSpLocks/>
          </p:cNvCxnSpPr>
          <p:nvPr/>
        </p:nvCxnSpPr>
        <p:spPr>
          <a:xfrm>
            <a:off x="3161489" y="5447879"/>
            <a:ext cx="486383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CF734C1-CE68-4998-E0BB-29463EE2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371" y="733137"/>
            <a:ext cx="9576858" cy="838866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en-GB" sz="3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nutshell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552ADAC-37FC-CCFB-B1BB-82DF41795484}"/>
              </a:ext>
            </a:extLst>
          </p:cNvPr>
          <p:cNvGrpSpPr/>
          <p:nvPr/>
        </p:nvGrpSpPr>
        <p:grpSpPr>
          <a:xfrm>
            <a:off x="860593" y="1480910"/>
            <a:ext cx="10364134" cy="4876267"/>
            <a:chOff x="522348" y="1525566"/>
            <a:chExt cx="11059932" cy="504766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224C147C-5AE3-535D-2489-BFFB313A3707}"/>
                </a:ext>
              </a:extLst>
            </p:cNvPr>
            <p:cNvGrpSpPr/>
            <p:nvPr/>
          </p:nvGrpSpPr>
          <p:grpSpPr>
            <a:xfrm>
              <a:off x="522348" y="1525566"/>
              <a:ext cx="11059932" cy="5047668"/>
              <a:chOff x="522348" y="1525566"/>
              <a:chExt cx="11059932" cy="5047668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831DA7ED-1FD4-E425-E9DC-FC123910DBE5}"/>
                  </a:ext>
                </a:extLst>
              </p:cNvPr>
              <p:cNvGrpSpPr/>
              <p:nvPr/>
            </p:nvGrpSpPr>
            <p:grpSpPr>
              <a:xfrm>
                <a:off x="8569567" y="1525566"/>
                <a:ext cx="3012713" cy="4040875"/>
                <a:chOff x="8569567" y="1525566"/>
                <a:chExt cx="3012713" cy="4040875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Rettangolo 26">
                  <a:extLst>
                    <a:ext uri="{FF2B5EF4-FFF2-40B4-BE49-F238E27FC236}">
                      <a16:creationId xmlns:a16="http://schemas.microsoft.com/office/drawing/2014/main" id="{CEB2F3F8-C372-B3E5-0A39-CFEB3F64ADB9}"/>
                    </a:ext>
                  </a:extLst>
                </p:cNvPr>
                <p:cNvSpPr/>
                <p:nvPr/>
              </p:nvSpPr>
              <p:spPr>
                <a:xfrm>
                  <a:off x="8569567" y="1525566"/>
                  <a:ext cx="3012713" cy="404087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CC58EB3E-E736-3737-F8C3-9BC6B47C9AC2}"/>
                    </a:ext>
                  </a:extLst>
                </p:cNvPr>
                <p:cNvSpPr/>
                <p:nvPr/>
              </p:nvSpPr>
              <p:spPr>
                <a:xfrm>
                  <a:off x="8679041" y="1700497"/>
                  <a:ext cx="2793766" cy="369101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" name="Gruppo 13">
                <a:extLst>
                  <a:ext uri="{FF2B5EF4-FFF2-40B4-BE49-F238E27FC236}">
                    <a16:creationId xmlns:a16="http://schemas.microsoft.com/office/drawing/2014/main" id="{501BD2C2-593F-F687-E418-4ACB5331987E}"/>
                  </a:ext>
                </a:extLst>
              </p:cNvPr>
              <p:cNvGrpSpPr/>
              <p:nvPr/>
            </p:nvGrpSpPr>
            <p:grpSpPr>
              <a:xfrm>
                <a:off x="5923652" y="1931317"/>
                <a:ext cx="3012713" cy="4040875"/>
                <a:chOff x="5923652" y="1931317"/>
                <a:chExt cx="3012713" cy="4040875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230F9BC5-E268-39A0-678C-33A4CB6F2F0D}"/>
                    </a:ext>
                  </a:extLst>
                </p:cNvPr>
                <p:cNvSpPr/>
                <p:nvPr/>
              </p:nvSpPr>
              <p:spPr>
                <a:xfrm>
                  <a:off x="5923652" y="1931317"/>
                  <a:ext cx="3012713" cy="404087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Rettangolo 25">
                  <a:extLst>
                    <a:ext uri="{FF2B5EF4-FFF2-40B4-BE49-F238E27FC236}">
                      <a16:creationId xmlns:a16="http://schemas.microsoft.com/office/drawing/2014/main" id="{8C0D5CE7-4277-A56F-0D5B-750C5E360FC0}"/>
                    </a:ext>
                  </a:extLst>
                </p:cNvPr>
                <p:cNvSpPr/>
                <p:nvPr/>
              </p:nvSpPr>
              <p:spPr>
                <a:xfrm>
                  <a:off x="6033126" y="2106248"/>
                  <a:ext cx="2793766" cy="369101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7F6E55F9-833B-5B09-E7E9-2218C807701A}"/>
                  </a:ext>
                </a:extLst>
              </p:cNvPr>
              <p:cNvGrpSpPr/>
              <p:nvPr/>
            </p:nvGrpSpPr>
            <p:grpSpPr>
              <a:xfrm>
                <a:off x="3277737" y="2231838"/>
                <a:ext cx="3012713" cy="4040875"/>
                <a:chOff x="3277737" y="2231838"/>
                <a:chExt cx="3012713" cy="4040875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8AEB856F-43CB-675F-0603-776EFBD7D0B8}"/>
                    </a:ext>
                  </a:extLst>
                </p:cNvPr>
                <p:cNvSpPr/>
                <p:nvPr/>
              </p:nvSpPr>
              <p:spPr>
                <a:xfrm>
                  <a:off x="3277737" y="2231838"/>
                  <a:ext cx="3012713" cy="4040875"/>
                </a:xfrm>
                <a:prstGeom prst="rect">
                  <a:avLst/>
                </a:prstGeom>
                <a:solidFill>
                  <a:srgbClr val="F7AD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C2AEB4C2-570D-BE81-F692-D4832C8B7A8D}"/>
                    </a:ext>
                  </a:extLst>
                </p:cNvPr>
                <p:cNvSpPr txBox="1"/>
                <p:nvPr/>
              </p:nvSpPr>
              <p:spPr>
                <a:xfrm>
                  <a:off x="3642048" y="3775222"/>
                  <a:ext cx="2429456" cy="1879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€ 1.6</a:t>
                  </a:r>
                  <a:r>
                    <a:rPr lang="hu-HU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91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hu-HU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772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,00</a:t>
                  </a:r>
                </a:p>
                <a:p>
                  <a:pPr algn="ctr"/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ERDF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€ 1.3</a:t>
                  </a:r>
                  <a:r>
                    <a:rPr lang="hu-HU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53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hu-HU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417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,60</a:t>
                  </a:r>
                </a:p>
                <a:p>
                  <a:pPr algn="ctr"/>
                  <a:endParaRPr lang="en-US" sz="16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Co-financing: 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€ 3</a:t>
                  </a:r>
                  <a:r>
                    <a:rPr lang="hu-HU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38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hu-HU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354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,40</a:t>
                  </a:r>
                  <a:endPara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3" name="Elemento grafico 22" descr="Soldi">
                  <a:extLst>
                    <a:ext uri="{FF2B5EF4-FFF2-40B4-BE49-F238E27FC236}">
                      <a16:creationId xmlns:a16="http://schemas.microsoft.com/office/drawing/2014/main" id="{1487CD9B-10A0-27A9-6AC8-7323F4E00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9893" y="2532359"/>
                  <a:ext cx="1045724" cy="1045724"/>
                </a:xfrm>
                <a:prstGeom prst="rect">
                  <a:avLst/>
                </a:prstGeom>
              </p:spPr>
            </p:pic>
            <p:sp>
              <p:nvSpPr>
                <p:cNvPr id="24" name="Rettangolo 23">
                  <a:extLst>
                    <a:ext uri="{FF2B5EF4-FFF2-40B4-BE49-F238E27FC236}">
                      <a16:creationId xmlns:a16="http://schemas.microsoft.com/office/drawing/2014/main" id="{4A92E478-70B2-A4BB-0379-B8C8A3FD5607}"/>
                    </a:ext>
                  </a:extLst>
                </p:cNvPr>
                <p:cNvSpPr/>
                <p:nvPr/>
              </p:nvSpPr>
              <p:spPr>
                <a:xfrm>
                  <a:off x="3384724" y="2406769"/>
                  <a:ext cx="2793766" cy="369101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DF3DB278-34C9-A024-F414-60E423D2B68E}"/>
                  </a:ext>
                </a:extLst>
              </p:cNvPr>
              <p:cNvGrpSpPr/>
              <p:nvPr/>
            </p:nvGrpSpPr>
            <p:grpSpPr>
              <a:xfrm>
                <a:off x="522348" y="2532359"/>
                <a:ext cx="3012713" cy="4040875"/>
                <a:chOff x="522348" y="2532359"/>
                <a:chExt cx="3012713" cy="4040875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id="{862476A5-E20A-02C9-BFB6-7970850AA8E4}"/>
                    </a:ext>
                  </a:extLst>
                </p:cNvPr>
                <p:cNvSpPr/>
                <p:nvPr/>
              </p:nvSpPr>
              <p:spPr>
                <a:xfrm>
                  <a:off x="522348" y="2532359"/>
                  <a:ext cx="3012713" cy="4040875"/>
                </a:xfrm>
                <a:prstGeom prst="rect">
                  <a:avLst/>
                </a:prstGeom>
                <a:solidFill>
                  <a:srgbClr val="42C3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408D4C1E-58A9-9906-601C-5A86C8457C4B}"/>
                    </a:ext>
                  </a:extLst>
                </p:cNvPr>
                <p:cNvSpPr txBox="1"/>
                <p:nvPr/>
              </p:nvSpPr>
              <p:spPr>
                <a:xfrm>
                  <a:off x="945882" y="4348866"/>
                  <a:ext cx="2177050" cy="165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MaaSolutions</a:t>
                  </a:r>
                  <a:r>
                    <a:rPr lang="en-US" sz="1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co-financed by the Interreg Europe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Programme</a:t>
                  </a: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4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nd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call for project proposals</a:t>
                  </a:r>
                  <a:endParaRPr lang="it-IT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ADA5130E-C79A-3F71-19D1-B9A4E1193A4C}"/>
                    </a:ext>
                  </a:extLst>
                </p:cNvPr>
                <p:cNvSpPr/>
                <p:nvPr/>
              </p:nvSpPr>
              <p:spPr>
                <a:xfrm>
                  <a:off x="631822" y="2702258"/>
                  <a:ext cx="2793766" cy="369101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20" name="Elemento grafico 19" descr="Euro">
                  <a:extLst>
                    <a:ext uri="{FF2B5EF4-FFF2-40B4-BE49-F238E27FC236}">
                      <a16:creationId xmlns:a16="http://schemas.microsoft.com/office/drawing/2014/main" id="{734105BD-6FA8-AD32-A66C-409670727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3495" y="3130847"/>
                  <a:ext cx="830418" cy="664441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F45C5B3-8D86-197F-EEAA-2F8E9B86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823" y="2288870"/>
              <a:ext cx="826776" cy="826776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FA8193D-B8F8-1B48-A8D6-FF9E622C526D}"/>
                </a:ext>
              </a:extLst>
            </p:cNvPr>
            <p:cNvSpPr txBox="1"/>
            <p:nvPr/>
          </p:nvSpPr>
          <p:spPr>
            <a:xfrm>
              <a:off x="6397435" y="3235828"/>
              <a:ext cx="2317494" cy="248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month</a:t>
              </a: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phase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01.04.2024 – 31.03.2027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phase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01.04.2027 – 31.03.2028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Closure phase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01.04.2028 – 30.06.2028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9DAD4B8-7762-0047-65BB-E7BD744C90C6}"/>
                </a:ext>
              </a:extLst>
            </p:cNvPr>
            <p:cNvSpPr txBox="1"/>
            <p:nvPr/>
          </p:nvSpPr>
          <p:spPr>
            <a:xfrm>
              <a:off x="8936365" y="2778936"/>
              <a:ext cx="2536439" cy="121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objective 2: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Greener Europe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Specific objective: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Zero-carbon urban mobility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67E5BBE-FFC8-C5B0-33B9-9D8C25B6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3259" y="1593490"/>
              <a:ext cx="1232515" cy="1232515"/>
            </a:xfrm>
            <a:prstGeom prst="rect">
              <a:avLst/>
            </a:prstGeom>
          </p:spPr>
        </p:pic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24E0BE1B-B6FD-54B6-5D61-6B7023F05971}"/>
                </a:ext>
              </a:extLst>
            </p:cNvPr>
            <p:cNvGrpSpPr/>
            <p:nvPr/>
          </p:nvGrpSpPr>
          <p:grpSpPr>
            <a:xfrm>
              <a:off x="1464574" y="2946928"/>
              <a:ext cx="1154016" cy="1262309"/>
              <a:chOff x="1438220" y="1290037"/>
              <a:chExt cx="1154016" cy="1262309"/>
            </a:xfrm>
            <a:noFill/>
          </p:grpSpPr>
          <p:sp>
            <p:nvSpPr>
              <p:cNvPr id="11" name="Arco 10">
                <a:extLst>
                  <a:ext uri="{FF2B5EF4-FFF2-40B4-BE49-F238E27FC236}">
                    <a16:creationId xmlns:a16="http://schemas.microsoft.com/office/drawing/2014/main" id="{9668111D-7CDF-710C-7934-4499705F507C}"/>
                  </a:ext>
                </a:extLst>
              </p:cNvPr>
              <p:cNvSpPr/>
              <p:nvPr/>
            </p:nvSpPr>
            <p:spPr>
              <a:xfrm rot="13861805">
                <a:off x="1454730" y="1273527"/>
                <a:ext cx="1120995" cy="1154016"/>
              </a:xfrm>
              <a:prstGeom prst="arc">
                <a:avLst>
                  <a:gd name="adj1" fmla="val 16200000"/>
                  <a:gd name="adj2" fmla="val 13216019"/>
                </a:avLst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2" name="Triangolo isoscele 11">
                <a:extLst>
                  <a:ext uri="{FF2B5EF4-FFF2-40B4-BE49-F238E27FC236}">
                    <a16:creationId xmlns:a16="http://schemas.microsoft.com/office/drawing/2014/main" id="{26C9AD83-A94A-A471-4ECC-FA1DF6838F57}"/>
                  </a:ext>
                </a:extLst>
              </p:cNvPr>
              <p:cNvSpPr/>
              <p:nvPr/>
            </p:nvSpPr>
            <p:spPr>
              <a:xfrm rot="16200000">
                <a:off x="1775365" y="2231120"/>
                <a:ext cx="304278" cy="33817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3" name="Graphic 3">
            <a:extLst>
              <a:ext uri="{FF2B5EF4-FFF2-40B4-BE49-F238E27FC236}">
                <a16:creationId xmlns:a16="http://schemas.microsoft.com/office/drawing/2014/main" id="{ECA0512E-44E6-9F54-56DF-3866CAA812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1018873"/>
            <a:ext cx="9732788" cy="928870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GB" sz="36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dirty="0">
                <a:ea typeface="Open Sans" panose="020B0606030504020204" pitchFamily="34" charset="0"/>
                <a:cs typeface="Open Sans" panose="020B0606030504020204" pitchFamily="34" charset="0"/>
              </a:rPr>
              <a:t>Partnership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2756D-D8E6-0F48-8409-920F3B1C42BE}"/>
              </a:ext>
            </a:extLst>
          </p:cNvPr>
          <p:cNvSpPr txBox="1"/>
          <p:nvPr/>
        </p:nvSpPr>
        <p:spPr>
          <a:xfrm>
            <a:off x="7172603" y="2387255"/>
            <a:ext cx="22905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COUNTRIES: ITALY, ROMANIA, BELGIUM, LATVIA, HUNGARY, GERMANY, GREECE, NETHERLANDS</a:t>
            </a:r>
          </a:p>
          <a:p>
            <a:pPr algn="r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L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661312" y="2453483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072BC02-F221-61DC-F989-E35C410F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91" y="3685895"/>
            <a:ext cx="1043388" cy="928870"/>
          </a:xfrm>
          <a:prstGeom prst="rect">
            <a:avLst/>
          </a:prstGeom>
        </p:spPr>
      </p:pic>
      <p:pic>
        <p:nvPicPr>
          <p:cNvPr id="2" name="Graphic 3">
            <a:extLst>
              <a:ext uri="{FF2B5EF4-FFF2-40B4-BE49-F238E27FC236}">
                <a16:creationId xmlns:a16="http://schemas.microsoft.com/office/drawing/2014/main" id="{D5016C91-4EBC-2716-A4AC-DCC031E2B4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  <p:sp>
        <p:nvSpPr>
          <p:cNvPr id="86" name="Szövegdoboz 85">
            <a:extLst>
              <a:ext uri="{FF2B5EF4-FFF2-40B4-BE49-F238E27FC236}">
                <a16:creationId xmlns:a16="http://schemas.microsoft.com/office/drawing/2014/main" id="{475A44A5-4316-5EA9-AFB3-095723397C08}"/>
              </a:ext>
            </a:extLst>
          </p:cNvPr>
          <p:cNvSpPr txBox="1"/>
          <p:nvPr/>
        </p:nvSpPr>
        <p:spPr>
          <a:xfrm>
            <a:off x="659814" y="2174368"/>
            <a:ext cx="385943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Lead Partner:</a:t>
            </a:r>
          </a:p>
          <a:p>
            <a:pPr algn="l"/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Puglia Region</a:t>
            </a:r>
            <a:r>
              <a:rPr lang="hu-HU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(Italy)</a:t>
            </a:r>
            <a:endParaRPr lang="hu-HU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endParaRPr lang="en-US" sz="1100" kern="7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PP2: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Intercomunity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Development Association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Baiamare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Metropolitan Area   (Romania)</a:t>
            </a:r>
            <a:endParaRPr lang="hu-HU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PP3: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Stad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Geel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(Belgium)</a:t>
            </a:r>
            <a:endParaRPr lang="hu-HU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PP4: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Liepāja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city municipal administration  (Latvia)</a:t>
            </a:r>
            <a:endParaRPr lang="hu-HU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PP5: 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Vas County Government Office (Hungary)</a:t>
            </a: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PP6: 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Aufbauwerk Region Leipzig GmbH (Germany)</a:t>
            </a: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PP7: 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University of the Aegean (Greece)</a:t>
            </a: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PP8: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Gemeente</a:t>
            </a:r>
            <a:r>
              <a:rPr lang="hu-HU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Schouwen-Duiveland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   (Netherlands)</a:t>
            </a: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PP9: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Grad </a:t>
            </a:r>
            <a:r>
              <a:rPr lang="en-US" sz="1100" dirty="0" err="1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Leskovac</a:t>
            </a:r>
            <a:r>
              <a:rPr lang="hu-HU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</a:t>
            </a:r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 (Serbia)</a:t>
            </a:r>
            <a:endParaRPr lang="hu-HU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endParaRPr lang="en-US" sz="1100" dirty="0">
              <a:solidFill>
                <a:srgbClr val="154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ova Condensed"/>
            </a:endParaRPr>
          </a:p>
          <a:p>
            <a:pPr algn="l"/>
            <a:r>
              <a:rPr lang="en-US" sz="1100" b="1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 Bold"/>
              </a:rPr>
              <a:t>Associated policy authority:</a:t>
            </a:r>
          </a:p>
          <a:p>
            <a:pPr algn="l"/>
            <a:r>
              <a:rPr lang="en-US" sz="1100" dirty="0">
                <a:solidFill>
                  <a:srgbClr val="154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ova Condensed"/>
              </a:rPr>
              <a:t>District of Northern Saxony (Germany)</a:t>
            </a:r>
          </a:p>
        </p:txBody>
      </p:sp>
      <p:pic>
        <p:nvPicPr>
          <p:cNvPr id="88" name="Kép 87">
            <a:extLst>
              <a:ext uri="{FF2B5EF4-FFF2-40B4-BE49-F238E27FC236}">
                <a16:creationId xmlns:a16="http://schemas.microsoft.com/office/drawing/2014/main" id="{186AC4EF-B651-5460-5784-68B5F48735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59" b="14173"/>
          <a:stretch/>
        </p:blipFill>
        <p:spPr>
          <a:xfrm>
            <a:off x="6443442" y="1495299"/>
            <a:ext cx="5217810" cy="4722123"/>
          </a:xfrm>
          <a:prstGeom prst="rect">
            <a:avLst/>
          </a:prstGeom>
        </p:spPr>
      </p:pic>
      <p:sp>
        <p:nvSpPr>
          <p:cNvPr id="4" name="Rectangle 22">
            <a:extLst>
              <a:ext uri="{FF2B5EF4-FFF2-40B4-BE49-F238E27FC236}">
                <a16:creationId xmlns:a16="http://schemas.microsoft.com/office/drawing/2014/main" id="{F577303B-570E-6CE4-B617-575D703BFF87}"/>
              </a:ext>
            </a:extLst>
          </p:cNvPr>
          <p:cNvSpPr/>
          <p:nvPr/>
        </p:nvSpPr>
        <p:spPr>
          <a:xfrm>
            <a:off x="659813" y="1770278"/>
            <a:ext cx="7132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project partners and an associated policy authority working together. 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6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CF7E7-CC73-3939-743F-1DC724DE5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5FA8BA-FB5E-D06B-364F-DBC61DCFF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507" y="1157807"/>
            <a:ext cx="9732788" cy="72108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GB" sz="32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b="1" dirty="0">
                <a:ea typeface="Open Sans" panose="020B0606030504020204" pitchFamily="34" charset="0"/>
                <a:cs typeface="Open Sans" panose="020B0606030504020204" pitchFamily="34" charset="0"/>
              </a:rPr>
              <a:t>addresses</a:t>
            </a:r>
            <a:r>
              <a:rPr lang="en-GB" sz="32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7 Policy Instruments: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22363-E5FC-BFBE-9196-340BA5DC9D84}"/>
              </a:ext>
            </a:extLst>
          </p:cNvPr>
          <p:cNvSpPr txBox="1"/>
          <p:nvPr/>
        </p:nvSpPr>
        <p:spPr>
          <a:xfrm>
            <a:off x="7172603" y="2387255"/>
            <a:ext cx="22905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COUNTRIES: ITALY, ROMANIA, BELGIUM, LATVIA, HUNGARY, GERMANY, GREECE, NETHERLANDS</a:t>
            </a:r>
          </a:p>
          <a:p>
            <a:pPr algn="r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L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1DCFA9-929B-18C9-87B2-C5D93674BB0F}"/>
              </a:ext>
            </a:extLst>
          </p:cNvPr>
          <p:cNvSpPr/>
          <p:nvPr/>
        </p:nvSpPr>
        <p:spPr>
          <a:xfrm>
            <a:off x="9661312" y="2453483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0DDEC754-60DD-09CC-EFCD-28778382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  <p:sp>
        <p:nvSpPr>
          <p:cNvPr id="86" name="Szövegdoboz 85">
            <a:extLst>
              <a:ext uri="{FF2B5EF4-FFF2-40B4-BE49-F238E27FC236}">
                <a16:creationId xmlns:a16="http://schemas.microsoft.com/office/drawing/2014/main" id="{F156EE90-B464-620C-8C2F-7EBB96614857}"/>
              </a:ext>
            </a:extLst>
          </p:cNvPr>
          <p:cNvSpPr txBox="1"/>
          <p:nvPr/>
        </p:nvSpPr>
        <p:spPr>
          <a:xfrm>
            <a:off x="709507" y="1988767"/>
            <a:ext cx="578363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RP Puglia ERDF ESF+ 2021-2027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Apulia </a:t>
            </a:r>
            <a:r>
              <a:rPr lang="it-IT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it-IT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Urban Mobility Plan 2030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it-IT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Intercomunity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Development Association Baia Mare Metropolitan Area</a:t>
            </a:r>
          </a:p>
          <a:p>
            <a:pPr algn="l"/>
            <a:endParaRPr lang="it-IT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it-IT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Stad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Geel</a:t>
            </a:r>
          </a:p>
          <a:p>
            <a:pPr algn="l"/>
            <a:endParaRPr lang="en-US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Liepaja city and </a:t>
            </a:r>
            <a:r>
              <a:rPr lang="en-US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Dienvidkurzeme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municipality development </a:t>
            </a:r>
            <a:r>
              <a:rPr lang="en-US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2022-2027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Liepāja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city municipal administration</a:t>
            </a:r>
          </a:p>
          <a:p>
            <a:pPr algn="l"/>
            <a:endParaRPr lang="it-IT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Territorial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Settlement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Development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 -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TOP_Plusz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- 1.2.1-21,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Liveable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settlements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Élhető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települések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by Vas County Government Office (VVÖH) 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de-DE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de-DE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Kreisentwicklungskonzept Nordsachsen 2030 </a:t>
            </a:r>
            <a:r>
              <a:rPr lang="de-DE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Aufbauwerk Region Leipzig GmbH 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nl-NL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nl-N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vision Schouwen-Duiveland “Tij van de Toekomst 2040” (Tide for the Future 2040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by Gemeente Schouwen-Duiveland </a:t>
            </a:r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8" name="Kép 87">
            <a:extLst>
              <a:ext uri="{FF2B5EF4-FFF2-40B4-BE49-F238E27FC236}">
                <a16:creationId xmlns:a16="http://schemas.microsoft.com/office/drawing/2014/main" id="{EA21A213-774B-650F-6CD4-0A8475DCE2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59" b="14173"/>
          <a:stretch/>
        </p:blipFill>
        <p:spPr>
          <a:xfrm>
            <a:off x="6741268" y="1764832"/>
            <a:ext cx="4919984" cy="44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3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6">
            <a:extLst>
              <a:ext uri="{FF2B5EF4-FFF2-40B4-BE49-F238E27FC236}">
                <a16:creationId xmlns:a16="http://schemas.microsoft.com/office/drawing/2014/main" id="{91BDCBB2-3F4F-D2AB-790D-537413F29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0216" y="1885696"/>
            <a:ext cx="2644099" cy="2323424"/>
          </a:xfrm>
          <a:prstGeom prst="rect">
            <a:avLst/>
          </a:prstGeom>
        </p:spPr>
      </p:pic>
      <p:pic>
        <p:nvPicPr>
          <p:cNvPr id="14" name="Graphic 16">
            <a:extLst>
              <a:ext uri="{FF2B5EF4-FFF2-40B4-BE49-F238E27FC236}">
                <a16:creationId xmlns:a16="http://schemas.microsoft.com/office/drawing/2014/main" id="{C57F1F9E-5675-61D0-B6DD-641A76D88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8741" y="1886671"/>
            <a:ext cx="2644099" cy="23234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569979" y="455924"/>
            <a:ext cx="5519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US" sz="28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Outputs</a:t>
            </a:r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7E186C6B-1321-38A6-2F30-6753E3AF0A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32951" y="2510803"/>
            <a:ext cx="3915338" cy="1405505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58D99BD7-0BEA-DC50-E85B-916B0EC8A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7741" y="1926588"/>
            <a:ext cx="2546098" cy="2243591"/>
          </a:xfrm>
          <a:prstGeom prst="rect">
            <a:avLst/>
          </a:prstGeom>
        </p:spPr>
      </p:pic>
      <p:pic>
        <p:nvPicPr>
          <p:cNvPr id="5" name="Graphic 10">
            <a:extLst>
              <a:ext uri="{FF2B5EF4-FFF2-40B4-BE49-F238E27FC236}">
                <a16:creationId xmlns:a16="http://schemas.microsoft.com/office/drawing/2014/main" id="{409307F8-42F3-5D0F-0130-731FFF3CD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9220" y="1926588"/>
            <a:ext cx="2546098" cy="224359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069813-AEF7-80DB-7EFA-749AF0E14558}"/>
              </a:ext>
            </a:extLst>
          </p:cNvPr>
          <p:cNvSpPr txBox="1"/>
          <p:nvPr/>
        </p:nvSpPr>
        <p:spPr>
          <a:xfrm>
            <a:off x="9380443" y="2475831"/>
            <a:ext cx="64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7CBAF1-50C9-5913-FA82-7545D690A661}"/>
              </a:ext>
            </a:extLst>
          </p:cNvPr>
          <p:cNvSpPr txBox="1"/>
          <p:nvPr/>
        </p:nvSpPr>
        <p:spPr>
          <a:xfrm>
            <a:off x="8903011" y="3213556"/>
            <a:ext cx="15985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Interregional Policy </a:t>
            </a:r>
          </a:p>
          <a:p>
            <a:pPr algn="ctr"/>
            <a:r>
              <a:rPr 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Events </a:t>
            </a:r>
          </a:p>
          <a:p>
            <a:pPr algn="ctr"/>
            <a:r>
              <a:rPr 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organised</a:t>
            </a:r>
            <a:r>
              <a:rPr 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 of 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CB66B4-AFB6-4556-1A79-494B95D8CFD5}"/>
              </a:ext>
            </a:extLst>
          </p:cNvPr>
          <p:cNvSpPr txBox="1"/>
          <p:nvPr/>
        </p:nvSpPr>
        <p:spPr>
          <a:xfrm>
            <a:off x="2167907" y="2475831"/>
            <a:ext cx="64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4EA1C6-98D3-AE00-E72F-8E99DFD2875F}"/>
              </a:ext>
            </a:extLst>
          </p:cNvPr>
          <p:cNvSpPr txBox="1"/>
          <p:nvPr/>
        </p:nvSpPr>
        <p:spPr>
          <a:xfrm>
            <a:off x="1740021" y="3213556"/>
            <a:ext cx="1521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Practices </a:t>
            </a:r>
          </a:p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identified out of 15</a:t>
            </a:r>
          </a:p>
        </p:txBody>
      </p:sp>
      <p:pic>
        <p:nvPicPr>
          <p:cNvPr id="17" name="Elemento grafico 16" descr="Recensione cliente con riempimento a tinta unita">
            <a:extLst>
              <a:ext uri="{FF2B5EF4-FFF2-40B4-BE49-F238E27FC236}">
                <a16:creationId xmlns:a16="http://schemas.microsoft.com/office/drawing/2014/main" id="{EA3305AD-46AB-3906-A185-4537A0D54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5065" y="1012188"/>
            <a:ext cx="914400" cy="914400"/>
          </a:xfrm>
          <a:prstGeom prst="rect">
            <a:avLst/>
          </a:prstGeom>
        </p:spPr>
      </p:pic>
      <p:pic>
        <p:nvPicPr>
          <p:cNvPr id="36" name="Elemento grafico 35" descr="Lampadina con riempimento a tinta unita">
            <a:extLst>
              <a:ext uri="{FF2B5EF4-FFF2-40B4-BE49-F238E27FC236}">
                <a16:creationId xmlns:a16="http://schemas.microsoft.com/office/drawing/2014/main" id="{7384D11F-A97A-682F-B254-A7011148D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0591" y="2130499"/>
            <a:ext cx="345332" cy="345332"/>
          </a:xfrm>
          <a:prstGeom prst="rect">
            <a:avLst/>
          </a:prstGeom>
        </p:spPr>
      </p:pic>
      <p:pic>
        <p:nvPicPr>
          <p:cNvPr id="40" name="Elemento grafico 39" descr="Libro aperto con riempimento a tinta unita">
            <a:extLst>
              <a:ext uri="{FF2B5EF4-FFF2-40B4-BE49-F238E27FC236}">
                <a16:creationId xmlns:a16="http://schemas.microsoft.com/office/drawing/2014/main" id="{B83DCB27-B1B1-9C35-238F-70FD9B2A40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39321" y="2155558"/>
            <a:ext cx="320273" cy="320273"/>
          </a:xfrm>
          <a:prstGeom prst="rect">
            <a:avLst/>
          </a:prstGeom>
        </p:spPr>
      </p:pic>
      <p:grpSp>
        <p:nvGrpSpPr>
          <p:cNvPr id="45" name="Gruppo 44">
            <a:extLst>
              <a:ext uri="{FF2B5EF4-FFF2-40B4-BE49-F238E27FC236}">
                <a16:creationId xmlns:a16="http://schemas.microsoft.com/office/drawing/2014/main" id="{778FC574-2768-6EA2-C356-F72F2BBCD5BD}"/>
              </a:ext>
            </a:extLst>
          </p:cNvPr>
          <p:cNvGrpSpPr/>
          <p:nvPr/>
        </p:nvGrpSpPr>
        <p:grpSpPr>
          <a:xfrm>
            <a:off x="1879743" y="1217073"/>
            <a:ext cx="1219974" cy="750652"/>
            <a:chOff x="5197813" y="4388543"/>
            <a:chExt cx="2134374" cy="1177300"/>
          </a:xfrm>
        </p:grpSpPr>
        <p:pic>
          <p:nvPicPr>
            <p:cNvPr id="42" name="Elemento grafico 41" descr="Singolo ingranaggio con riempimento a tinta unita">
              <a:extLst>
                <a:ext uri="{FF2B5EF4-FFF2-40B4-BE49-F238E27FC236}">
                  <a16:creationId xmlns:a16="http://schemas.microsoft.com/office/drawing/2014/main" id="{F9A5F16B-C56A-D7DE-200B-714D3620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07800" y="4519993"/>
              <a:ext cx="914400" cy="914400"/>
            </a:xfrm>
            <a:prstGeom prst="rect">
              <a:avLst/>
            </a:prstGeom>
          </p:spPr>
        </p:pic>
        <p:pic>
          <p:nvPicPr>
            <p:cNvPr id="43" name="Elemento grafico 42" descr="Singolo ingranaggio con riempimento a tinta unita">
              <a:extLst>
                <a:ext uri="{FF2B5EF4-FFF2-40B4-BE49-F238E27FC236}">
                  <a16:creationId xmlns:a16="http://schemas.microsoft.com/office/drawing/2014/main" id="{2162945D-62A6-F805-E53E-082AAC97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97813" y="4651443"/>
              <a:ext cx="914400" cy="914400"/>
            </a:xfrm>
            <a:prstGeom prst="rect">
              <a:avLst/>
            </a:prstGeom>
          </p:spPr>
        </p:pic>
        <p:pic>
          <p:nvPicPr>
            <p:cNvPr id="44" name="Elemento grafico 43" descr="Singolo ingranaggio con riempimento a tinta unita">
              <a:extLst>
                <a:ext uri="{FF2B5EF4-FFF2-40B4-BE49-F238E27FC236}">
                  <a16:creationId xmlns:a16="http://schemas.microsoft.com/office/drawing/2014/main" id="{C42B387B-BC1B-BC09-4259-C67EF5FDB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417787" y="4388543"/>
              <a:ext cx="914400" cy="914400"/>
            </a:xfrm>
            <a:prstGeom prst="rect">
              <a:avLst/>
            </a:prstGeom>
          </p:spPr>
        </p:pic>
      </p:grpSp>
      <p:pic>
        <p:nvPicPr>
          <p:cNvPr id="59" name="Elemento grafico 58" descr="Frecce a zig zag con riempimento a tinta unita">
            <a:extLst>
              <a:ext uri="{FF2B5EF4-FFF2-40B4-BE49-F238E27FC236}">
                <a16:creationId xmlns:a16="http://schemas.microsoft.com/office/drawing/2014/main" id="{1EC0FF40-DCAF-EA18-81FC-91D5D216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6922" y="4443929"/>
            <a:ext cx="1605615" cy="914400"/>
          </a:xfrm>
          <a:prstGeom prst="rect">
            <a:avLst/>
          </a:prstGeom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C4490FF-1264-F8C6-4262-A96455DB9B42}"/>
              </a:ext>
            </a:extLst>
          </p:cNvPr>
          <p:cNvSpPr txBox="1"/>
          <p:nvPr/>
        </p:nvSpPr>
        <p:spPr>
          <a:xfrm>
            <a:off x="1267937" y="5495022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0% of initially planned</a:t>
            </a:r>
          </a:p>
        </p:txBody>
      </p:sp>
      <p:pic>
        <p:nvPicPr>
          <p:cNvPr id="61" name="Elemento grafico 60" descr="Frecce a zig zag con riempimento a tinta unita">
            <a:extLst>
              <a:ext uri="{FF2B5EF4-FFF2-40B4-BE49-F238E27FC236}">
                <a16:creationId xmlns:a16="http://schemas.microsoft.com/office/drawing/2014/main" id="{B01D4659-F7ED-C3C4-BE49-07CFC37E47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22542" y="4443929"/>
            <a:ext cx="1605615" cy="914400"/>
          </a:xfrm>
          <a:prstGeom prst="rect">
            <a:avLst/>
          </a:prstGeom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14C9AB55-8251-F481-74E4-C81A84037CE5}"/>
              </a:ext>
            </a:extLst>
          </p:cNvPr>
          <p:cNvSpPr txBox="1"/>
          <p:nvPr/>
        </p:nvSpPr>
        <p:spPr>
          <a:xfrm>
            <a:off x="8445048" y="5495022"/>
            <a:ext cx="2582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10% of initially planned</a:t>
            </a:r>
          </a:p>
        </p:txBody>
      </p:sp>
    </p:spTree>
    <p:extLst>
      <p:ext uri="{BB962C8B-B14F-4D97-AF65-F5344CB8AC3E}">
        <p14:creationId xmlns:p14="http://schemas.microsoft.com/office/powerpoint/2010/main" val="370693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91838-5F7F-E844-E0E3-07CA7769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D8F38235-0DAE-7802-60E3-1B8A896039A4}"/>
              </a:ext>
            </a:extLst>
          </p:cNvPr>
          <p:cNvSpPr>
            <a:spLocks noChangeAspect="1"/>
          </p:cNvSpPr>
          <p:nvPr/>
        </p:nvSpPr>
        <p:spPr>
          <a:xfrm>
            <a:off x="5919691" y="1018529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36911C-D8EB-7C67-3015-0C9492518957}"/>
              </a:ext>
            </a:extLst>
          </p:cNvPr>
          <p:cNvSpPr txBox="1"/>
          <p:nvPr/>
        </p:nvSpPr>
        <p:spPr>
          <a:xfrm>
            <a:off x="964961" y="5786685"/>
            <a:ext cx="3805297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Bari, 18</a:t>
            </a:r>
            <a:r>
              <a:rPr lang="en-US" sz="12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September 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4B9705-B8C9-493B-B29C-853B11DE9725}"/>
              </a:ext>
            </a:extLst>
          </p:cNvPr>
          <p:cNvSpPr/>
          <p:nvPr/>
        </p:nvSpPr>
        <p:spPr>
          <a:xfrm>
            <a:off x="910060" y="1697355"/>
            <a:ext cx="412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Launches – Digital Solutions for Sustainable Urban Mobility</a:t>
            </a:r>
            <a:endParaRPr lang="en-US" sz="28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F5E634-2CD2-7905-9343-29514D39A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457" y="5217934"/>
            <a:ext cx="1247582" cy="11375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7E4429-543C-73CB-E05E-3D7C72FA9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9514" y="5051650"/>
            <a:ext cx="1000149" cy="1111277"/>
          </a:xfrm>
          <a:prstGeom prst="rect">
            <a:avLst/>
          </a:prstGeom>
        </p:spPr>
      </p:pic>
      <p:pic>
        <p:nvPicPr>
          <p:cNvPr id="2" name="Graphic 3">
            <a:extLst>
              <a:ext uri="{FF2B5EF4-FFF2-40B4-BE49-F238E27FC236}">
                <a16:creationId xmlns:a16="http://schemas.microsoft.com/office/drawing/2014/main" id="{F921A9A9-450C-EC9A-930E-DAD03371C72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  <p:pic>
        <p:nvPicPr>
          <p:cNvPr id="11" name="Graphic 12">
            <a:extLst>
              <a:ext uri="{FF2B5EF4-FFF2-40B4-BE49-F238E27FC236}">
                <a16:creationId xmlns:a16="http://schemas.microsoft.com/office/drawing/2014/main" id="{10200142-F2F0-4B03-7AE1-29E0B406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0569" y="5559267"/>
            <a:ext cx="373615" cy="45483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4A92F1-BE8C-FC74-FF55-E141ECAABD8E}"/>
              </a:ext>
            </a:extLst>
          </p:cNvPr>
          <p:cNvSpPr txBox="1"/>
          <p:nvPr/>
        </p:nvSpPr>
        <p:spPr>
          <a:xfrm>
            <a:off x="964960" y="3500356"/>
            <a:ext cx="399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meeting fostered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 among partners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emphasizing the exchange of best practices and strategies to drive cultural and operational change in urban transportation. </a:t>
            </a:r>
            <a:endParaRPr lang="it-IT" sz="1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BA838-7109-6863-6AC7-BA91ECF7D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">
            <a:extLst>
              <a:ext uri="{FF2B5EF4-FFF2-40B4-BE49-F238E27FC236}">
                <a16:creationId xmlns:a16="http://schemas.microsoft.com/office/drawing/2014/main" id="{2DA47A24-48D6-7FF2-E18A-88C861A63B36}"/>
              </a:ext>
            </a:extLst>
          </p:cNvPr>
          <p:cNvSpPr>
            <a:spLocks noChangeAspect="1"/>
          </p:cNvSpPr>
          <p:nvPr/>
        </p:nvSpPr>
        <p:spPr>
          <a:xfrm>
            <a:off x="6215146" y="1151580"/>
            <a:ext cx="5193848" cy="4554839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85F76D0-7DEB-6B74-0BBE-A42A17D3C18F}"/>
              </a:ext>
            </a:extLst>
          </p:cNvPr>
          <p:cNvSpPr txBox="1">
            <a:spLocks/>
          </p:cNvSpPr>
          <p:nvPr/>
        </p:nvSpPr>
        <p:spPr>
          <a:xfrm>
            <a:off x="864097" y="1120949"/>
            <a:ext cx="8149273" cy="98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Newsletter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527CF6-D266-E6D9-AAD8-C545976EAEDA}"/>
              </a:ext>
            </a:extLst>
          </p:cNvPr>
          <p:cNvSpPr txBox="1"/>
          <p:nvPr/>
        </p:nvSpPr>
        <p:spPr>
          <a:xfrm>
            <a:off x="6657434" y="6205191"/>
            <a:ext cx="4943649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https://www.interregeurope.eu/maasolutions/library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E088BF-AB79-3C27-4ACC-BC5EFB85AFB3}"/>
              </a:ext>
            </a:extLst>
          </p:cNvPr>
          <p:cNvSpPr/>
          <p:nvPr/>
        </p:nvSpPr>
        <p:spPr>
          <a:xfrm>
            <a:off x="864097" y="2397251"/>
            <a:ext cx="45392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Overview:</a:t>
            </a:r>
          </a:p>
          <a:p>
            <a:endParaRPr lang="en-US" sz="800" b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first </a:t>
            </a:r>
            <a:r>
              <a:rPr lang="en-US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newsletter introduces the project which aims to enhance sustainable urban mobility through digital innovation and </a:t>
            </a: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 as a Service (</a:t>
            </a:r>
            <a:r>
              <a:rPr lang="en-US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</a:t>
            </a: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strategies. Partners from nine European countries collaborate to share knowledge, improve transport systems, and promote sustainable solutions. </a:t>
            </a:r>
          </a:p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include the kick-off meeting in Bari, inclusion of a new Discovery partner, and a webinar on urban logistics</a:t>
            </a:r>
            <a:r>
              <a:rPr lang="en-US" sz="1400" dirty="0"/>
              <a:t>.</a:t>
            </a: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5A35E-A36D-F908-A412-710B73B79E5C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04058B-CD09-202C-B554-687916A85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7693" y="4555662"/>
            <a:ext cx="1693390" cy="1543973"/>
          </a:xfrm>
          <a:prstGeom prst="rect">
            <a:avLst/>
          </a:prstGeom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7E1A3150-DF3C-3B7C-C004-3E47336C30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  <p:sp>
        <p:nvSpPr>
          <p:cNvPr id="4" name="Rectangle 22">
            <a:extLst>
              <a:ext uri="{FF2B5EF4-FFF2-40B4-BE49-F238E27FC236}">
                <a16:creationId xmlns:a16="http://schemas.microsoft.com/office/drawing/2014/main" id="{BB769BFB-A109-3180-2BB6-D55C4636A8A0}"/>
              </a:ext>
            </a:extLst>
          </p:cNvPr>
          <p:cNvSpPr/>
          <p:nvPr/>
        </p:nvSpPr>
        <p:spPr>
          <a:xfrm>
            <a:off x="878175" y="5178878"/>
            <a:ext cx="494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Connected! </a:t>
            </a:r>
            <a:r>
              <a:rPr lang="en-US" sz="1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</a:t>
            </a:r>
            <a:r>
              <a:rPr lang="en-US" sz="1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receive the latest updates. Don't miss out on exciting news and insights!</a:t>
            </a:r>
          </a:p>
        </p:txBody>
      </p:sp>
    </p:spTree>
    <p:extLst>
      <p:ext uri="{BB962C8B-B14F-4D97-AF65-F5344CB8AC3E}">
        <p14:creationId xmlns:p14="http://schemas.microsoft.com/office/powerpoint/2010/main" val="372314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812117-DC44-B9C5-7E6B-DCCFDEDF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80" y="74879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First Regional S</a:t>
            </a:r>
            <a:r>
              <a:rPr lang="en-GB" sz="3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takeholder </a:t>
            </a:r>
            <a:r>
              <a:rPr lang="en-GB" sz="32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GB" sz="3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eetings </a:t>
            </a: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ongoing:</a:t>
            </a:r>
            <a:endParaRPr lang="it-IT" sz="3200" dirty="0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6D1E6887-B924-6EA4-9F63-BC1F479B09E9}"/>
              </a:ext>
            </a:extLst>
          </p:cNvPr>
          <p:cNvGrpSpPr/>
          <p:nvPr/>
        </p:nvGrpSpPr>
        <p:grpSpPr>
          <a:xfrm>
            <a:off x="3222413" y="1988416"/>
            <a:ext cx="2647757" cy="2278841"/>
            <a:chOff x="0" y="0"/>
            <a:chExt cx="99901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15D17A55-B016-7BAA-BB36-2003C2B07C72}"/>
                </a:ext>
              </a:extLst>
            </p:cNvPr>
            <p:cNvSpPr/>
            <p:nvPr/>
          </p:nvSpPr>
          <p:spPr>
            <a:xfrm>
              <a:off x="0" y="0"/>
              <a:ext cx="999010" cy="812800"/>
            </a:xfrm>
            <a:custGeom>
              <a:avLst/>
              <a:gdLst/>
              <a:ahLst/>
              <a:cxnLst/>
              <a:rect l="l" t="t" r="r" b="b"/>
              <a:pathLst>
                <a:path w="999010" h="812800">
                  <a:moveTo>
                    <a:pt x="0" y="0"/>
                  </a:moveTo>
                  <a:lnTo>
                    <a:pt x="999010" y="0"/>
                  </a:lnTo>
                  <a:lnTo>
                    <a:pt x="99901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t="-1510" b="-1510"/>
              </a:stretch>
            </a:blipFill>
            <a:ln w="76200" cap="sq">
              <a:solidFill>
                <a:srgbClr val="4B7CEB"/>
              </a:solidFill>
              <a:prstDash val="solid"/>
              <a:miter/>
            </a:ln>
          </p:spPr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6AB7828F-2FF4-E7BB-2C3B-16170C530693}"/>
              </a:ext>
            </a:extLst>
          </p:cNvPr>
          <p:cNvGrpSpPr/>
          <p:nvPr/>
        </p:nvGrpSpPr>
        <p:grpSpPr>
          <a:xfrm>
            <a:off x="6125021" y="1988416"/>
            <a:ext cx="2647757" cy="2278841"/>
            <a:chOff x="0" y="0"/>
            <a:chExt cx="999010" cy="8128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97AA79C-8BD9-65AE-F9D1-B2E42F623AE4}"/>
                </a:ext>
              </a:extLst>
            </p:cNvPr>
            <p:cNvSpPr/>
            <p:nvPr/>
          </p:nvSpPr>
          <p:spPr>
            <a:xfrm>
              <a:off x="0" y="0"/>
              <a:ext cx="999010" cy="812800"/>
            </a:xfrm>
            <a:custGeom>
              <a:avLst/>
              <a:gdLst/>
              <a:ahLst/>
              <a:cxnLst/>
              <a:rect l="l" t="t" r="r" b="b"/>
              <a:pathLst>
                <a:path w="999010" h="812800">
                  <a:moveTo>
                    <a:pt x="0" y="0"/>
                  </a:moveTo>
                  <a:lnTo>
                    <a:pt x="999010" y="0"/>
                  </a:lnTo>
                  <a:lnTo>
                    <a:pt x="99901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t="-1510" b="-1510"/>
              </a:stretch>
            </a:blipFill>
            <a:ln w="76200" cap="sq">
              <a:solidFill>
                <a:srgbClr val="4B7CEB"/>
              </a:solidFill>
              <a:prstDash val="solid"/>
              <a:miter/>
            </a:ln>
          </p:spPr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35F3F0F7-C8FE-E55E-5E9B-FD62DF9B1C31}"/>
              </a:ext>
            </a:extLst>
          </p:cNvPr>
          <p:cNvGrpSpPr/>
          <p:nvPr/>
        </p:nvGrpSpPr>
        <p:grpSpPr>
          <a:xfrm>
            <a:off x="9023810" y="1988416"/>
            <a:ext cx="2647757" cy="2278841"/>
            <a:chOff x="0" y="0"/>
            <a:chExt cx="999010" cy="81280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BE0D6A9-D7A6-1F44-65E5-1A83A45471A0}"/>
                </a:ext>
              </a:extLst>
            </p:cNvPr>
            <p:cNvSpPr/>
            <p:nvPr/>
          </p:nvSpPr>
          <p:spPr>
            <a:xfrm>
              <a:off x="0" y="0"/>
              <a:ext cx="999010" cy="812800"/>
            </a:xfrm>
            <a:custGeom>
              <a:avLst/>
              <a:gdLst/>
              <a:ahLst/>
              <a:cxnLst/>
              <a:rect l="l" t="t" r="r" b="b"/>
              <a:pathLst>
                <a:path w="999010" h="812800">
                  <a:moveTo>
                    <a:pt x="0" y="0"/>
                  </a:moveTo>
                  <a:lnTo>
                    <a:pt x="999010" y="0"/>
                  </a:lnTo>
                  <a:lnTo>
                    <a:pt x="99901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t="-1510" b="-1510"/>
              </a:stretch>
            </a:blipFill>
            <a:ln w="76200" cap="sq">
              <a:solidFill>
                <a:srgbClr val="4B7CEB"/>
              </a:solidFill>
              <a:prstDash val="solid"/>
              <a:miter/>
            </a:ln>
          </p:spPr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6604C96-8495-D508-2726-0B068AD67BD6}"/>
              </a:ext>
            </a:extLst>
          </p:cNvPr>
          <p:cNvSpPr txBox="1"/>
          <p:nvPr/>
        </p:nvSpPr>
        <p:spPr>
          <a:xfrm>
            <a:off x="3222413" y="4721031"/>
            <a:ext cx="2647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September 27, 2024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Baia Mare, Romania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stakeholders discussed mobility solutions, public transport, and eco-friendly travel for the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3B65D48-A180-525F-CA7F-3BF598614CDB}"/>
              </a:ext>
            </a:extLst>
          </p:cNvPr>
          <p:cNvSpPr txBox="1"/>
          <p:nvPr/>
        </p:nvSpPr>
        <p:spPr>
          <a:xfrm>
            <a:off x="6125021" y="4721030"/>
            <a:ext cx="2688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</a:t>
            </a:r>
            <a:r>
              <a:rPr lang="hu-HU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25, 2024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Geel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Belgium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stakeholders discussed mobility solutions, good practices like Hoppin points and bicycle highways, and future planning.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AD30A51-C5AE-1E2D-9EF3-FD0757A270D4}"/>
              </a:ext>
            </a:extLst>
          </p:cNvPr>
          <p:cNvSpPr txBox="1"/>
          <p:nvPr/>
        </p:nvSpPr>
        <p:spPr>
          <a:xfrm>
            <a:off x="9068677" y="4721030"/>
            <a:ext cx="26888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 30, 2024</a:t>
            </a: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Online, Apulia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 representatives and transport providers discussed their roles in the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MaaSolutions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project, focusing on regional policy improvements and mobility as -service solutions.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470F9B-DEEF-3F14-17AB-4ADC8B20501B}"/>
              </a:ext>
            </a:extLst>
          </p:cNvPr>
          <p:cNvGrpSpPr/>
          <p:nvPr/>
        </p:nvGrpSpPr>
        <p:grpSpPr>
          <a:xfrm>
            <a:off x="350065" y="1988416"/>
            <a:ext cx="2647757" cy="2278841"/>
            <a:chOff x="0" y="0"/>
            <a:chExt cx="999010" cy="8128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31CC214-60E4-EBD8-3152-A418346A206D}"/>
                </a:ext>
              </a:extLst>
            </p:cNvPr>
            <p:cNvSpPr/>
            <p:nvPr/>
          </p:nvSpPr>
          <p:spPr>
            <a:xfrm>
              <a:off x="0" y="0"/>
              <a:ext cx="999010" cy="812800"/>
            </a:xfrm>
            <a:custGeom>
              <a:avLst/>
              <a:gdLst/>
              <a:ahLst/>
              <a:cxnLst/>
              <a:rect l="l" t="t" r="r" b="b"/>
              <a:pathLst>
                <a:path w="999010" h="812800">
                  <a:moveTo>
                    <a:pt x="0" y="0"/>
                  </a:moveTo>
                  <a:lnTo>
                    <a:pt x="999010" y="0"/>
                  </a:lnTo>
                  <a:lnTo>
                    <a:pt x="99901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t="-1510" b="-1510"/>
              </a:stretch>
            </a:blipFill>
            <a:ln w="76200" cap="sq">
              <a:solidFill>
                <a:srgbClr val="4B7CEB"/>
              </a:solidFill>
              <a:prstDash val="solid"/>
              <a:miter/>
            </a:ln>
          </p:spPr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8A9DEE-6B1F-B3D8-E4A0-A381B32A11F7}"/>
              </a:ext>
            </a:extLst>
          </p:cNvPr>
          <p:cNvSpPr txBox="1"/>
          <p:nvPr/>
        </p:nvSpPr>
        <p:spPr>
          <a:xfrm>
            <a:off x="350065" y="4721031"/>
            <a:ext cx="264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September 25, 2024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Online, Hungary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first online meeting gathered 11 stakeholders to collaborate on sustainable mobility who will contribute through seminars, study tours, and good practice exchanges.</a:t>
            </a: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4118FA2E-AE1E-8F48-9CE4-0A28EEF7F3F5}"/>
              </a:ext>
            </a:extLst>
          </p:cNvPr>
          <p:cNvSpPr/>
          <p:nvPr/>
        </p:nvSpPr>
        <p:spPr>
          <a:xfrm>
            <a:off x="2822972" y="3804763"/>
            <a:ext cx="851764" cy="916268"/>
          </a:xfrm>
          <a:custGeom>
            <a:avLst/>
            <a:gdLst/>
            <a:ahLst/>
            <a:cxnLst/>
            <a:rect l="l" t="t" r="r" b="b"/>
            <a:pathLst>
              <a:path w="1189498" h="1248519">
                <a:moveTo>
                  <a:pt x="0" y="0"/>
                </a:moveTo>
                <a:lnTo>
                  <a:pt x="1189498" y="0"/>
                </a:lnTo>
                <a:lnTo>
                  <a:pt x="1189498" y="1248519"/>
                </a:lnTo>
                <a:lnTo>
                  <a:pt x="0" y="1248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428F6CCC-4FAC-82A8-FF5D-30EB3DE695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9814" y="349393"/>
            <a:ext cx="2008741" cy="7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FC793-0237-4EB2-9E54-581B2D1B3CF6}">
  <ds:schemaRefs>
    <ds:schemaRef ds:uri="http://purl.org/dc/terms/"/>
    <ds:schemaRef ds:uri="http://www.w3.org/XML/1998/namespace"/>
    <ds:schemaRef ds:uri="http://purl.org/dc/dcmitype/"/>
    <ds:schemaRef ds:uri="ae1c26e0-bdd1-4ce2-bc5c-b06756f3bce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5680805-e956-4cde-b5e2-b05f91aa9d1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6921E31-EDBE-42D2-9905-46D6272BE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</TotalTime>
  <Words>975</Words>
  <Application>Microsoft Office PowerPoint</Application>
  <PresentationFormat>Szélesvásznú</PresentationFormat>
  <Paragraphs>149</Paragraphs>
  <Slides>13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First Regional Stakeholder Meetings ongoing:</vt:lpstr>
      <vt:lpstr>First Regional Stakeholder Meetings ongoing:</vt:lpstr>
      <vt:lpstr>PowerPoint-bemutató</vt:lpstr>
      <vt:lpstr>Waiting for the Second Interregional Learning Event  in Hungary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Pethő Regina</cp:lastModifiedBy>
  <cp:revision>29</cp:revision>
  <dcterms:created xsi:type="dcterms:W3CDTF">2021-10-28T12:22:03Z</dcterms:created>
  <dcterms:modified xsi:type="dcterms:W3CDTF">2025-01-23T11:10:58Z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