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9FE3"/>
    <a:srgbClr val="E30045"/>
    <a:srgbClr val="F39200"/>
    <a:srgbClr val="95C11F"/>
    <a:srgbClr val="00A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B9A0A-C465-4258-B1DB-83A8F63059FB}" v="2" dt="2025-02-06T11:35:10.3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jpe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10" Type="http://schemas.openxmlformats.org/officeDocument/2006/relationships/image" Target="../media/image23.emf"/><Relationship Id="rId4" Type="http://schemas.openxmlformats.org/officeDocument/2006/relationships/image" Target="../media/image19.jpg"/><Relationship Id="rId9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83E95DB-F5D8-366E-AE64-1983EAE64A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6BC9017C-737B-0020-CBD8-2280C2049C37}"/>
              </a:ext>
            </a:extLst>
          </p:cNvPr>
          <p:cNvSpPr txBox="1"/>
          <p:nvPr userDrawn="1"/>
        </p:nvSpPr>
        <p:spPr>
          <a:xfrm>
            <a:off x="762525" y="485984"/>
            <a:ext cx="3339927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0" name="Image 1">
            <a:extLst>
              <a:ext uri="{FF2B5EF4-FFF2-40B4-BE49-F238E27FC236}">
                <a16:creationId xmlns:a16="http://schemas.microsoft.com/office/drawing/2014/main" id="{3E24A49A-BAAC-2F6D-B23C-A5EA8E25E3F5}"/>
              </a:ext>
            </a:extLst>
          </p:cNvPr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pic>
        <p:nvPicPr>
          <p:cNvPr id="11" name="Picture 10" descr="A blue flag with yellow stars&#10;&#10;Description automatically generated">
            <a:extLst>
              <a:ext uri="{FF2B5EF4-FFF2-40B4-BE49-F238E27FC236}">
                <a16:creationId xmlns:a16="http://schemas.microsoft.com/office/drawing/2014/main" id="{3679657E-A449-8FAD-D233-F5CF9539083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331166"/>
            <a:ext cx="4434840" cy="97840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8870CC28-44BB-702B-88D2-71A326E5D0E1}"/>
              </a:ext>
            </a:extLst>
          </p:cNvPr>
          <p:cNvGrpSpPr/>
          <p:nvPr userDrawn="1"/>
        </p:nvGrpSpPr>
        <p:grpSpPr>
          <a:xfrm>
            <a:off x="9156700" y="1647825"/>
            <a:ext cx="833272" cy="5082363"/>
            <a:chOff x="9080500" y="1545302"/>
            <a:chExt cx="833272" cy="5082363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FC12C362-269E-A151-1E2C-BF27DBD542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80500" y="1545302"/>
              <a:ext cx="833272" cy="759748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C2BC3D0-11A8-6074-D2EC-531F76566F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80500" y="2409825"/>
              <a:ext cx="833272" cy="759748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A3FD7BED-4EBE-A584-1E56-C229A1A9D1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80500" y="3274348"/>
              <a:ext cx="833272" cy="759748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3C045C3-D1C7-A64C-0580-D8EA7EE0F3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0500" y="4138871"/>
              <a:ext cx="833272" cy="759748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0A5A833F-37C9-C750-4B9B-4440E26799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080500" y="5003394"/>
              <a:ext cx="833272" cy="759748"/>
            </a:xfrm>
            <a:prstGeom prst="rect">
              <a:avLst/>
            </a:prstGeom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54618BDF-942B-DC5B-E15A-827BE8D65D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9080500" y="5867917"/>
              <a:ext cx="833272" cy="759748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FA4D61D-D563-6224-545B-33F2D2E45CD2}"/>
              </a:ext>
            </a:extLst>
          </p:cNvPr>
          <p:cNvSpPr/>
          <p:nvPr userDrawn="1"/>
        </p:nvSpPr>
        <p:spPr>
          <a:xfrm>
            <a:off x="9244893" y="2233613"/>
            <a:ext cx="685800" cy="150148"/>
          </a:xfrm>
          <a:prstGeom prst="rect">
            <a:avLst/>
          </a:prstGeom>
          <a:solidFill>
            <a:srgbClr val="00A9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253D2B-E040-CB4F-C359-73DA321D7FD6}"/>
              </a:ext>
            </a:extLst>
          </p:cNvPr>
          <p:cNvSpPr/>
          <p:nvPr userDrawn="1"/>
        </p:nvSpPr>
        <p:spPr>
          <a:xfrm>
            <a:off x="9230436" y="3095625"/>
            <a:ext cx="685800" cy="150148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75C6E2-2819-947C-1571-3818A606CBF3}"/>
              </a:ext>
            </a:extLst>
          </p:cNvPr>
          <p:cNvSpPr/>
          <p:nvPr userDrawn="1"/>
        </p:nvSpPr>
        <p:spPr>
          <a:xfrm>
            <a:off x="9230436" y="3963785"/>
            <a:ext cx="685800" cy="150148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A8BFAC-743B-D990-BC88-B23D8C8B92FB}"/>
              </a:ext>
            </a:extLst>
          </p:cNvPr>
          <p:cNvSpPr/>
          <p:nvPr userDrawn="1"/>
        </p:nvSpPr>
        <p:spPr>
          <a:xfrm>
            <a:off x="9230436" y="4828308"/>
            <a:ext cx="685800" cy="150148"/>
          </a:xfrm>
          <a:prstGeom prst="rect">
            <a:avLst/>
          </a:prstGeom>
          <a:solidFill>
            <a:srgbClr val="E300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ECE5A7-BAF8-082A-B03F-748AF3262B66}"/>
              </a:ext>
            </a:extLst>
          </p:cNvPr>
          <p:cNvSpPr/>
          <p:nvPr userDrawn="1"/>
        </p:nvSpPr>
        <p:spPr>
          <a:xfrm>
            <a:off x="9230436" y="5689179"/>
            <a:ext cx="685800" cy="15014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6EA180-CE32-6D0F-71EC-D17450E0E90F}"/>
              </a:ext>
            </a:extLst>
          </p:cNvPr>
          <p:cNvSpPr/>
          <p:nvPr userDrawn="1"/>
        </p:nvSpPr>
        <p:spPr>
          <a:xfrm>
            <a:off x="9202633" y="6584496"/>
            <a:ext cx="756000" cy="126000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7829" y="4001970"/>
            <a:ext cx="560857" cy="129347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6538" y="4001970"/>
            <a:ext cx="512087" cy="5369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2686" y="4697520"/>
            <a:ext cx="1024175" cy="671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18300" y="3965361"/>
            <a:ext cx="975405" cy="147651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07169" y="5075802"/>
            <a:ext cx="329199" cy="4392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90765" y="4081286"/>
            <a:ext cx="560857" cy="378281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31004A1-13D0-2E3D-3458-20BAC4BC415A}"/>
              </a:ext>
            </a:extLst>
          </p:cNvPr>
          <p:cNvPicPr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BB82F602-C119-602E-9672-2DBE53D6A401}"/>
              </a:ext>
            </a:extLst>
          </p:cNvPr>
          <p:cNvSpPr txBox="1"/>
          <p:nvPr userDrawn="1"/>
        </p:nvSpPr>
        <p:spPr>
          <a:xfrm>
            <a:off x="762525" y="485984"/>
            <a:ext cx="4584175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CEE097B-20B7-4092-B261-C31FE04430CA}"/>
              </a:ext>
            </a:extLst>
          </p:cNvPr>
          <p:cNvSpPr txBox="1"/>
          <p:nvPr userDrawn="1"/>
        </p:nvSpPr>
        <p:spPr>
          <a:xfrm>
            <a:off x="1864323" y="1998715"/>
            <a:ext cx="2743146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0" algn="l"/>
              </a:tabLst>
            </a:pPr>
            <a:r>
              <a:rPr sz="2100" b="1" spc="6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100" b="1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100" b="1" spc="5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47D95685-64CA-7533-791C-7B17F962E82F}"/>
              </a:ext>
            </a:extLst>
          </p:cNvPr>
          <p:cNvSpPr txBox="1"/>
          <p:nvPr userDrawn="1"/>
        </p:nvSpPr>
        <p:spPr>
          <a:xfrm>
            <a:off x="6184900" y="1876425"/>
            <a:ext cx="2078989" cy="4860000"/>
          </a:xfrm>
          <a:prstGeom prst="rect">
            <a:avLst/>
          </a:prstGeom>
          <a:ln w="48770">
            <a:solidFill>
              <a:srgbClr val="000000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950"/>
              </a:spcBef>
            </a:pPr>
            <a:r>
              <a:rPr sz="2100" b="1" spc="-2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60"/>
              </a:spcBef>
            </a:pP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0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5FC00B73-0C50-9AF2-CB3A-C01E8E2ACC61}"/>
              </a:ext>
            </a:extLst>
          </p:cNvPr>
          <p:cNvSpPr txBox="1"/>
          <p:nvPr userDrawn="1"/>
        </p:nvSpPr>
        <p:spPr>
          <a:xfrm>
            <a:off x="8623300" y="2008801"/>
            <a:ext cx="3944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DD144EEC-F814-B61B-AF5B-E74DA14AE98F}"/>
              </a:ext>
            </a:extLst>
          </p:cNvPr>
          <p:cNvSpPr txBox="1"/>
          <p:nvPr userDrawn="1"/>
        </p:nvSpPr>
        <p:spPr>
          <a:xfrm>
            <a:off x="1915961" y="2432789"/>
            <a:ext cx="1368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-10" dirty="0">
                <a:solidFill>
                  <a:schemeClr val="tx1"/>
                </a:solidFill>
                <a:latin typeface="Arial"/>
                <a:cs typeface="Arial"/>
              </a:rPr>
              <a:t>Application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9BC4299E-C2A3-EDF5-898F-ABB46910A715}"/>
              </a:ext>
            </a:extLst>
          </p:cNvPr>
          <p:cNvSpPr txBox="1"/>
          <p:nvPr userDrawn="1"/>
        </p:nvSpPr>
        <p:spPr>
          <a:xfrm>
            <a:off x="4209668" y="2432788"/>
            <a:ext cx="1512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Preparation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B7987B12-4AC0-DA33-D0F8-906D368E88B9}"/>
              </a:ext>
            </a:extLst>
          </p:cNvPr>
          <p:cNvSpPr txBox="1"/>
          <p:nvPr userDrawn="1"/>
        </p:nvSpPr>
        <p:spPr>
          <a:xfrm>
            <a:off x="8708353" y="2432786"/>
            <a:ext cx="1256283" cy="298159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Follow-</a:t>
            </a:r>
            <a:r>
              <a:rPr sz="1850" b="1" spc="-25" dirty="0">
                <a:solidFill>
                  <a:schemeClr val="tx1"/>
                </a:solidFill>
                <a:latin typeface="Arial"/>
                <a:cs typeface="Arial"/>
              </a:rPr>
              <a:t>up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0821B9E-2C39-1AF7-762B-325B836CCAF9}"/>
              </a:ext>
            </a:extLst>
          </p:cNvPr>
          <p:cNvSpPr txBox="1"/>
          <p:nvPr userDrawn="1"/>
        </p:nvSpPr>
        <p:spPr>
          <a:xfrm>
            <a:off x="6413500" y="2432785"/>
            <a:ext cx="1584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b="1" spc="70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1887634-3721-A737-0365-E17264E103A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1907611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B0403A9-013F-56AC-A0B0-54C4244AFD87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542101" y="2571824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3D20F15-B68B-CCD1-93C3-5188EEB4E69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5575301" y="2579059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C68F95E3-B05B-30C6-66C6-004314DBD636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8623300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FB116E82-1BD3-4463-3BD4-32E65BE3D25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964886" y="6947797"/>
            <a:ext cx="180000" cy="18642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AEAC8D0-192C-51EB-AA28-3E669D11118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74886" y="6947797"/>
            <a:ext cx="180000" cy="1864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FDCE6D2-1279-E1D5-965F-47E01F92DF4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976700" y="6947797"/>
            <a:ext cx="180000" cy="186428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DC1CC73-7495-242F-2A77-69F993B8C49C}"/>
              </a:ext>
            </a:extLst>
          </p:cNvPr>
          <p:cNvSpPr/>
          <p:nvPr userDrawn="1"/>
        </p:nvSpPr>
        <p:spPr>
          <a:xfrm>
            <a:off x="1612900" y="6920191"/>
            <a:ext cx="4292368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085393F-6485-0C98-FDFA-CA9AED74A5E2}"/>
              </a:ext>
            </a:extLst>
          </p:cNvPr>
          <p:cNvSpPr/>
          <p:nvPr userDrawn="1"/>
        </p:nvSpPr>
        <p:spPr>
          <a:xfrm>
            <a:off x="6241486" y="6920190"/>
            <a:ext cx="2079401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D032666-0B94-8F75-A63B-4E5AAA3AB89D}"/>
              </a:ext>
            </a:extLst>
          </p:cNvPr>
          <p:cNvSpPr/>
          <p:nvPr userDrawn="1"/>
        </p:nvSpPr>
        <p:spPr>
          <a:xfrm>
            <a:off x="8657105" y="6918595"/>
            <a:ext cx="1443898" cy="211285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4344" y="504262"/>
            <a:ext cx="8964710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F6F6F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20BF62-C4B3-F5E3-B655-3509D3C09932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-3708000" y="3691425"/>
            <a:ext cx="7596000" cy="1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learning@ext-interregeurope.eu" TargetMode="External"/><Relationship Id="rId2" Type="http://schemas.openxmlformats.org/officeDocument/2006/relationships/hyperlink" Target="http://www.interregeurope.eu/peer-revie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525" y="485984"/>
            <a:ext cx="3339927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rgbClr val="FDFDFD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rgbClr val="FDFDFD"/>
                </a:solidFill>
                <a:latin typeface="Arial"/>
                <a:cs typeface="Arial"/>
              </a:rPr>
              <a:t>review</a:t>
            </a:r>
            <a:endParaRPr sz="41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238" y="1416294"/>
            <a:ext cx="5822662" cy="297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50" b="1" dirty="0">
                <a:latin typeface="Arial"/>
                <a:cs typeface="Arial"/>
              </a:rPr>
              <a:t>O </a:t>
            </a:r>
            <a:r>
              <a:rPr lang="en-US" sz="1850" b="1" dirty="0" err="1">
                <a:latin typeface="Arial"/>
                <a:cs typeface="Arial"/>
              </a:rPr>
              <a:t>cale</a:t>
            </a:r>
            <a:r>
              <a:rPr lang="en-US" sz="1850" b="1" dirty="0">
                <a:latin typeface="Arial"/>
                <a:cs typeface="Arial"/>
              </a:rPr>
              <a:t> </a:t>
            </a:r>
            <a:r>
              <a:rPr lang="en-US" sz="1850" b="1" dirty="0" err="1">
                <a:latin typeface="Arial"/>
                <a:cs typeface="Arial"/>
              </a:rPr>
              <a:t>rapidă</a:t>
            </a:r>
            <a:r>
              <a:rPr lang="en-US" sz="1850" b="1" dirty="0">
                <a:latin typeface="Arial"/>
                <a:cs typeface="Arial"/>
              </a:rPr>
              <a:t> </a:t>
            </a:r>
            <a:r>
              <a:rPr lang="en-US" sz="1850" b="1" dirty="0" err="1">
                <a:latin typeface="Arial"/>
                <a:cs typeface="Arial"/>
              </a:rPr>
              <a:t>către</a:t>
            </a:r>
            <a:r>
              <a:rPr lang="en-US" sz="1850" b="1" dirty="0">
                <a:latin typeface="Arial"/>
                <a:cs typeface="Arial"/>
              </a:rPr>
              <a:t> </a:t>
            </a:r>
            <a:r>
              <a:rPr lang="en-US" sz="1850" b="1" dirty="0" err="1">
                <a:latin typeface="Arial"/>
                <a:cs typeface="Arial"/>
              </a:rPr>
              <a:t>soluții</a:t>
            </a:r>
            <a:r>
              <a:rPr lang="en-US" sz="1850" b="1" dirty="0">
                <a:latin typeface="Arial"/>
                <a:cs typeface="Arial"/>
              </a:rPr>
              <a:t> de </a:t>
            </a:r>
            <a:r>
              <a:rPr lang="en-US" sz="1850" b="1" dirty="0" err="1">
                <a:latin typeface="Arial"/>
                <a:cs typeface="Arial"/>
              </a:rPr>
              <a:t>politică</a:t>
            </a:r>
            <a:r>
              <a:rPr lang="en-US" sz="1850" b="1" dirty="0">
                <a:latin typeface="Arial"/>
                <a:cs typeface="Arial"/>
              </a:rPr>
              <a:t> </a:t>
            </a:r>
            <a:r>
              <a:rPr lang="en-US" sz="1850" b="1" dirty="0" err="1">
                <a:latin typeface="Arial"/>
                <a:cs typeface="Arial"/>
              </a:rPr>
              <a:t>publică</a:t>
            </a:r>
            <a:endParaRPr lang="en-US" sz="1850" b="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857" y="1952955"/>
            <a:ext cx="7623809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Platforma de Învățare a Politicilor Interreg Europe oferă un serviciu de evaluare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peer review. Autoritățile publice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pot obține consiliere personalizată în materie de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provocări ale politicii publice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. Puteți solicita o evaluare peer-review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în orice moment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și pe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orice subiect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acoperit de politica de Coeziune. </a:t>
            </a:r>
          </a:p>
          <a:p>
            <a:pPr algn="just"/>
            <a:endParaRPr lang="ro-RO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O evaluare peer review este o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întâlnire de două zile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experții Platformei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părțile interesate locale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practicieni selectați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din întreaga Europă – colegii dvs. În timpul întâlnirii, explicați provocările dvs. de  politică publică și discutați despre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bunele practici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transferabile. Faceți echipă cu colegi și experți pentru a pregăti împreună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recomandări practice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și o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foaie de parcurs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adaptată contextului dvs. de politică publică. </a:t>
            </a:r>
          </a:p>
          <a:p>
            <a:pPr algn="just"/>
            <a:endParaRPr lang="ro-RO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Platforma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facilitează organizarea, moderează conținutul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acoperă costurile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evaluării. Acest serviciu își propune să vă ofere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soluții de politică publică adaptate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nevoilor dumneavoastră. Este un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instrument excelent pentru noii veniți 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în proiectele Interreg Europe pentru a experimenta </a:t>
            </a: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beneficiile cooperării interregionale</a:t>
            </a:r>
            <a:r>
              <a:rPr lang="ro-RO" sz="1500" b="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sz="1600" b="0" dirty="0"/>
          </a:p>
          <a:p>
            <a:pPr algn="just"/>
            <a:endParaRPr lang="ro-RO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2466" y="5816199"/>
            <a:ext cx="4501487" cy="1110497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Depune online cererea pentru peer review</a:t>
            </a:r>
          </a:p>
          <a:p>
            <a:pPr marL="46990" marR="1436370" indent="-5715">
              <a:lnSpc>
                <a:spcPct val="115799"/>
              </a:lnSpc>
              <a:spcBef>
                <a:spcPts val="605"/>
              </a:spcBef>
            </a:pP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www.interregeuro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e.eu/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eer-review</a:t>
            </a:r>
            <a:endParaRPr lang="en-US" sz="1400" i="1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46990" marR="1436370" indent="-5715">
              <a:lnSpc>
                <a:spcPct val="115799"/>
              </a:lnSpc>
              <a:spcBef>
                <a:spcPts val="605"/>
              </a:spcBef>
            </a:pPr>
            <a:r>
              <a:rPr lang="en-US" sz="1400" i="1" dirty="0">
                <a:latin typeface="Arial"/>
                <a:cs typeface="Arial"/>
                <a:hlinkClick r:id="rId3"/>
              </a:rPr>
              <a:t>policylearning</a:t>
            </a:r>
            <a:r>
              <a:rPr sz="1400" i="1" dirty="0">
                <a:latin typeface="Arial"/>
                <a:cs typeface="Arial"/>
                <a:hlinkClick r:id="rId3"/>
              </a:rPr>
              <a:t>@</a:t>
            </a:r>
            <a:r>
              <a:rPr lang="en-US" sz="1400" i="1" dirty="0">
                <a:latin typeface="Arial"/>
                <a:cs typeface="Arial"/>
                <a:hlinkClick r:id="rId3"/>
              </a:rPr>
              <a:t>ext-interregeurope</a:t>
            </a:r>
            <a:r>
              <a:rPr sz="1400" i="1" dirty="0">
                <a:latin typeface="Arial"/>
                <a:cs typeface="Arial"/>
                <a:hlinkClick r:id="rId3"/>
              </a:rPr>
              <a:t>.eu</a:t>
            </a:r>
            <a:endParaRPr sz="1400" i="1" dirty="0">
              <a:latin typeface="Arial"/>
              <a:cs typeface="Arial"/>
            </a:endParaRPr>
          </a:p>
        </p:txBody>
      </p:sp>
      <p:pic>
        <p:nvPicPr>
          <p:cNvPr id="16" name="Image 1">
            <a:extLst>
              <a:ext uri="{FF2B5EF4-FFF2-40B4-BE49-F238E27FC236}">
                <a16:creationId xmlns:a16="http://schemas.microsoft.com/office/drawing/2014/main" id="{46DAD1C4-6373-2A2A-94FF-BFFB167B080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D56F759-8354-84DD-C16B-9F358B80B198}"/>
              </a:ext>
            </a:extLst>
          </p:cNvPr>
          <p:cNvSpPr txBox="1"/>
          <p:nvPr/>
        </p:nvSpPr>
        <p:spPr>
          <a:xfrm>
            <a:off x="9156699" y="2198370"/>
            <a:ext cx="95768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</a:t>
            </a:r>
            <a:endParaRPr lang="en-US" sz="850" b="1" spc="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60CA2E-074E-C705-829A-C23C5BE12325}"/>
              </a:ext>
            </a:extLst>
          </p:cNvPr>
          <p:cNvSpPr txBox="1"/>
          <p:nvPr/>
        </p:nvSpPr>
        <p:spPr>
          <a:xfrm>
            <a:off x="9175749" y="3019425"/>
            <a:ext cx="79530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ro-RO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</a:t>
            </a:r>
            <a:endParaRPr lang="en-US" sz="850" b="1" spc="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6A8865-9A6C-050D-54CE-868A383B61A0}"/>
              </a:ext>
            </a:extLst>
          </p:cNvPr>
          <p:cNvSpPr txBox="1"/>
          <p:nvPr/>
        </p:nvSpPr>
        <p:spPr>
          <a:xfrm>
            <a:off x="9113418" y="3933825"/>
            <a:ext cx="88148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CONECTAT</a:t>
            </a:r>
            <a:endParaRPr lang="en-US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4A027D-30A9-D97C-0B4B-362EE3039A0A}"/>
              </a:ext>
            </a:extLst>
          </p:cNvPr>
          <p:cNvSpPr txBox="1"/>
          <p:nvPr/>
        </p:nvSpPr>
        <p:spPr>
          <a:xfrm>
            <a:off x="9175748" y="4794492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3204C-81FE-99F1-E2D3-6AA2A604DE3D}"/>
              </a:ext>
            </a:extLst>
          </p:cNvPr>
          <p:cNvSpPr txBox="1"/>
          <p:nvPr/>
        </p:nvSpPr>
        <p:spPr>
          <a:xfrm>
            <a:off x="9175748" y="5655159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CETĂȚENI</a:t>
            </a:r>
            <a:endParaRPr lang="en-US" sz="850" b="1" spc="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34B48-F181-9DEC-33B0-CEFD99CBD678}"/>
              </a:ext>
            </a:extLst>
          </p:cNvPr>
          <p:cNvSpPr txBox="1"/>
          <p:nvPr/>
        </p:nvSpPr>
        <p:spPr>
          <a:xfrm>
            <a:off x="9080500" y="6522393"/>
            <a:ext cx="957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GUVERNANȚĂ</a:t>
            </a:r>
            <a:endParaRPr lang="en-US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3FB760-859E-48C9-942F-6012ECFFBCD2}"/>
              </a:ext>
            </a:extLst>
          </p:cNvPr>
          <p:cNvSpPr/>
          <p:nvPr/>
        </p:nvSpPr>
        <p:spPr>
          <a:xfrm>
            <a:off x="622300" y="200025"/>
            <a:ext cx="4876800" cy="11578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809427" y="602230"/>
            <a:ext cx="5915660" cy="668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ro-RO" dirty="0">
                <a:solidFill>
                  <a:schemeClr val="bg1"/>
                </a:solidFill>
              </a:rPr>
              <a:t>Metodologia </a:t>
            </a:r>
            <a:r>
              <a:rPr lang="ro-RO" dirty="0">
                <a:solidFill>
                  <a:schemeClr val="bg1"/>
                </a:solidFill>
                <a:highlight>
                  <a:srgbClr val="000000"/>
                </a:highlight>
              </a:rPr>
              <a:t>noastră</a:t>
            </a:r>
            <a:endParaRPr spc="-10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1443750"/>
            <a:ext cx="591566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050" dirty="0">
                <a:latin typeface="Arial"/>
                <a:cs typeface="Arial"/>
              </a:rPr>
              <a:t>Descoperă pașii necesari pentru peer-review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93900" y="2424161"/>
            <a:ext cx="1326515" cy="587981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lang="ro-RO" sz="1800" b="1" spc="-10" dirty="0">
                <a:solidFill>
                  <a:schemeClr val="bg1"/>
                </a:solidFill>
                <a:latin typeface="Arial"/>
                <a:cs typeface="Arial"/>
              </a:rPr>
              <a:t>Aplicarea</a:t>
            </a:r>
            <a:endParaRPr lang="ro-RO" sz="18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00" y="2944674"/>
            <a:ext cx="148742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o-RO" sz="2000" b="1" dirty="0">
                <a:solidFill>
                  <a:schemeClr val="tx1"/>
                </a:solidFill>
              </a:rPr>
              <a:t>Beneficiar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00" y="5992280"/>
            <a:ext cx="128983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o-RO" sz="2000" b="1" dirty="0">
                <a:solidFill>
                  <a:schemeClr val="tx1"/>
                </a:solidFill>
              </a:rPr>
              <a:t>Platforma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7700" y="2957736"/>
            <a:ext cx="155575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o-RO" sz="1400" dirty="0"/>
              <a:t>Depune online </a:t>
            </a:r>
            <a:r>
              <a:rPr lang="ro-RO" sz="1400" b="1" dirty="0"/>
              <a:t>provocarea de politică publică</a:t>
            </a:r>
            <a:endParaRPr lang="en-US" sz="1400" b="1" dirty="0"/>
          </a:p>
        </p:txBody>
      </p:sp>
      <p:sp>
        <p:nvSpPr>
          <p:cNvPr id="18" name="object 18"/>
          <p:cNvSpPr txBox="1"/>
          <p:nvPr/>
        </p:nvSpPr>
        <p:spPr>
          <a:xfrm>
            <a:off x="8643620" y="2424161"/>
            <a:ext cx="1808480" cy="290464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o-RO" sz="1800" b="1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Pachetul ulterior</a:t>
            </a:r>
            <a:endParaRPr lang="ro-RO" sz="1800" dirty="0">
              <a:solidFill>
                <a:schemeClr val="bg1"/>
              </a:solidFill>
              <a:highlight>
                <a:srgbClr val="000000"/>
              </a:highlight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1723" y="5997228"/>
            <a:ext cx="171068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o-RO" sz="1400" b="1" dirty="0"/>
              <a:t>Evaluarea</a:t>
            </a:r>
            <a:r>
              <a:rPr lang="ro-RO" sz="1400" dirty="0"/>
              <a:t> </a:t>
            </a:r>
          </a:p>
          <a:p>
            <a:r>
              <a:rPr lang="ro-RO" sz="1400" dirty="0"/>
              <a:t>aplicației</a:t>
            </a:r>
            <a:endParaRPr lang="en-US" sz="1400" b="1" dirty="0"/>
          </a:p>
          <a:p>
            <a:pPr>
              <a:lnSpc>
                <a:spcPct val="100000"/>
              </a:lnSpc>
              <a:tabLst>
                <a:tab pos="1416050" algn="l"/>
              </a:tabLst>
            </a:pPr>
            <a:r>
              <a:rPr sz="1400" dirty="0">
                <a:solidFill>
                  <a:srgbClr val="0F0F0F"/>
                </a:solidFill>
                <a:latin typeface="Arial"/>
                <a:cs typeface="Arial"/>
              </a:rPr>
              <a:t>	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9900" y="2409825"/>
            <a:ext cx="1394460" cy="298159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o-RO" sz="1800" b="1" spc="40" dirty="0">
                <a:solidFill>
                  <a:schemeClr val="bg1"/>
                </a:solidFill>
                <a:latin typeface="Arial"/>
                <a:cs typeface="Arial"/>
              </a:rPr>
              <a:t>Pregătirea</a:t>
            </a:r>
            <a:endParaRPr lang="ro-RO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03700" y="2917341"/>
            <a:ext cx="1778244" cy="699549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r>
              <a:rPr lang="ro-RO" sz="1400" b="1" dirty="0"/>
              <a:t>Document sumar </a:t>
            </a:r>
          </a:p>
          <a:p>
            <a:r>
              <a:rPr lang="ro-RO" sz="1400" dirty="0"/>
              <a:t>al contextului de politică publică</a:t>
            </a:r>
            <a:endParaRPr lang="en-US" sz="1400" b="1" dirty="0"/>
          </a:p>
        </p:txBody>
      </p:sp>
      <p:sp>
        <p:nvSpPr>
          <p:cNvPr id="14" name="object 14"/>
          <p:cNvSpPr txBox="1"/>
          <p:nvPr/>
        </p:nvSpPr>
        <p:spPr>
          <a:xfrm>
            <a:off x="4203700" y="5992280"/>
            <a:ext cx="1471506" cy="468077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r>
              <a:rPr lang="ro-RO" sz="1400" b="1" dirty="0"/>
              <a:t>Apel țintit </a:t>
            </a:r>
            <a:r>
              <a:rPr lang="ro-RO" sz="1400" b="0" dirty="0"/>
              <a:t>pentru a selecta </a:t>
            </a:r>
            <a:r>
              <a:rPr lang="ro-RO" sz="1400" b="1" dirty="0"/>
              <a:t>experți</a:t>
            </a:r>
            <a:endParaRPr lang="ro-RO" sz="1400" dirty="0"/>
          </a:p>
        </p:txBody>
      </p:sp>
      <p:sp>
        <p:nvSpPr>
          <p:cNvPr id="15" name="object 15"/>
          <p:cNvSpPr txBox="1"/>
          <p:nvPr/>
        </p:nvSpPr>
        <p:spPr>
          <a:xfrm>
            <a:off x="6565900" y="2426307"/>
            <a:ext cx="1447800" cy="298159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F6F6F6"/>
                </a:solidFill>
                <a:latin typeface="Arial"/>
                <a:cs typeface="Arial"/>
              </a:rPr>
              <a:t>Peer</a:t>
            </a:r>
            <a:r>
              <a:rPr b="1" spc="40" dirty="0">
                <a:solidFill>
                  <a:srgbClr val="F6F6F6"/>
                </a:solidFill>
                <a:latin typeface="Arial"/>
                <a:cs typeface="Arial"/>
              </a:rPr>
              <a:t> </a:t>
            </a:r>
            <a:r>
              <a:rPr b="1" spc="70" dirty="0">
                <a:solidFill>
                  <a:srgbClr val="F6F6F6"/>
                </a:solidFill>
                <a:latin typeface="Arial"/>
                <a:cs typeface="Arial"/>
              </a:rPr>
              <a:t>review</a:t>
            </a:r>
            <a:endParaRPr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99500" y="2944674"/>
            <a:ext cx="1940560" cy="1130437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r>
              <a:rPr lang="ro-RO" sz="1400" dirty="0"/>
              <a:t>Raport cu foaie de parcurs și </a:t>
            </a:r>
            <a:r>
              <a:rPr lang="ro-RO" sz="1400" b="1" dirty="0"/>
              <a:t>până la 2 întâlniri </a:t>
            </a:r>
            <a:r>
              <a:rPr lang="ro-RO" sz="1400" dirty="0"/>
              <a:t>pentru a sprijini adoptarea recomandărilor</a:t>
            </a:r>
            <a:endParaRPr lang="en-US" sz="1400" dirty="0"/>
          </a:p>
        </p:txBody>
      </p:sp>
      <p:sp>
        <p:nvSpPr>
          <p:cNvPr id="20" name="object 20"/>
          <p:cNvSpPr txBox="1"/>
          <p:nvPr/>
        </p:nvSpPr>
        <p:spPr>
          <a:xfrm>
            <a:off x="8714056" y="5992280"/>
            <a:ext cx="1890443" cy="484106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r>
              <a:rPr lang="ro-RO" sz="1400" b="1" dirty="0"/>
              <a:t>Interviu</a:t>
            </a:r>
            <a:r>
              <a:rPr lang="ro-RO" sz="1400" b="0" dirty="0"/>
              <a:t> cu beneficiarul referitor la </a:t>
            </a:r>
            <a:r>
              <a:rPr lang="ro-RO" sz="1400" b="1" dirty="0"/>
              <a:t>rezultate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289300" y="6920190"/>
            <a:ext cx="132682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1580515" algn="l"/>
              </a:tabLst>
            </a:pPr>
            <a:r>
              <a:rPr sz="1300" u="none" dirty="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3 </a:t>
            </a:r>
            <a:r>
              <a:rPr lang="ro-RO" sz="1300" u="none" dirty="0">
                <a:solidFill>
                  <a:srgbClr val="1F1F21"/>
                </a:solidFill>
                <a:latin typeface="Arial"/>
                <a:cs typeface="Arial"/>
              </a:rPr>
              <a:t>-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 6 </a:t>
            </a:r>
            <a:r>
              <a:rPr lang="ro-RO" sz="1300" u="none" dirty="0">
                <a:solidFill>
                  <a:srgbClr val="1F1F21"/>
                </a:solidFill>
                <a:latin typeface="Arial"/>
                <a:cs typeface="Arial"/>
              </a:rPr>
              <a:t>luni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9300" y="6920190"/>
            <a:ext cx="579917" cy="214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9555" algn="l"/>
                <a:tab pos="2263140" algn="l"/>
                <a:tab pos="2390775" algn="l"/>
              </a:tabLst>
            </a:pP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2</a:t>
            </a:r>
            <a:r>
              <a:rPr sz="1300" u="none" spc="-25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lang="ro-RO" sz="1300" u="none" spc="-20" dirty="0">
                <a:solidFill>
                  <a:srgbClr val="1F1F21"/>
                </a:solidFill>
                <a:latin typeface="Arial"/>
                <a:cs typeface="Arial"/>
              </a:rPr>
              <a:t>zile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32900" y="6905625"/>
            <a:ext cx="112268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535" algn="l"/>
                <a:tab pos="346075" algn="l"/>
                <a:tab pos="506095" algn="l"/>
              </a:tabLst>
            </a:pPr>
            <a:r>
              <a:rPr lang="en-US" sz="1300" dirty="0">
                <a:solidFill>
                  <a:srgbClr val="1F1F21"/>
                </a:solidFill>
                <a:latin typeface="Arial"/>
                <a:cs typeface="Arial"/>
              </a:rPr>
              <a:t>1 </a:t>
            </a:r>
            <a:r>
              <a:rPr lang="ro-RO" sz="1300" dirty="0">
                <a:solidFill>
                  <a:srgbClr val="1F1F21"/>
                </a:solidFill>
                <a:latin typeface="Arial"/>
                <a:cs typeface="Arial"/>
              </a:rPr>
              <a:t>an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FBAE96-C0A9-11A7-7EB8-01F0ABC9875F}"/>
              </a:ext>
            </a:extLst>
          </p:cNvPr>
          <p:cNvSpPr txBox="1"/>
          <p:nvPr/>
        </p:nvSpPr>
        <p:spPr>
          <a:xfrm>
            <a:off x="6328857" y="5749264"/>
            <a:ext cx="20189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b="0" dirty="0"/>
              <a:t>Experți ai platformei și experți selectați recomandă </a:t>
            </a:r>
          </a:p>
          <a:p>
            <a:r>
              <a:rPr lang="ro-RO" sz="1400" b="1" dirty="0"/>
              <a:t>soluții personalizate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E456BF-65A8-E3DC-24E6-8835F0B7F225}"/>
              </a:ext>
            </a:extLst>
          </p:cNvPr>
          <p:cNvSpPr txBox="1"/>
          <p:nvPr/>
        </p:nvSpPr>
        <p:spPr>
          <a:xfrm>
            <a:off x="6328858" y="2925272"/>
            <a:ext cx="20189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b="1" dirty="0"/>
              <a:t>Întâlnire de două zile </a:t>
            </a:r>
            <a:r>
              <a:rPr lang="ro-RO" sz="1400" b="0" dirty="0"/>
              <a:t>cu experți și factori interesați locali 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376a51-17b9-4c55-a5b6-8ffc5745b8e3">
      <Terms xmlns="http://schemas.microsoft.com/office/infopath/2007/PartnerControls"/>
    </lcf76f155ced4ddcb4097134ff3c332f>
    <TaxCatchAll xmlns="bcc3595b-d9fa-431b-a480-d19cb01515a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0742BA3E6CC49AEE1CEFAA71CEF35" ma:contentTypeVersion="18" ma:contentTypeDescription="Create a new document." ma:contentTypeScope="" ma:versionID="8ce44a41a1387ee4c6ec99181f70aab3">
  <xsd:schema xmlns:xsd="http://www.w3.org/2001/XMLSchema" xmlns:xs="http://www.w3.org/2001/XMLSchema" xmlns:p="http://schemas.microsoft.com/office/2006/metadata/properties" xmlns:ns2="fe376a51-17b9-4c55-a5b6-8ffc5745b8e3" xmlns:ns3="b69d6eb0-2036-4abd-b4b9-b0b27f619093" xmlns:ns4="bcc3595b-d9fa-431b-a480-d19cb01515aa" targetNamespace="http://schemas.microsoft.com/office/2006/metadata/properties" ma:root="true" ma:fieldsID="ababe8f21641d10b6c8bcfa048ae105a" ns2:_="" ns3:_="" ns4:_="">
    <xsd:import namespace="fe376a51-17b9-4c55-a5b6-8ffc5745b8e3"/>
    <xsd:import namespace="b69d6eb0-2036-4abd-b4b9-b0b27f619093"/>
    <xsd:import namespace="bcc3595b-d9fa-431b-a480-d19cb01515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76a51-17b9-4c55-a5b6-8ffc5745b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2d59d95-237c-434b-8cac-eab795e7e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d6eb0-2036-4abd-b4b9-b0b27f6190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595b-d9fa-431b-a480-d19cb01515a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c6e567f-7fae-499a-9b2b-1b649ba2b001}" ma:internalName="TaxCatchAll" ma:showField="CatchAllData" ma:web="bcc3595b-d9fa-431b-a480-d19cb0151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E15A80-D2CD-43D9-8564-86839D622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E7564A-7358-4A5A-A7F3-620122AC4889}">
  <ds:schemaRefs>
    <ds:schemaRef ds:uri="d85f8de2-13dc-4d82-851c-69b0da7a6183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74af84ad-7f93-4e3d-afd0-e54d3c879cb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E3D3A3-714E-4669-B4AB-4BFE9ED0D0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285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Metodologia noastră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2-pager</dc:title>
  <dc:creator>COM Team</dc:creator>
  <cp:keywords>DAF-LZvb_2c,BADCdwDu2mk</cp:keywords>
  <cp:lastModifiedBy>Diana Gheorghe</cp:lastModifiedBy>
  <cp:revision>16</cp:revision>
  <dcterms:created xsi:type="dcterms:W3CDTF">2024-08-22T10:26:21Z</dcterms:created>
  <dcterms:modified xsi:type="dcterms:W3CDTF">2025-02-21T07:53:18Z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2024-08-09T00:00:00Z</vt:filetime>
  </property>
  <property fmtid="{D5CDD505-2E9C-101B-9397-08002B2CF9AE}" pid="6" name="ContentTypeId">
    <vt:lpwstr>0x01010055F0742BA3E6CC49AEE1CEFAA71CEF35</vt:lpwstr>
  </property>
  <property fmtid="{D5CDD505-2E9C-101B-9397-08002B2CF9AE}" pid="7" name="MediaServiceImageTags">
    <vt:lpwstr/>
  </property>
</Properties>
</file>