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194"/>
    <a:srgbClr val="009FE3"/>
    <a:srgbClr val="E30045"/>
    <a:srgbClr val="F39200"/>
    <a:srgbClr val="95C11F"/>
    <a:srgbClr val="00A9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81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Imander" userId="57b6c4d4-0477-481a-83c2-d9b3984773bd" providerId="ADAL" clId="{F0B93027-8A4F-48B3-9B15-8D861B7AB596}"/>
    <pc:docChg chg="undo custSel modSld">
      <pc:chgData name="Christina Imander" userId="57b6c4d4-0477-481a-83c2-d9b3984773bd" providerId="ADAL" clId="{F0B93027-8A4F-48B3-9B15-8D861B7AB596}" dt="2025-03-13T13:00:50.910" v="1315" actId="20577"/>
      <pc:docMkLst>
        <pc:docMk/>
      </pc:docMkLst>
      <pc:sldChg chg="modSp mod">
        <pc:chgData name="Christina Imander" userId="57b6c4d4-0477-481a-83c2-d9b3984773bd" providerId="ADAL" clId="{F0B93027-8A4F-48B3-9B15-8D861B7AB596}" dt="2025-03-13T12:32:50.396" v="1290" actId="20577"/>
        <pc:sldMkLst>
          <pc:docMk/>
          <pc:sldMk cId="0" sldId="256"/>
        </pc:sldMkLst>
        <pc:spChg chg="mod">
          <ac:chgData name="Christina Imander" userId="57b6c4d4-0477-481a-83c2-d9b3984773bd" providerId="ADAL" clId="{F0B93027-8A4F-48B3-9B15-8D861B7AB596}" dt="2025-03-13T12:04:33.509" v="37" actId="14100"/>
          <ac:spMkLst>
            <pc:docMk/>
            <pc:sldMk cId="0" sldId="256"/>
            <ac:spMk id="5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06:01.756" v="80" actId="1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2:50.396" v="1290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09:39.765" v="126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0:35.639" v="221" actId="20577"/>
          <ac:spMkLst>
            <pc:docMk/>
            <pc:sldMk cId="0" sldId="256"/>
            <ac:spMk id="9" creationId="{00000000-0000-0000-0000-000000000000}"/>
          </ac:spMkLst>
        </pc:spChg>
      </pc:sldChg>
      <pc:sldChg chg="modSp mod">
        <pc:chgData name="Christina Imander" userId="57b6c4d4-0477-481a-83c2-d9b3984773bd" providerId="ADAL" clId="{F0B93027-8A4F-48B3-9B15-8D861B7AB596}" dt="2025-03-13T13:00:50.910" v="1315" actId="20577"/>
        <pc:sldMkLst>
          <pc:docMk/>
          <pc:sldMk cId="0" sldId="257"/>
        </pc:sldMkLst>
        <pc:spChg chg="mod">
          <ac:chgData name="Christina Imander" userId="57b6c4d4-0477-481a-83c2-d9b3984773bd" providerId="ADAL" clId="{F0B93027-8A4F-48B3-9B15-8D861B7AB596}" dt="2025-03-13T12:13:41.974" v="270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4:53.166" v="365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5:43.893" v="381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29:17.992" v="1256" actId="20577"/>
          <ac:spMkLst>
            <pc:docMk/>
            <pc:sldMk cId="0" sldId="257"/>
            <ac:spMk id="6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3:00:50.910" v="1315" actId="20577"/>
          <ac:spMkLst>
            <pc:docMk/>
            <pc:sldMk cId="0" sldId="257"/>
            <ac:spMk id="7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4:09.147" v="1295" actId="20577"/>
          <ac:spMkLst>
            <pc:docMk/>
            <pc:sldMk cId="0" sldId="257"/>
            <ac:spMk id="8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6:41.166" v="503" actId="113"/>
          <ac:spMkLst>
            <pc:docMk/>
            <pc:sldMk cId="0" sldId="257"/>
            <ac:spMk id="9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0:01.696" v="1267" actId="255"/>
          <ac:spMkLst>
            <pc:docMk/>
            <pc:sldMk cId="0" sldId="257"/>
            <ac:spMk id="12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8:53.085" v="609" actId="113"/>
          <ac:spMkLst>
            <pc:docMk/>
            <pc:sldMk cId="0" sldId="257"/>
            <ac:spMk id="13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23:02.656" v="707" actId="20577"/>
          <ac:spMkLst>
            <pc:docMk/>
            <pc:sldMk cId="0" sldId="257"/>
            <ac:spMk id="14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26:07.496" v="992" actId="20577"/>
          <ac:spMkLst>
            <pc:docMk/>
            <pc:sldMk cId="0" sldId="257"/>
            <ac:spMk id="18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1:20.686" v="1289" actId="20577"/>
          <ac:spMkLst>
            <pc:docMk/>
            <pc:sldMk cId="0" sldId="257"/>
            <ac:spMk id="19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5:02.491" v="1312" actId="20577"/>
          <ac:spMkLst>
            <pc:docMk/>
            <pc:sldMk cId="0" sldId="257"/>
            <ac:spMk id="20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7:04.242" v="524" actId="20577"/>
          <ac:spMkLst>
            <pc:docMk/>
            <pc:sldMk cId="0" sldId="257"/>
            <ac:spMk id="21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7:08.466" v="529" actId="20577"/>
          <ac:spMkLst>
            <pc:docMk/>
            <pc:sldMk cId="0" sldId="257"/>
            <ac:spMk id="22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17:12.845" v="535" actId="20577"/>
          <ac:spMkLst>
            <pc:docMk/>
            <pc:sldMk cId="0" sldId="257"/>
            <ac:spMk id="24" creationId="{00000000-0000-0000-0000-000000000000}"/>
          </ac:spMkLst>
        </pc:spChg>
        <pc:spChg chg="mod">
          <ac:chgData name="Christina Imander" userId="57b6c4d4-0477-481a-83c2-d9b3984773bd" providerId="ADAL" clId="{F0B93027-8A4F-48B3-9B15-8D861B7AB596}" dt="2025-03-13T12:30:47.018" v="1270" actId="14100"/>
          <ac:spMkLst>
            <pc:docMk/>
            <pc:sldMk cId="0" sldId="257"/>
            <ac:spMk id="26" creationId="{85FBAE96-C0A9-11A7-7EB8-01F0ABC9875F}"/>
          </ac:spMkLst>
        </pc:spChg>
        <pc:spChg chg="mod">
          <ac:chgData name="Christina Imander" userId="57b6c4d4-0477-481a-83c2-d9b3984773bd" providerId="ADAL" clId="{F0B93027-8A4F-48B3-9B15-8D861B7AB596}" dt="2025-03-13T12:23:57.283" v="817" actId="20577"/>
          <ac:spMkLst>
            <pc:docMk/>
            <pc:sldMk cId="0" sldId="257"/>
            <ac:spMk id="28" creationId="{A7E456BF-65A8-E3DC-24E6-8835F0B7F2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jpe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.jpg"/><Relationship Id="rId7" Type="http://schemas.openxmlformats.org/officeDocument/2006/relationships/image" Target="../media/image22.jpg"/><Relationship Id="rId2" Type="http://schemas.openxmlformats.org/officeDocument/2006/relationships/image" Target="../media/image17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10" Type="http://schemas.openxmlformats.org/officeDocument/2006/relationships/image" Target="../media/image23.emf"/><Relationship Id="rId4" Type="http://schemas.openxmlformats.org/officeDocument/2006/relationships/image" Target="../media/image19.jpg"/><Relationship Id="rId9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83E95DB-F5D8-366E-AE64-1983EAE64AD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6BC9017C-737B-0020-CBD8-2280C2049C37}"/>
              </a:ext>
            </a:extLst>
          </p:cNvPr>
          <p:cNvSpPr txBox="1"/>
          <p:nvPr userDrawn="1"/>
        </p:nvSpPr>
        <p:spPr>
          <a:xfrm>
            <a:off x="762525" y="485984"/>
            <a:ext cx="3339927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0" name="Image 1">
            <a:extLst>
              <a:ext uri="{FF2B5EF4-FFF2-40B4-BE49-F238E27FC236}">
                <a16:creationId xmlns:a16="http://schemas.microsoft.com/office/drawing/2014/main" id="{3E24A49A-BAAC-2F6D-B23C-A5EA8E25E3F5}"/>
              </a:ext>
            </a:extLst>
          </p:cNvPr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pic>
        <p:nvPicPr>
          <p:cNvPr id="11" name="Picture 10" descr="A blue flag with yellow stars&#10;&#10;Description automatically generated">
            <a:extLst>
              <a:ext uri="{FF2B5EF4-FFF2-40B4-BE49-F238E27FC236}">
                <a16:creationId xmlns:a16="http://schemas.microsoft.com/office/drawing/2014/main" id="{3679657E-A449-8FAD-D233-F5CF9539083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00" y="331166"/>
            <a:ext cx="4434840" cy="97840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8870CC28-44BB-702B-88D2-71A326E5D0E1}"/>
              </a:ext>
            </a:extLst>
          </p:cNvPr>
          <p:cNvGrpSpPr/>
          <p:nvPr userDrawn="1"/>
        </p:nvGrpSpPr>
        <p:grpSpPr>
          <a:xfrm>
            <a:off x="9156700" y="1647825"/>
            <a:ext cx="833272" cy="5082363"/>
            <a:chOff x="9080500" y="1545302"/>
            <a:chExt cx="833272" cy="5082363"/>
          </a:xfrm>
        </p:grpSpPr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FC12C362-269E-A151-1E2C-BF27DBD542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080500" y="1545302"/>
              <a:ext cx="833272" cy="759748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3C2BC3D0-11A8-6074-D2EC-531F76566F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080500" y="2409825"/>
              <a:ext cx="833272" cy="759748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A3FD7BED-4EBE-A584-1E56-C229A1A9D1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080500" y="3274348"/>
              <a:ext cx="833272" cy="759748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3C045C3-D1C7-A64C-0580-D8EA7EE0F3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080500" y="4138871"/>
              <a:ext cx="833272" cy="759748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0A5A833F-37C9-C750-4B9B-4440E26799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080500" y="5003394"/>
              <a:ext cx="833272" cy="759748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54618BDF-942B-DC5B-E15A-827BE8D65D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9080500" y="5867917"/>
              <a:ext cx="833272" cy="759748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4FA4D61D-D563-6224-545B-33F2D2E45CD2}"/>
              </a:ext>
            </a:extLst>
          </p:cNvPr>
          <p:cNvSpPr/>
          <p:nvPr userDrawn="1"/>
        </p:nvSpPr>
        <p:spPr>
          <a:xfrm>
            <a:off x="9244893" y="2233613"/>
            <a:ext cx="685800" cy="150148"/>
          </a:xfrm>
          <a:prstGeom prst="rect">
            <a:avLst/>
          </a:prstGeom>
          <a:solidFill>
            <a:srgbClr val="00A9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1253D2B-E040-CB4F-C359-73DA321D7FD6}"/>
              </a:ext>
            </a:extLst>
          </p:cNvPr>
          <p:cNvSpPr/>
          <p:nvPr userDrawn="1"/>
        </p:nvSpPr>
        <p:spPr>
          <a:xfrm>
            <a:off x="9230436" y="3095625"/>
            <a:ext cx="685800" cy="150148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75C6E2-2819-947C-1571-3818A606CBF3}"/>
              </a:ext>
            </a:extLst>
          </p:cNvPr>
          <p:cNvSpPr/>
          <p:nvPr userDrawn="1"/>
        </p:nvSpPr>
        <p:spPr>
          <a:xfrm>
            <a:off x="9230436" y="3963785"/>
            <a:ext cx="685800" cy="150148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4A8BFAC-743B-D990-BC88-B23D8C8B92FB}"/>
              </a:ext>
            </a:extLst>
          </p:cNvPr>
          <p:cNvSpPr/>
          <p:nvPr userDrawn="1"/>
        </p:nvSpPr>
        <p:spPr>
          <a:xfrm>
            <a:off x="9230436" y="4828308"/>
            <a:ext cx="685800" cy="150148"/>
          </a:xfrm>
          <a:prstGeom prst="rect">
            <a:avLst/>
          </a:prstGeom>
          <a:solidFill>
            <a:srgbClr val="E300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ECE5A7-BAF8-082A-B03F-748AF3262B66}"/>
              </a:ext>
            </a:extLst>
          </p:cNvPr>
          <p:cNvSpPr/>
          <p:nvPr userDrawn="1"/>
        </p:nvSpPr>
        <p:spPr>
          <a:xfrm>
            <a:off x="9230436" y="5689179"/>
            <a:ext cx="685800" cy="15014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36EA180-CE32-6D0F-71EC-D17450E0E90F}"/>
              </a:ext>
            </a:extLst>
          </p:cNvPr>
          <p:cNvSpPr/>
          <p:nvPr userDrawn="1"/>
        </p:nvSpPr>
        <p:spPr>
          <a:xfrm>
            <a:off x="9202633" y="6584496"/>
            <a:ext cx="756000" cy="126000"/>
          </a:xfrm>
          <a:prstGeom prst="rect">
            <a:avLst/>
          </a:prstGeom>
          <a:solidFill>
            <a:srgbClr val="16419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7829" y="4001970"/>
            <a:ext cx="560857" cy="129347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6538" y="4001970"/>
            <a:ext cx="512087" cy="5369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2686" y="4697520"/>
            <a:ext cx="1024175" cy="67114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18300" y="3965361"/>
            <a:ext cx="975405" cy="147651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207169" y="5075802"/>
            <a:ext cx="329199" cy="43929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90765" y="4081286"/>
            <a:ext cx="560857" cy="378281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C31004A1-13D0-2E3D-3458-20BAC4BC415A}"/>
              </a:ext>
            </a:extLst>
          </p:cNvPr>
          <p:cNvPicPr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5400000">
            <a:off x="-3722901" y="3691425"/>
            <a:ext cx="7596000" cy="180000"/>
          </a:xfrm>
          <a:prstGeom prst="rect">
            <a:avLst/>
          </a:prstGeom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BB82F602-C119-602E-9672-2DBE53D6A401}"/>
              </a:ext>
            </a:extLst>
          </p:cNvPr>
          <p:cNvSpPr txBox="1"/>
          <p:nvPr userDrawn="1"/>
        </p:nvSpPr>
        <p:spPr>
          <a:xfrm>
            <a:off x="762525" y="485984"/>
            <a:ext cx="4584175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4150" b="1" spc="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41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DCEE097B-20B7-4092-B261-C31FE04430CA}"/>
              </a:ext>
            </a:extLst>
          </p:cNvPr>
          <p:cNvSpPr txBox="1"/>
          <p:nvPr userDrawn="1"/>
        </p:nvSpPr>
        <p:spPr>
          <a:xfrm>
            <a:off x="1864323" y="1998715"/>
            <a:ext cx="2743146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30450" algn="l"/>
              </a:tabLst>
            </a:pPr>
            <a:r>
              <a:rPr sz="2100" b="1" spc="6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100" b="1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100" b="1" spc="5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47D95685-64CA-7533-791C-7B17F962E82F}"/>
              </a:ext>
            </a:extLst>
          </p:cNvPr>
          <p:cNvSpPr txBox="1"/>
          <p:nvPr userDrawn="1"/>
        </p:nvSpPr>
        <p:spPr>
          <a:xfrm>
            <a:off x="6184900" y="1876425"/>
            <a:ext cx="2078989" cy="4860000"/>
          </a:xfrm>
          <a:prstGeom prst="rect">
            <a:avLst/>
          </a:prstGeom>
          <a:ln w="48770">
            <a:solidFill>
              <a:srgbClr val="000000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marL="202565">
              <a:lnSpc>
                <a:spcPct val="100000"/>
              </a:lnSpc>
              <a:spcBef>
                <a:spcPts val="950"/>
              </a:spcBef>
            </a:pPr>
            <a:r>
              <a:rPr sz="2100" b="1" spc="-25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60"/>
              </a:spcBef>
            </a:pP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00"/>
              </a:spcBef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5FC00B73-0C50-9AF2-CB3A-C01E8E2ACC61}"/>
              </a:ext>
            </a:extLst>
          </p:cNvPr>
          <p:cNvSpPr txBox="1"/>
          <p:nvPr userDrawn="1"/>
        </p:nvSpPr>
        <p:spPr>
          <a:xfrm>
            <a:off x="8623300" y="2008801"/>
            <a:ext cx="39444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30" dirty="0">
                <a:solidFill>
                  <a:srgbClr val="0F0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DD144EEC-F814-B61B-AF5B-E74DA14AE98F}"/>
              </a:ext>
            </a:extLst>
          </p:cNvPr>
          <p:cNvSpPr txBox="1"/>
          <p:nvPr userDrawn="1"/>
        </p:nvSpPr>
        <p:spPr>
          <a:xfrm>
            <a:off x="1915961" y="2432789"/>
            <a:ext cx="1368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-10" dirty="0">
                <a:solidFill>
                  <a:schemeClr val="tx1"/>
                </a:solidFill>
                <a:latin typeface="Arial"/>
                <a:cs typeface="Arial"/>
              </a:rPr>
              <a:t>Application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9BC4299E-C2A3-EDF5-898F-ABB46910A715}"/>
              </a:ext>
            </a:extLst>
          </p:cNvPr>
          <p:cNvSpPr txBox="1"/>
          <p:nvPr userDrawn="1"/>
        </p:nvSpPr>
        <p:spPr>
          <a:xfrm>
            <a:off x="4209668" y="2432788"/>
            <a:ext cx="1512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Preparation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object 18">
            <a:extLst>
              <a:ext uri="{FF2B5EF4-FFF2-40B4-BE49-F238E27FC236}">
                <a16:creationId xmlns:a16="http://schemas.microsoft.com/office/drawing/2014/main" id="{B7987B12-4AC0-DA33-D0F8-906D368E88B9}"/>
              </a:ext>
            </a:extLst>
          </p:cNvPr>
          <p:cNvSpPr txBox="1"/>
          <p:nvPr userDrawn="1"/>
        </p:nvSpPr>
        <p:spPr>
          <a:xfrm>
            <a:off x="8708353" y="2432786"/>
            <a:ext cx="1256283" cy="298159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Follow-</a:t>
            </a:r>
            <a:r>
              <a:rPr sz="1850" b="1" spc="-25" dirty="0">
                <a:solidFill>
                  <a:schemeClr val="tx1"/>
                </a:solidFill>
                <a:latin typeface="Arial"/>
                <a:cs typeface="Arial"/>
              </a:rPr>
              <a:t>up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90821B9E-2C39-1AF7-762B-325B836CCAF9}"/>
              </a:ext>
            </a:extLst>
          </p:cNvPr>
          <p:cNvSpPr txBox="1"/>
          <p:nvPr userDrawn="1"/>
        </p:nvSpPr>
        <p:spPr>
          <a:xfrm>
            <a:off x="6413500" y="2432785"/>
            <a:ext cx="1584000" cy="324000"/>
          </a:xfrm>
          <a:prstGeom prst="rect">
            <a:avLst/>
          </a:prstGeom>
          <a:solidFill>
            <a:srgbClr val="0A0A0A"/>
          </a:solidFill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850" b="1" dirty="0">
                <a:solidFill>
                  <a:schemeClr val="tx1"/>
                </a:solidFill>
                <a:latin typeface="Arial"/>
                <a:cs typeface="Arial"/>
              </a:rPr>
              <a:t>Peer</a:t>
            </a:r>
            <a:r>
              <a:rPr sz="1850" b="1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50" b="1" spc="70" dirty="0">
                <a:solidFill>
                  <a:schemeClr val="tx1"/>
                </a:solidFill>
                <a:latin typeface="Arial"/>
                <a:cs typeface="Arial"/>
              </a:rPr>
              <a:t>review</a:t>
            </a:r>
            <a:endParaRPr sz="185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91887634-3721-A737-0365-E17264E103A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1907611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B0403A9-013F-56AC-A0B0-54C4244AFD87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3542101" y="2571824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03D20F15-B68B-CCD1-93C3-5188EEB4E694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5575301" y="2579059"/>
            <a:ext cx="585399" cy="364725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C68F95E3-B05B-30C6-66C6-004314DBD636}"/>
              </a:ext>
            </a:extLst>
          </p:cNvPr>
          <p:cNvCxnSpPr>
            <a:cxnSpLocks/>
          </p:cNvCxnSpPr>
          <p:nvPr userDrawn="1"/>
        </p:nvCxnSpPr>
        <p:spPr>
          <a:xfrm rot="10800000" flipV="1">
            <a:off x="8623300" y="2571824"/>
            <a:ext cx="10088" cy="3647259"/>
          </a:xfrm>
          <a:prstGeom prst="bentConnector3">
            <a:avLst>
              <a:gd name="adj1" fmla="val 2366059"/>
            </a:avLst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FB116E82-1BD3-4463-3BD4-32E65BE3D25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964886" y="6947797"/>
            <a:ext cx="180000" cy="18642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AEAC8D0-192C-51EB-AA28-3E669D11118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774886" y="6947797"/>
            <a:ext cx="180000" cy="18642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FDCE6D2-1279-E1D5-965F-47E01F92DF4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8976700" y="6947797"/>
            <a:ext cx="180000" cy="186428"/>
          </a:xfrm>
          <a:prstGeom prst="rect">
            <a:avLst/>
          </a:prstGeom>
        </p:spPr>
      </p:pic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DC1CC73-7495-242F-2A77-69F993B8C49C}"/>
              </a:ext>
            </a:extLst>
          </p:cNvPr>
          <p:cNvSpPr/>
          <p:nvPr userDrawn="1"/>
        </p:nvSpPr>
        <p:spPr>
          <a:xfrm>
            <a:off x="1612900" y="6920191"/>
            <a:ext cx="4292368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085393F-6485-0C98-FDFA-CA9AED74A5E2}"/>
              </a:ext>
            </a:extLst>
          </p:cNvPr>
          <p:cNvSpPr/>
          <p:nvPr userDrawn="1"/>
        </p:nvSpPr>
        <p:spPr>
          <a:xfrm>
            <a:off x="6241486" y="6920190"/>
            <a:ext cx="2079401" cy="211284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D032666-0B94-8F75-A63B-4E5AAA3AB89D}"/>
              </a:ext>
            </a:extLst>
          </p:cNvPr>
          <p:cNvSpPr/>
          <p:nvPr userDrawn="1"/>
        </p:nvSpPr>
        <p:spPr>
          <a:xfrm>
            <a:off x="8657105" y="6918595"/>
            <a:ext cx="1443898" cy="211285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4344" y="504262"/>
            <a:ext cx="8964710" cy="75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1" i="0">
                <a:solidFill>
                  <a:srgbClr val="F6F6F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720BF62-C4B3-F5E3-B655-3509D3C09932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-3708000" y="3691425"/>
            <a:ext cx="7596000" cy="18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licylearning@ext-interregeurope.eu" TargetMode="External"/><Relationship Id="rId2" Type="http://schemas.openxmlformats.org/officeDocument/2006/relationships/hyperlink" Target="http://www.interregeurope.eu/peer-review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525" y="485984"/>
            <a:ext cx="3339927" cy="668772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en-US" sz="4150" b="1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4150" b="1">
                <a:solidFill>
                  <a:srgbClr val="FDFDFD"/>
                </a:solidFill>
                <a:latin typeface="Arial"/>
                <a:cs typeface="Arial"/>
              </a:rPr>
              <a:t>P</a:t>
            </a:r>
            <a:r>
              <a:rPr lang="en-US" sz="4150" b="1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4150" b="1">
                <a:solidFill>
                  <a:srgbClr val="FDFDFD"/>
                </a:solidFill>
                <a:latin typeface="Arial"/>
                <a:cs typeface="Arial"/>
              </a:rPr>
              <a:t>er</a:t>
            </a:r>
            <a:r>
              <a:rPr sz="4150" b="1" spc="9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4150" b="1" spc="135" dirty="0">
                <a:solidFill>
                  <a:srgbClr val="FDFDFD"/>
                </a:solidFill>
                <a:latin typeface="Arial"/>
                <a:cs typeface="Arial"/>
              </a:rPr>
              <a:t>review</a:t>
            </a:r>
            <a:endParaRPr sz="41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238" y="1416294"/>
            <a:ext cx="4374862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2050" b="1" dirty="0">
                <a:latin typeface="Arial"/>
                <a:cs typeface="Arial"/>
              </a:rPr>
              <a:t>Ett snabbt spår till policylösningar</a:t>
            </a:r>
            <a:r>
              <a:rPr lang="en-US" sz="2050" b="1" dirty="0">
                <a:latin typeface="Arial"/>
                <a:cs typeface="Arial"/>
              </a:rPr>
              <a:t>  </a:t>
            </a:r>
            <a:endParaRPr lang="en-US" sz="20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8857" y="1952955"/>
            <a:ext cx="7623809" cy="102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marR="5080" indent="-3810">
              <a:lnSpc>
                <a:spcPct val="112100"/>
              </a:lnSpc>
              <a:spcBef>
                <a:spcPts val="100"/>
              </a:spcBef>
            </a:pPr>
            <a:r>
              <a:rPr lang="sv-SE" sz="1500" dirty="0">
                <a:latin typeface="Arial"/>
                <a:cs typeface="Arial"/>
              </a:rPr>
              <a:t>Interreg </a:t>
            </a:r>
            <a:r>
              <a:rPr lang="sv-SE" sz="1500" dirty="0" err="1">
                <a:latin typeface="Arial"/>
                <a:cs typeface="Arial"/>
              </a:rPr>
              <a:t>Europes</a:t>
            </a:r>
            <a:r>
              <a:rPr lang="sv-SE" sz="1500" dirty="0">
                <a:latin typeface="Arial"/>
                <a:cs typeface="Arial"/>
              </a:rPr>
              <a:t> Policy Learning Plattform tillhandahåller en </a:t>
            </a:r>
            <a:r>
              <a:rPr lang="sv-SE" sz="1500" b="1" dirty="0" err="1">
                <a:latin typeface="Arial"/>
                <a:cs typeface="Arial"/>
              </a:rPr>
              <a:t>peer</a:t>
            </a:r>
            <a:r>
              <a:rPr lang="sv-SE" sz="1500" b="1" dirty="0">
                <a:latin typeface="Arial"/>
                <a:cs typeface="Arial"/>
              </a:rPr>
              <a:t> </a:t>
            </a:r>
            <a:r>
              <a:rPr lang="sv-SE" sz="1500" b="1" dirty="0" err="1">
                <a:latin typeface="Arial"/>
                <a:cs typeface="Arial"/>
              </a:rPr>
              <a:t>review</a:t>
            </a:r>
            <a:r>
              <a:rPr lang="sv-SE" sz="1500" b="1" dirty="0">
                <a:latin typeface="Arial"/>
                <a:cs typeface="Arial"/>
              </a:rPr>
              <a:t>-tjänst</a:t>
            </a:r>
            <a:r>
              <a:rPr lang="sv-SE" sz="1500" dirty="0">
                <a:latin typeface="Arial"/>
                <a:cs typeface="Arial"/>
              </a:rPr>
              <a:t>. </a:t>
            </a:r>
            <a:r>
              <a:rPr lang="sv-SE" sz="1500" b="1" dirty="0">
                <a:latin typeface="Arial"/>
                <a:cs typeface="Arial"/>
              </a:rPr>
              <a:t>Offentliga myndigheter </a:t>
            </a:r>
            <a:r>
              <a:rPr lang="sv-SE" sz="1500" dirty="0">
                <a:latin typeface="Arial"/>
                <a:cs typeface="Arial"/>
              </a:rPr>
              <a:t>kan få skräddarsydda policyråd för att lösa </a:t>
            </a:r>
            <a:r>
              <a:rPr lang="sv-SE" sz="1500" b="1" dirty="0">
                <a:latin typeface="Arial"/>
                <a:cs typeface="Arial"/>
              </a:rPr>
              <a:t>en specifik policyutmaning</a:t>
            </a:r>
            <a:r>
              <a:rPr lang="sv-SE" sz="1500" dirty="0">
                <a:latin typeface="Arial"/>
                <a:cs typeface="Arial"/>
              </a:rPr>
              <a:t>. Ni kan ansöka om en </a:t>
            </a:r>
            <a:r>
              <a:rPr lang="sv-SE" sz="1500" dirty="0" err="1">
                <a:latin typeface="Arial"/>
                <a:cs typeface="Arial"/>
              </a:rPr>
              <a:t>peer</a:t>
            </a:r>
            <a:r>
              <a:rPr lang="sv-SE" sz="1500" dirty="0">
                <a:latin typeface="Arial"/>
                <a:cs typeface="Arial"/>
              </a:rPr>
              <a:t> </a:t>
            </a:r>
            <a:r>
              <a:rPr lang="sv-SE" sz="1500" dirty="0" err="1">
                <a:latin typeface="Arial"/>
                <a:cs typeface="Arial"/>
              </a:rPr>
              <a:t>review</a:t>
            </a:r>
            <a:r>
              <a:rPr lang="sv-SE" sz="1500" dirty="0">
                <a:latin typeface="Arial"/>
                <a:cs typeface="Arial"/>
              </a:rPr>
              <a:t> </a:t>
            </a:r>
            <a:r>
              <a:rPr lang="sv-SE" sz="1500" b="1" dirty="0">
                <a:latin typeface="Arial"/>
                <a:cs typeface="Arial"/>
              </a:rPr>
              <a:t>när som helst </a:t>
            </a:r>
            <a:r>
              <a:rPr lang="sv-SE" sz="1500" dirty="0">
                <a:latin typeface="Arial"/>
                <a:cs typeface="Arial"/>
              </a:rPr>
              <a:t>och </a:t>
            </a:r>
            <a:r>
              <a:rPr lang="sv-SE" sz="1500" b="1" dirty="0">
                <a:latin typeface="Arial"/>
                <a:cs typeface="Arial"/>
              </a:rPr>
              <a:t>inom alla </a:t>
            </a:r>
            <a:r>
              <a:rPr lang="sv-SE" sz="1500" dirty="0">
                <a:latin typeface="Arial"/>
                <a:cs typeface="Arial"/>
              </a:rPr>
              <a:t>områden som omfattas av sammanhållningspolitiken.</a:t>
            </a:r>
            <a:endParaRPr lang="en-US"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348" y="3134902"/>
            <a:ext cx="7730709" cy="1293046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3175">
              <a:lnSpc>
                <a:spcPct val="113100"/>
              </a:lnSpc>
              <a:spcBef>
                <a:spcPts val="80"/>
              </a:spcBef>
            </a:pPr>
            <a:r>
              <a:rPr lang="sv-SE" sz="1500" dirty="0">
                <a:latin typeface="Arial"/>
                <a:cs typeface="Arial"/>
              </a:rPr>
              <a:t>En </a:t>
            </a:r>
            <a:r>
              <a:rPr lang="sv-SE" sz="1500" dirty="0" err="1">
                <a:latin typeface="Arial"/>
                <a:cs typeface="Arial"/>
              </a:rPr>
              <a:t>peer</a:t>
            </a:r>
            <a:r>
              <a:rPr lang="sv-SE" sz="1500" dirty="0">
                <a:latin typeface="Arial"/>
                <a:cs typeface="Arial"/>
              </a:rPr>
              <a:t> </a:t>
            </a:r>
            <a:r>
              <a:rPr lang="sv-SE" sz="1500" dirty="0" err="1">
                <a:latin typeface="Arial"/>
                <a:cs typeface="Arial"/>
              </a:rPr>
              <a:t>review</a:t>
            </a:r>
            <a:r>
              <a:rPr lang="sv-SE" sz="1500" dirty="0">
                <a:latin typeface="Arial"/>
                <a:cs typeface="Arial"/>
              </a:rPr>
              <a:t> är ett </a:t>
            </a:r>
            <a:r>
              <a:rPr lang="sv-SE" sz="1500" b="1" dirty="0">
                <a:latin typeface="Arial"/>
                <a:cs typeface="Arial"/>
              </a:rPr>
              <a:t>tvådagarsmöte</a:t>
            </a:r>
            <a:r>
              <a:rPr lang="sv-SE" sz="1500" dirty="0">
                <a:latin typeface="Arial"/>
                <a:cs typeface="Arial"/>
              </a:rPr>
              <a:t> med </a:t>
            </a:r>
            <a:r>
              <a:rPr lang="sv-SE" sz="1500" b="1" dirty="0">
                <a:latin typeface="Arial"/>
                <a:cs typeface="Arial"/>
              </a:rPr>
              <a:t>plattformens experter</a:t>
            </a:r>
            <a:r>
              <a:rPr lang="sv-SE" sz="1500" dirty="0">
                <a:latin typeface="Arial"/>
                <a:cs typeface="Arial"/>
              </a:rPr>
              <a:t>, era </a:t>
            </a:r>
            <a:r>
              <a:rPr lang="sv-SE" sz="1500" b="1" dirty="0">
                <a:latin typeface="Arial"/>
                <a:cs typeface="Arial"/>
              </a:rPr>
              <a:t>lokala intressenter </a:t>
            </a:r>
            <a:r>
              <a:rPr lang="sv-SE" sz="1500" dirty="0">
                <a:latin typeface="Arial"/>
                <a:cs typeface="Arial"/>
              </a:rPr>
              <a:t>och </a:t>
            </a:r>
            <a:r>
              <a:rPr lang="sv-SE" sz="1500" b="1" dirty="0">
                <a:latin typeface="Arial"/>
                <a:cs typeface="Arial"/>
              </a:rPr>
              <a:t>utvalda policyutövare </a:t>
            </a:r>
            <a:r>
              <a:rPr lang="sv-SE" sz="1500" dirty="0">
                <a:latin typeface="Arial"/>
                <a:cs typeface="Arial"/>
              </a:rPr>
              <a:t>från hela Europa. Under mötet presenterar ni era utmaningar och diskuterar </a:t>
            </a:r>
            <a:r>
              <a:rPr lang="sv-SE" sz="1500" b="1" dirty="0">
                <a:latin typeface="Arial"/>
                <a:cs typeface="Arial"/>
              </a:rPr>
              <a:t>god praxis </a:t>
            </a:r>
            <a:r>
              <a:rPr lang="sv-SE" sz="1500" dirty="0">
                <a:latin typeface="Arial"/>
                <a:cs typeface="Arial"/>
              </a:rPr>
              <a:t>som kan överföras från andra deltagare. Ni samarbetar med kollegor och experter för att tillsammans utarbeta </a:t>
            </a:r>
            <a:r>
              <a:rPr lang="sv-SE" sz="1500" b="1" dirty="0">
                <a:latin typeface="Arial"/>
                <a:cs typeface="Arial"/>
              </a:rPr>
              <a:t>praktiska rekommendationer </a:t>
            </a:r>
            <a:r>
              <a:rPr lang="sv-SE" sz="1500" dirty="0">
                <a:latin typeface="Arial"/>
                <a:cs typeface="Arial"/>
              </a:rPr>
              <a:t>och en </a:t>
            </a:r>
            <a:r>
              <a:rPr lang="sv-SE" sz="1500" b="1" dirty="0">
                <a:latin typeface="Arial"/>
                <a:cs typeface="Arial"/>
              </a:rPr>
              <a:t>plan framåt</a:t>
            </a:r>
            <a:r>
              <a:rPr lang="sv-SE" sz="1500" dirty="0">
                <a:latin typeface="Arial"/>
                <a:cs typeface="Arial"/>
              </a:rPr>
              <a:t>, anpassade till ert specifika sammanhang.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8857" y="4521609"/>
            <a:ext cx="7622476" cy="103669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6510" marR="5080" indent="-4445">
              <a:lnSpc>
                <a:spcPct val="112500"/>
              </a:lnSpc>
              <a:spcBef>
                <a:spcPts val="114"/>
              </a:spcBef>
            </a:pPr>
            <a:r>
              <a:rPr lang="sv-SE" sz="1500" dirty="0">
                <a:latin typeface="Arial"/>
                <a:cs typeface="Arial"/>
              </a:rPr>
              <a:t>Plattformen hjälper till med </a:t>
            </a:r>
            <a:r>
              <a:rPr lang="sv-SE" sz="1500" b="1" dirty="0">
                <a:latin typeface="Arial"/>
                <a:cs typeface="Arial"/>
              </a:rPr>
              <a:t>organisering </a:t>
            </a:r>
            <a:r>
              <a:rPr lang="sv-SE" sz="1500" dirty="0">
                <a:latin typeface="Arial"/>
                <a:cs typeface="Arial"/>
              </a:rPr>
              <a:t>av mötet, </a:t>
            </a:r>
            <a:r>
              <a:rPr lang="sv-SE" sz="1500" b="1" dirty="0">
                <a:latin typeface="Arial"/>
                <a:cs typeface="Arial"/>
              </a:rPr>
              <a:t>modererar innehållet </a:t>
            </a:r>
            <a:r>
              <a:rPr lang="sv-SE" sz="1500" dirty="0">
                <a:latin typeface="Arial"/>
                <a:cs typeface="Arial"/>
              </a:rPr>
              <a:t>och </a:t>
            </a:r>
            <a:r>
              <a:rPr lang="sv-SE" sz="1500" b="1" dirty="0">
                <a:latin typeface="Arial"/>
                <a:cs typeface="Arial"/>
              </a:rPr>
              <a:t>täcker kostnaderna </a:t>
            </a:r>
            <a:r>
              <a:rPr lang="sv-SE" sz="1500" dirty="0">
                <a:latin typeface="Arial"/>
                <a:cs typeface="Arial"/>
              </a:rPr>
              <a:t>för er </a:t>
            </a:r>
            <a:r>
              <a:rPr lang="sv-SE" sz="1500" dirty="0" err="1">
                <a:latin typeface="Arial"/>
                <a:cs typeface="Arial"/>
              </a:rPr>
              <a:t>peer</a:t>
            </a:r>
            <a:r>
              <a:rPr lang="sv-SE" sz="1500" dirty="0">
                <a:latin typeface="Arial"/>
                <a:cs typeface="Arial"/>
              </a:rPr>
              <a:t> </a:t>
            </a:r>
            <a:r>
              <a:rPr lang="sv-SE" sz="1500" dirty="0" err="1">
                <a:latin typeface="Arial"/>
                <a:cs typeface="Arial"/>
              </a:rPr>
              <a:t>review</a:t>
            </a:r>
            <a:r>
              <a:rPr lang="sv-SE" sz="1500" dirty="0">
                <a:latin typeface="Arial"/>
                <a:cs typeface="Arial"/>
              </a:rPr>
              <a:t>. Denna tjänst syftar till att ge er </a:t>
            </a:r>
            <a:r>
              <a:rPr lang="sv-SE" sz="1500" b="1" dirty="0">
                <a:latin typeface="Arial"/>
                <a:cs typeface="Arial"/>
              </a:rPr>
              <a:t>skräddarsydda policylösningar </a:t>
            </a:r>
            <a:r>
              <a:rPr lang="sv-SE" sz="1500" dirty="0">
                <a:latin typeface="Arial"/>
                <a:cs typeface="Arial"/>
              </a:rPr>
              <a:t>för era behov. Det är ett utmärkt verktyg för de som är nya i Interreg Europe-sammanhang att uppleva fördelarna med interregionalt samarbete!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2466" y="5934826"/>
            <a:ext cx="4501487" cy="995081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lang="sv-SE" sz="1500" b="1" dirty="0">
                <a:latin typeface="Arial"/>
                <a:cs typeface="Arial"/>
              </a:rPr>
              <a:t>Skicka in er ansök om en </a:t>
            </a:r>
            <a:r>
              <a:rPr lang="sv-SE" sz="1500" b="1" dirty="0" err="1">
                <a:latin typeface="Arial"/>
                <a:cs typeface="Arial"/>
              </a:rPr>
              <a:t>peer</a:t>
            </a:r>
            <a:r>
              <a:rPr lang="sv-SE" sz="1500" b="1" dirty="0">
                <a:latin typeface="Arial"/>
                <a:cs typeface="Arial"/>
              </a:rPr>
              <a:t> </a:t>
            </a:r>
            <a:r>
              <a:rPr lang="sv-SE" sz="1500" b="1" dirty="0" err="1">
                <a:latin typeface="Arial"/>
                <a:cs typeface="Arial"/>
              </a:rPr>
              <a:t>review</a:t>
            </a:r>
            <a:r>
              <a:rPr lang="sv-SE" sz="1500" b="1" dirty="0">
                <a:latin typeface="Arial"/>
                <a:cs typeface="Arial"/>
              </a:rPr>
              <a:t> online</a:t>
            </a:r>
            <a:endParaRPr sz="1500" dirty="0"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www.interregeuro</a:t>
            </a:r>
            <a:r>
              <a:rPr lang="en-US"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e.eu/</a:t>
            </a:r>
            <a:r>
              <a:rPr lang="en-US"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p</a:t>
            </a:r>
            <a:r>
              <a:rPr sz="14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2"/>
              </a:rPr>
              <a:t>eer-review</a:t>
            </a:r>
            <a:endParaRPr lang="en-US" sz="1400" i="1" u="sng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46990" marR="1436370" indent="-5715">
              <a:lnSpc>
                <a:spcPct val="115799"/>
              </a:lnSpc>
              <a:spcBef>
                <a:spcPts val="605"/>
              </a:spcBef>
            </a:pPr>
            <a:r>
              <a:rPr lang="en-US" sz="1400" i="1" dirty="0">
                <a:latin typeface="Arial"/>
                <a:cs typeface="Arial"/>
                <a:hlinkClick r:id="rId3"/>
              </a:rPr>
              <a:t>policylearning</a:t>
            </a:r>
            <a:r>
              <a:rPr sz="1400" i="1" dirty="0">
                <a:latin typeface="Arial"/>
                <a:cs typeface="Arial"/>
                <a:hlinkClick r:id="rId3"/>
              </a:rPr>
              <a:t>@</a:t>
            </a:r>
            <a:r>
              <a:rPr lang="en-US" sz="1400" i="1" dirty="0">
                <a:latin typeface="Arial"/>
                <a:cs typeface="Arial"/>
                <a:hlinkClick r:id="rId3"/>
              </a:rPr>
              <a:t>ext-interregeurope</a:t>
            </a:r>
            <a:r>
              <a:rPr sz="1400" i="1" dirty="0">
                <a:latin typeface="Arial"/>
                <a:cs typeface="Arial"/>
                <a:hlinkClick r:id="rId3"/>
              </a:rPr>
              <a:t>.eu</a:t>
            </a:r>
            <a:endParaRPr sz="1400" i="1" dirty="0">
              <a:latin typeface="Arial"/>
              <a:cs typeface="Arial"/>
            </a:endParaRPr>
          </a:p>
        </p:txBody>
      </p:sp>
      <p:pic>
        <p:nvPicPr>
          <p:cNvPr id="16" name="Image 1">
            <a:extLst>
              <a:ext uri="{FF2B5EF4-FFF2-40B4-BE49-F238E27FC236}">
                <a16:creationId xmlns:a16="http://schemas.microsoft.com/office/drawing/2014/main" id="{46DAD1C4-6373-2A2A-94FF-BFFB167B0803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69447" y="5934826"/>
            <a:ext cx="1000760" cy="99187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D56F759-8354-84DD-C16B-9F358B80B198}"/>
              </a:ext>
            </a:extLst>
          </p:cNvPr>
          <p:cNvSpPr txBox="1"/>
          <p:nvPr/>
        </p:nvSpPr>
        <p:spPr>
          <a:xfrm>
            <a:off x="9156699" y="2198370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60CA2E-074E-C705-829A-C23C5BE12325}"/>
              </a:ext>
            </a:extLst>
          </p:cNvPr>
          <p:cNvSpPr txBox="1"/>
          <p:nvPr/>
        </p:nvSpPr>
        <p:spPr>
          <a:xfrm>
            <a:off x="9175749" y="3019425"/>
            <a:ext cx="795303" cy="26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6A8865-9A6C-050D-54CE-868A383B61A0}"/>
              </a:ext>
            </a:extLst>
          </p:cNvPr>
          <p:cNvSpPr txBox="1"/>
          <p:nvPr/>
        </p:nvSpPr>
        <p:spPr>
          <a:xfrm>
            <a:off x="9113418" y="3933825"/>
            <a:ext cx="881482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34A027D-30A9-D97C-0B4B-362EE3039A0A}"/>
              </a:ext>
            </a:extLst>
          </p:cNvPr>
          <p:cNvSpPr txBox="1"/>
          <p:nvPr/>
        </p:nvSpPr>
        <p:spPr>
          <a:xfrm>
            <a:off x="9175748" y="4794492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53204C-81FE-99F1-E2D3-6AA2A604DE3D}"/>
              </a:ext>
            </a:extLst>
          </p:cNvPr>
          <p:cNvSpPr txBox="1"/>
          <p:nvPr/>
        </p:nvSpPr>
        <p:spPr>
          <a:xfrm>
            <a:off x="9175748" y="5655159"/>
            <a:ext cx="7953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spc="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CITIZENS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134B48-F181-9DEC-33B0-CEFD99CBD678}"/>
              </a:ext>
            </a:extLst>
          </p:cNvPr>
          <p:cNvSpPr txBox="1"/>
          <p:nvPr/>
        </p:nvSpPr>
        <p:spPr>
          <a:xfrm>
            <a:off x="9080500" y="6522393"/>
            <a:ext cx="957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850900" y="445653"/>
            <a:ext cx="4495800" cy="668772"/>
          </a:xfrm>
          <a:prstGeom prst="rect">
            <a:avLst/>
          </a:prstGeom>
          <a:noFill/>
        </p:spPr>
        <p:txBody>
          <a:bodyPr vert="horz" wrap="square" lIns="0" tIns="2984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4"/>
              </a:spcBef>
            </a:pPr>
            <a:r>
              <a:rPr lang="sv-SE" spc="-10" dirty="0">
                <a:solidFill>
                  <a:schemeClr val="bg1"/>
                </a:solidFill>
              </a:rPr>
              <a:t>Processen </a:t>
            </a:r>
            <a:endParaRPr spc="-1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700" y="1443750"/>
            <a:ext cx="5915660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2050" dirty="0">
                <a:latin typeface="Arial"/>
                <a:cs typeface="Arial"/>
              </a:rPr>
              <a:t>Här beskrivs de olika stegen i en </a:t>
            </a:r>
            <a:r>
              <a:rPr lang="sv-SE" sz="2050" dirty="0" err="1">
                <a:latin typeface="Arial"/>
                <a:cs typeface="Arial"/>
              </a:rPr>
              <a:t>peer</a:t>
            </a:r>
            <a:r>
              <a:rPr lang="sv-SE" sz="2050" dirty="0">
                <a:latin typeface="Arial"/>
                <a:cs typeface="Arial"/>
              </a:rPr>
              <a:t> </a:t>
            </a:r>
            <a:r>
              <a:rPr lang="sv-SE" sz="2050" dirty="0" err="1">
                <a:latin typeface="Arial"/>
                <a:cs typeface="Arial"/>
              </a:rPr>
              <a:t>review</a:t>
            </a:r>
            <a:r>
              <a:rPr lang="sv-SE" sz="2050" dirty="0">
                <a:latin typeface="Arial"/>
                <a:cs typeface="Arial"/>
              </a:rPr>
              <a:t> </a:t>
            </a:r>
            <a:endParaRPr sz="20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3900" y="2424161"/>
            <a:ext cx="1326515" cy="290464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b="1" spc="-10" dirty="0">
                <a:solidFill>
                  <a:srgbClr val="F6F6F6"/>
                </a:solidFill>
                <a:latin typeface="Arial"/>
                <a:cs typeface="Arial"/>
              </a:rPr>
              <a:t>A</a:t>
            </a:r>
            <a:r>
              <a:rPr lang="sv-SE" b="1" spc="-10" dirty="0" err="1">
                <a:solidFill>
                  <a:srgbClr val="F6F6F6"/>
                </a:solidFill>
                <a:latin typeface="Arial"/>
                <a:cs typeface="Arial"/>
              </a:rPr>
              <a:t>nsökan</a:t>
            </a:r>
            <a:endParaRPr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300" y="2944674"/>
            <a:ext cx="148742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z="2000" b="1" dirty="0">
                <a:solidFill>
                  <a:srgbClr val="0F0F0F"/>
                </a:solidFill>
                <a:latin typeface="Arial"/>
                <a:cs typeface="Arial"/>
              </a:rPr>
              <a:t>Stöd-mottagare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300" y="5992280"/>
            <a:ext cx="1289838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0F0F0F"/>
                </a:solidFill>
                <a:latin typeface="Arial"/>
                <a:cs typeface="Arial"/>
              </a:rPr>
              <a:t>Plat</a:t>
            </a:r>
            <a:r>
              <a:rPr lang="sv-SE" sz="2000" b="1" dirty="0">
                <a:solidFill>
                  <a:srgbClr val="0F0F0F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0F0F0F"/>
                </a:solidFill>
                <a:latin typeface="Arial"/>
                <a:cs typeface="Arial"/>
              </a:rPr>
              <a:t>form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17700" y="2957736"/>
            <a:ext cx="155575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05">
              <a:spcBef>
                <a:spcPts val="100"/>
              </a:spcBef>
            </a:pPr>
            <a:r>
              <a:rPr lang="sv-SE" sz="1400" dirty="0">
                <a:solidFill>
                  <a:srgbClr val="1F1F21"/>
                </a:solidFill>
                <a:latin typeface="Arial"/>
                <a:cs typeface="Arial"/>
              </a:rPr>
              <a:t>Skicka in er </a:t>
            </a:r>
            <a:r>
              <a:rPr lang="sv-SE" sz="1400" b="1" dirty="0">
                <a:solidFill>
                  <a:srgbClr val="1F1F21"/>
                </a:solidFill>
                <a:latin typeface="Arial"/>
                <a:cs typeface="Arial"/>
              </a:rPr>
              <a:t>policyutmaning</a:t>
            </a:r>
            <a:r>
              <a:rPr lang="sv-SE" sz="1400" dirty="0">
                <a:solidFill>
                  <a:srgbClr val="1F1F21"/>
                </a:solidFill>
                <a:latin typeface="Arial"/>
                <a:cs typeface="Arial"/>
              </a:rPr>
              <a:t> online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43620" y="2424161"/>
            <a:ext cx="1394460" cy="290464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sv-SE" b="1" dirty="0">
                <a:solidFill>
                  <a:srgbClr val="F6F6F6"/>
                </a:solidFill>
                <a:highlight>
                  <a:srgbClr val="000000"/>
                </a:highlight>
                <a:latin typeface="Arial"/>
                <a:cs typeface="Arial"/>
              </a:rPr>
              <a:t>Uppföljning</a:t>
            </a:r>
            <a:endParaRPr dirty="0">
              <a:highlight>
                <a:srgbClr val="000000"/>
              </a:highlight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1723" y="5997228"/>
            <a:ext cx="171068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416050" algn="l"/>
              </a:tabLst>
            </a:pPr>
            <a:r>
              <a:rPr lang="sv-SE" sz="1400" b="1" dirty="0">
                <a:solidFill>
                  <a:srgbClr val="0F0F0F"/>
                </a:solidFill>
                <a:latin typeface="Arial"/>
                <a:cs typeface="Arial"/>
              </a:rPr>
              <a:t>Ansökan </a:t>
            </a:r>
            <a:r>
              <a:rPr lang="sv-SE" sz="1400" dirty="0">
                <a:solidFill>
                  <a:srgbClr val="0F0F0F"/>
                </a:solidFill>
                <a:latin typeface="Arial"/>
                <a:cs typeface="Arial"/>
              </a:rPr>
              <a:t>utvärderas</a:t>
            </a:r>
            <a:r>
              <a:rPr sz="1400" dirty="0">
                <a:solidFill>
                  <a:srgbClr val="0F0F0F"/>
                </a:solidFill>
                <a:latin typeface="Arial"/>
                <a:cs typeface="Arial"/>
              </a:rPr>
              <a:t>	</a:t>
            </a:r>
            <a:endParaRPr sz="29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79900" y="2409825"/>
            <a:ext cx="1668528" cy="275075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sv-SE" sz="1700" b="1" spc="40" dirty="0">
                <a:solidFill>
                  <a:schemeClr val="bg1"/>
                </a:solidFill>
                <a:latin typeface="Arial"/>
                <a:cs typeface="Arial"/>
              </a:rPr>
              <a:t>Förberedelse</a:t>
            </a:r>
            <a:endParaRPr sz="17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03700" y="2917341"/>
            <a:ext cx="1778244" cy="699549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14"/>
              </a:spcBef>
            </a:pPr>
            <a:r>
              <a:rPr lang="sv-SE" sz="1400" b="1" dirty="0">
                <a:solidFill>
                  <a:srgbClr val="0F0F0F"/>
                </a:solidFill>
                <a:latin typeface="Arial"/>
                <a:cs typeface="Arial"/>
              </a:rPr>
              <a:t>Bakgrundspapper </a:t>
            </a:r>
            <a:r>
              <a:rPr lang="sv-SE" sz="1400" dirty="0">
                <a:solidFill>
                  <a:srgbClr val="0F0F0F"/>
                </a:solidFill>
                <a:latin typeface="Arial"/>
                <a:cs typeface="Arial"/>
              </a:rPr>
              <a:t>som beskriver kontexten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22997" y="5992280"/>
            <a:ext cx="1680903" cy="468077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400" b="1" dirty="0">
                <a:solidFill>
                  <a:srgbClr val="1F1F21"/>
                </a:solidFill>
                <a:latin typeface="Arial"/>
                <a:cs typeface="Arial"/>
              </a:rPr>
              <a:t>Riktade utlysningar </a:t>
            </a:r>
            <a:r>
              <a:rPr lang="sv-SE" sz="1400" dirty="0">
                <a:solidFill>
                  <a:srgbClr val="1F1F21"/>
                </a:solidFill>
                <a:latin typeface="Arial"/>
                <a:cs typeface="Arial"/>
              </a:rPr>
              <a:t>för att hitta deltagare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65900" y="2426307"/>
            <a:ext cx="1447800" cy="298159"/>
          </a:xfrm>
          <a:prstGeom prst="rect">
            <a:avLst/>
          </a:prstGeom>
          <a:noFill/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b="1" dirty="0">
                <a:solidFill>
                  <a:srgbClr val="F6F6F6"/>
                </a:solidFill>
                <a:latin typeface="Arial"/>
                <a:cs typeface="Arial"/>
              </a:rPr>
              <a:t>Peer</a:t>
            </a:r>
            <a:r>
              <a:rPr b="1" spc="40" dirty="0">
                <a:solidFill>
                  <a:srgbClr val="F6F6F6"/>
                </a:solidFill>
                <a:latin typeface="Arial"/>
                <a:cs typeface="Arial"/>
              </a:rPr>
              <a:t> </a:t>
            </a:r>
            <a:r>
              <a:rPr b="1" spc="70" dirty="0">
                <a:solidFill>
                  <a:srgbClr val="F6F6F6"/>
                </a:solidFill>
                <a:latin typeface="Arial"/>
                <a:cs typeface="Arial"/>
              </a:rPr>
              <a:t>review</a:t>
            </a:r>
            <a:endParaRPr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88997" y="2867025"/>
            <a:ext cx="1940560" cy="1130437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dirty="0">
                <a:solidFill>
                  <a:srgbClr val="0F0F0F"/>
                </a:solidFill>
                <a:latin typeface="Arial"/>
                <a:cs typeface="Arial"/>
              </a:rPr>
              <a:t>Rapport </a:t>
            </a:r>
            <a:r>
              <a:rPr lang="en-US" sz="1400" dirty="0">
                <a:solidFill>
                  <a:srgbClr val="0F0F0F"/>
                </a:solidFill>
                <a:latin typeface="Arial"/>
                <a:cs typeface="Arial"/>
              </a:rPr>
              <a:t>med en plan </a:t>
            </a:r>
            <a:r>
              <a:rPr lang="en-US" sz="1400" dirty="0" err="1">
                <a:solidFill>
                  <a:srgbClr val="0F0F0F"/>
                </a:solidFill>
                <a:latin typeface="Arial"/>
                <a:cs typeface="Arial"/>
              </a:rPr>
              <a:t>framåt</a:t>
            </a:r>
            <a:r>
              <a:rPr lang="en-US" sz="1400" dirty="0">
                <a:solidFill>
                  <a:srgbClr val="0F0F0F"/>
                </a:solidFill>
                <a:latin typeface="Arial"/>
                <a:cs typeface="Arial"/>
              </a:rPr>
              <a:t> och </a:t>
            </a:r>
            <a:r>
              <a:rPr lang="en-US" sz="1400" b="1" dirty="0" err="1">
                <a:solidFill>
                  <a:srgbClr val="0F0F0F"/>
                </a:solidFill>
                <a:latin typeface="Arial"/>
                <a:cs typeface="Arial"/>
              </a:rPr>
              <a:t>upp</a:t>
            </a:r>
            <a:r>
              <a:rPr lang="en-US" sz="1400" b="1" dirty="0">
                <a:solidFill>
                  <a:srgbClr val="0F0F0F"/>
                </a:solidFill>
                <a:latin typeface="Arial"/>
                <a:cs typeface="Arial"/>
              </a:rPr>
              <a:t> till 2 </a:t>
            </a:r>
            <a:r>
              <a:rPr lang="en-US" sz="1400" b="1" dirty="0" err="1">
                <a:solidFill>
                  <a:srgbClr val="0F0F0F"/>
                </a:solidFill>
                <a:latin typeface="Arial"/>
                <a:cs typeface="Arial"/>
              </a:rPr>
              <a:t>möten</a:t>
            </a:r>
            <a:r>
              <a:rPr lang="en-US" sz="1400" b="1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0F0F0F"/>
                </a:solidFill>
                <a:latin typeface="Arial"/>
                <a:cs typeface="Arial"/>
              </a:rPr>
              <a:t>som</a:t>
            </a:r>
            <a:r>
              <a:rPr lang="en-US" sz="1400" dirty="0">
                <a:solidFill>
                  <a:srgbClr val="0F0F0F"/>
                </a:solidFill>
                <a:latin typeface="Arial"/>
                <a:cs typeface="Arial"/>
              </a:rPr>
              <a:t> stöd vid </a:t>
            </a:r>
            <a:r>
              <a:rPr lang="en-US" sz="1400" dirty="0" err="1">
                <a:solidFill>
                  <a:srgbClr val="0F0F0F"/>
                </a:solidFill>
                <a:latin typeface="Arial"/>
                <a:cs typeface="Arial"/>
              </a:rPr>
              <a:t>genomförandet</a:t>
            </a:r>
            <a:r>
              <a:rPr lang="en-US" sz="1400" dirty="0">
                <a:solidFill>
                  <a:srgbClr val="0F0F0F"/>
                </a:solidFill>
                <a:latin typeface="Arial"/>
                <a:cs typeface="Arial"/>
              </a:rPr>
              <a:t> av </a:t>
            </a:r>
            <a:r>
              <a:rPr lang="en-US" sz="1400" dirty="0" err="1">
                <a:solidFill>
                  <a:srgbClr val="0F0F0F"/>
                </a:solidFill>
                <a:latin typeface="Arial"/>
                <a:cs typeface="Arial"/>
              </a:rPr>
              <a:t>rekomendationerna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14056" y="5992280"/>
            <a:ext cx="1890443" cy="699549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pc="-10" dirty="0" err="1">
                <a:solidFill>
                  <a:srgbClr val="0F0F0F"/>
                </a:solidFill>
                <a:latin typeface="Arial"/>
                <a:cs typeface="Arial"/>
              </a:rPr>
              <a:t>Undersökning</a:t>
            </a:r>
            <a:r>
              <a:rPr lang="en-US" sz="1400" b="1" spc="-10" dirty="0">
                <a:solidFill>
                  <a:srgbClr val="0F0F0F"/>
                </a:solidFill>
                <a:latin typeface="Arial"/>
                <a:cs typeface="Arial"/>
              </a:rPr>
              <a:t> om </a:t>
            </a:r>
            <a:r>
              <a:rPr lang="en-US" sz="1400" b="1" spc="-10" dirty="0" err="1">
                <a:solidFill>
                  <a:srgbClr val="0F0F0F"/>
                </a:solidFill>
                <a:latin typeface="Arial"/>
                <a:cs typeface="Arial"/>
              </a:rPr>
              <a:t>resultatet</a:t>
            </a:r>
            <a:r>
              <a:rPr lang="en-US" sz="1400" b="1" spc="-1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spc="-10" dirty="0">
                <a:solidFill>
                  <a:srgbClr val="0F0F0F"/>
                </a:solidFill>
                <a:latin typeface="Arial"/>
                <a:cs typeface="Arial"/>
              </a:rPr>
              <a:t>med </a:t>
            </a:r>
            <a:r>
              <a:rPr lang="en-US" sz="1400" spc="-10" dirty="0" err="1">
                <a:solidFill>
                  <a:srgbClr val="0F0F0F"/>
                </a:solidFill>
                <a:latin typeface="Arial"/>
                <a:cs typeface="Arial"/>
              </a:rPr>
              <a:t>stödmottagaren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89300" y="6920190"/>
            <a:ext cx="132682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1580515" algn="l"/>
              </a:tabLst>
            </a:pPr>
            <a:r>
              <a:rPr sz="1300" u="none" dirty="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3 t</a:t>
            </a:r>
            <a:r>
              <a:rPr lang="sv-SE" sz="1300" u="none" dirty="0" err="1">
                <a:solidFill>
                  <a:srgbClr val="1F1F21"/>
                </a:solidFill>
                <a:latin typeface="Arial"/>
                <a:cs typeface="Arial"/>
              </a:rPr>
              <a:t>ill</a:t>
            </a: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 6 </a:t>
            </a:r>
            <a:r>
              <a:rPr lang="sv-SE" sz="1300" u="none" dirty="0">
                <a:solidFill>
                  <a:srgbClr val="1F1F21"/>
                </a:solidFill>
                <a:latin typeface="Arial"/>
                <a:cs typeface="Arial"/>
              </a:rPr>
              <a:t>månader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99300" y="6920190"/>
            <a:ext cx="579917" cy="214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9555" algn="l"/>
                <a:tab pos="2263140" algn="l"/>
                <a:tab pos="2390775" algn="l"/>
              </a:tabLst>
            </a:pPr>
            <a:r>
              <a:rPr sz="1300" u="none" dirty="0">
                <a:solidFill>
                  <a:srgbClr val="1F1F21"/>
                </a:solidFill>
                <a:latin typeface="Arial"/>
                <a:cs typeface="Arial"/>
              </a:rPr>
              <a:t>2</a:t>
            </a:r>
            <a:r>
              <a:rPr sz="1300" u="none" spc="-25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sz="1300" u="none" spc="-20" dirty="0">
                <a:solidFill>
                  <a:srgbClr val="1F1F21"/>
                </a:solidFill>
                <a:latin typeface="Arial"/>
                <a:cs typeface="Arial"/>
              </a:rPr>
              <a:t>da</a:t>
            </a:r>
            <a:r>
              <a:rPr lang="sv-SE" sz="1300" u="none" spc="-20" dirty="0" err="1">
                <a:solidFill>
                  <a:srgbClr val="1F1F21"/>
                </a:solidFill>
                <a:latin typeface="Arial"/>
                <a:cs typeface="Arial"/>
              </a:rPr>
              <a:t>gar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232900" y="6905625"/>
            <a:ext cx="11226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535" algn="l"/>
                <a:tab pos="346075" algn="l"/>
                <a:tab pos="506095" algn="l"/>
              </a:tabLst>
            </a:pPr>
            <a:r>
              <a:rPr lang="en-US" sz="1300" dirty="0">
                <a:solidFill>
                  <a:srgbClr val="1F1F21"/>
                </a:solidFill>
                <a:latin typeface="Arial"/>
                <a:cs typeface="Arial"/>
              </a:rPr>
              <a:t>1 </a:t>
            </a:r>
            <a:r>
              <a:rPr lang="en-US" sz="1300" dirty="0" err="1">
                <a:solidFill>
                  <a:srgbClr val="1F1F21"/>
                </a:solidFill>
                <a:latin typeface="Arial"/>
                <a:cs typeface="Arial"/>
              </a:rPr>
              <a:t>år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5FBAE96-C0A9-11A7-7EB8-01F0ABC9875F}"/>
              </a:ext>
            </a:extLst>
          </p:cNvPr>
          <p:cNvSpPr txBox="1"/>
          <p:nvPr/>
        </p:nvSpPr>
        <p:spPr>
          <a:xfrm>
            <a:off x="6232502" y="5571651"/>
            <a:ext cx="2238398" cy="1131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indent="1270"/>
            <a:r>
              <a:rPr lang="en-US" sz="1350" dirty="0" err="1">
                <a:solidFill>
                  <a:srgbClr val="1F1F21"/>
                </a:solidFill>
                <a:latin typeface="Arial"/>
                <a:cs typeface="Arial"/>
              </a:rPr>
              <a:t>Plattformens</a:t>
            </a:r>
            <a:r>
              <a:rPr lang="en-US" sz="1350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lang="en-US" sz="1350" dirty="0" err="1">
                <a:solidFill>
                  <a:srgbClr val="1F1F21"/>
                </a:solidFill>
                <a:latin typeface="Arial"/>
                <a:cs typeface="Arial"/>
              </a:rPr>
              <a:t>experter</a:t>
            </a:r>
            <a:r>
              <a:rPr lang="en-US" sz="1350" dirty="0">
                <a:solidFill>
                  <a:srgbClr val="1F1F21"/>
                </a:solidFill>
                <a:latin typeface="Arial"/>
                <a:cs typeface="Arial"/>
              </a:rPr>
              <a:t> och </a:t>
            </a:r>
            <a:r>
              <a:rPr lang="en-US" sz="1350" dirty="0" err="1">
                <a:solidFill>
                  <a:srgbClr val="1F1F21"/>
                </a:solidFill>
                <a:latin typeface="Arial"/>
                <a:cs typeface="Arial"/>
              </a:rPr>
              <a:t>deltagare</a:t>
            </a:r>
            <a:r>
              <a:rPr lang="en-US" sz="1350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lang="en-US" sz="1350" dirty="0" err="1">
                <a:solidFill>
                  <a:srgbClr val="1F1F21"/>
                </a:solidFill>
                <a:latin typeface="Arial"/>
                <a:cs typeface="Arial"/>
              </a:rPr>
              <a:t>rekomenderar</a:t>
            </a:r>
            <a:r>
              <a:rPr lang="en-US" sz="1350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lang="en-US" sz="1350" b="1" dirty="0" err="1">
                <a:solidFill>
                  <a:srgbClr val="1F1F21"/>
                </a:solidFill>
                <a:latin typeface="Arial"/>
                <a:cs typeface="Arial"/>
              </a:rPr>
              <a:t>skräddarsydda</a:t>
            </a:r>
            <a:r>
              <a:rPr lang="en-US" sz="1350" b="1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r>
              <a:rPr lang="en-US" sz="1350" b="1" dirty="0" err="1">
                <a:solidFill>
                  <a:srgbClr val="1F1F21"/>
                </a:solidFill>
                <a:latin typeface="Arial"/>
                <a:cs typeface="Arial"/>
              </a:rPr>
              <a:t>lösningar</a:t>
            </a:r>
            <a:r>
              <a:rPr lang="en-US" sz="1350" b="1" dirty="0">
                <a:solidFill>
                  <a:srgbClr val="1F1F21"/>
                </a:solidFill>
                <a:latin typeface="Arial"/>
                <a:cs typeface="Arial"/>
              </a:rPr>
              <a:t> </a:t>
            </a:r>
            <a:endParaRPr lang="en-US" sz="1350" b="1" dirty="0">
              <a:latin typeface="Arial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E456BF-65A8-E3DC-24E6-8835F0B7F225}"/>
              </a:ext>
            </a:extLst>
          </p:cNvPr>
          <p:cNvSpPr txBox="1"/>
          <p:nvPr/>
        </p:nvSpPr>
        <p:spPr>
          <a:xfrm>
            <a:off x="6413501" y="2957736"/>
            <a:ext cx="201891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02590" indent="-3810" algn="l"/>
            <a:r>
              <a:rPr lang="en-US" sz="1400" b="1" spc="-100" dirty="0" err="1">
                <a:solidFill>
                  <a:srgbClr val="0F0F0F"/>
                </a:solidFill>
                <a:latin typeface="Arial"/>
                <a:cs typeface="Arial"/>
              </a:rPr>
              <a:t>Tvådagars</a:t>
            </a:r>
            <a:r>
              <a:rPr lang="en-US" sz="1400" b="1" spc="-10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b="1" spc="-100" dirty="0" err="1">
                <a:solidFill>
                  <a:srgbClr val="0F0F0F"/>
                </a:solidFill>
                <a:latin typeface="Arial"/>
                <a:cs typeface="Arial"/>
              </a:rPr>
              <a:t>möte</a:t>
            </a:r>
            <a:r>
              <a:rPr lang="en-US" sz="1400" b="1" spc="-10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spc="-100" dirty="0">
                <a:solidFill>
                  <a:srgbClr val="0F0F0F"/>
                </a:solidFill>
                <a:latin typeface="Arial"/>
                <a:cs typeface="Arial"/>
              </a:rPr>
              <a:t>med </a:t>
            </a:r>
            <a:r>
              <a:rPr lang="en-US" sz="1400" spc="-100" dirty="0" err="1">
                <a:solidFill>
                  <a:srgbClr val="0F0F0F"/>
                </a:solidFill>
                <a:latin typeface="Arial"/>
                <a:cs typeface="Arial"/>
              </a:rPr>
              <a:t>experter</a:t>
            </a:r>
            <a:r>
              <a:rPr lang="en-US" sz="1400" spc="-100" dirty="0">
                <a:solidFill>
                  <a:srgbClr val="0F0F0F"/>
                </a:solidFill>
                <a:latin typeface="Arial"/>
                <a:cs typeface="Arial"/>
              </a:rPr>
              <a:t> och </a:t>
            </a:r>
            <a:r>
              <a:rPr lang="en-US" sz="1400" spc="-100" dirty="0" err="1">
                <a:solidFill>
                  <a:srgbClr val="0F0F0F"/>
                </a:solidFill>
                <a:latin typeface="Arial"/>
                <a:cs typeface="Arial"/>
              </a:rPr>
              <a:t>lokala</a:t>
            </a:r>
            <a:r>
              <a:rPr lang="en-US" sz="1400" spc="-10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lang="en-US" sz="1400" spc="-100" dirty="0" err="1">
                <a:solidFill>
                  <a:srgbClr val="0F0F0F"/>
                </a:solidFill>
                <a:latin typeface="Arial"/>
                <a:cs typeface="Arial"/>
              </a:rPr>
              <a:t>intressenter</a:t>
            </a:r>
            <a:r>
              <a:rPr lang="en-US" sz="1400" spc="-100" dirty="0">
                <a:solidFill>
                  <a:srgbClr val="0F0F0F"/>
                </a:solidFill>
                <a:latin typeface="Arial"/>
                <a:cs typeface="Arial"/>
              </a:rPr>
              <a:t> </a:t>
            </a:r>
            <a:endParaRPr lang="en-US"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F0742BA3E6CC49AEE1CEFAA71CEF35" ma:contentTypeVersion="18" ma:contentTypeDescription="Create a new document." ma:contentTypeScope="" ma:versionID="8ce44a41a1387ee4c6ec99181f70aab3">
  <xsd:schema xmlns:xsd="http://www.w3.org/2001/XMLSchema" xmlns:xs="http://www.w3.org/2001/XMLSchema" xmlns:p="http://schemas.microsoft.com/office/2006/metadata/properties" xmlns:ns2="fe376a51-17b9-4c55-a5b6-8ffc5745b8e3" xmlns:ns3="b69d6eb0-2036-4abd-b4b9-b0b27f619093" xmlns:ns4="bcc3595b-d9fa-431b-a480-d19cb01515aa" targetNamespace="http://schemas.microsoft.com/office/2006/metadata/properties" ma:root="true" ma:fieldsID="ababe8f21641d10b6c8bcfa048ae105a" ns2:_="" ns3:_="" ns4:_="">
    <xsd:import namespace="fe376a51-17b9-4c55-a5b6-8ffc5745b8e3"/>
    <xsd:import namespace="b69d6eb0-2036-4abd-b4b9-b0b27f619093"/>
    <xsd:import namespace="bcc3595b-d9fa-431b-a480-d19cb01515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76a51-17b9-4c55-a5b6-8ffc5745b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2d59d95-237c-434b-8cac-eab795e7eb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d6eb0-2036-4abd-b4b9-b0b27f61909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3595b-d9fa-431b-a480-d19cb01515aa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1c6e567f-7fae-499a-9b2b-1b649ba2b001}" ma:internalName="TaxCatchAll" ma:showField="CatchAllData" ma:web="bcc3595b-d9fa-431b-a480-d19cb01515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376a51-17b9-4c55-a5b6-8ffc5745b8e3">
      <Terms xmlns="http://schemas.microsoft.com/office/infopath/2007/PartnerControls"/>
    </lcf76f155ced4ddcb4097134ff3c332f>
    <TaxCatchAll xmlns="bcc3595b-d9fa-431b-a480-d19cb01515aa" xsi:nil="true"/>
  </documentManagement>
</p:properties>
</file>

<file path=customXml/itemProps1.xml><?xml version="1.0" encoding="utf-8"?>
<ds:datastoreItem xmlns:ds="http://schemas.openxmlformats.org/officeDocument/2006/customXml" ds:itemID="{A293E489-AA3D-4024-89E4-0AD1ED682D48}"/>
</file>

<file path=customXml/itemProps2.xml><?xml version="1.0" encoding="utf-8"?>
<ds:datastoreItem xmlns:ds="http://schemas.openxmlformats.org/officeDocument/2006/customXml" ds:itemID="{81E15A80-D2CD-43D9-8564-86839D622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7564A-7358-4A5A-A7F3-620122AC4889}">
  <ds:schemaRefs>
    <ds:schemaRef ds:uri="http://purl.org/dc/terms/"/>
    <ds:schemaRef ds:uri="http://schemas.microsoft.com/office/infopath/2007/PartnerControls"/>
    <ds:schemaRef ds:uri="http://purl.org/dc/dcmitype/"/>
    <ds:schemaRef ds:uri="74af84ad-7f93-4e3d-afd0-e54d3c879cb4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d85f8de2-13dc-4d82-851c-69b0da7a6183"/>
    <ds:schemaRef ds:uri="http://schemas.microsoft.com/office/2006/metadata/properties"/>
    <ds:schemaRef ds:uri="aca06e22-b2fb-497e-bb48-0d4261575274"/>
    <ds:schemaRef ds:uri="759e3359-fab5-4477-8c61-75b00e20ad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277</Words>
  <Application>Microsoft Office PowerPoint</Application>
  <PresentationFormat>Anpassad</PresentationFormat>
  <Paragraphs>33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PowerPoint-presentation</vt:lpstr>
      <vt:lpstr>Processen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2-pager</dc:title>
  <dc:creator>COM Team</dc:creator>
  <cp:keywords>DAF-LZvb_2c,BADCdwDu2mk</cp:keywords>
  <cp:lastModifiedBy>Christina Imander</cp:lastModifiedBy>
  <cp:revision>3</cp:revision>
  <dcterms:created xsi:type="dcterms:W3CDTF">2024-08-22T10:26:21Z</dcterms:created>
  <dcterms:modified xsi:type="dcterms:W3CDTF">2025-03-13T13:00:55Z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Canva</vt:lpwstr>
  </property>
  <property fmtid="{D5CDD505-2E9C-101B-9397-08002B2CF9AE}" pid="4" name="Producer">
    <vt:lpwstr>Canva</vt:lpwstr>
  </property>
  <property fmtid="{D5CDD505-2E9C-101B-9397-08002B2CF9AE}" pid="5" name="LastSaved">
    <vt:filetime>2024-08-09T00:00:00Z</vt:filetime>
  </property>
  <property fmtid="{D5CDD505-2E9C-101B-9397-08002B2CF9AE}" pid="6" name="ContentTypeId">
    <vt:lpwstr>0x01010055F0742BA3E6CC49AEE1CEFAA71CEF35</vt:lpwstr>
  </property>
  <property fmtid="{D5CDD505-2E9C-101B-9397-08002B2CF9AE}" pid="7" name="MediaServiceImageTags">
    <vt:lpwstr/>
  </property>
</Properties>
</file>